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comments/comment2.xml" ContentType="application/vnd.openxmlformats-officedocument.presentationml.comment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comments/comment3.xml" ContentType="application/vnd.openxmlformats-officedocument.presentationml.comments+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comments/comment4.xml" ContentType="application/vnd.openxmlformats-officedocument.presentationml.comment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432" r:id="rId2"/>
    <p:sldId id="516" r:id="rId3"/>
    <p:sldId id="479" r:id="rId4"/>
    <p:sldId id="497" r:id="rId5"/>
    <p:sldId id="483" r:id="rId6"/>
    <p:sldId id="484" r:id="rId7"/>
    <p:sldId id="506" r:id="rId8"/>
    <p:sldId id="517" r:id="rId9"/>
    <p:sldId id="518" r:id="rId10"/>
    <p:sldId id="520" r:id="rId11"/>
    <p:sldId id="494" r:id="rId12"/>
    <p:sldId id="500" r:id="rId13"/>
    <p:sldId id="504" r:id="rId14"/>
    <p:sldId id="474" r:id="rId15"/>
    <p:sldId id="503" r:id="rId16"/>
    <p:sldId id="481" r:id="rId17"/>
    <p:sldId id="515" r:id="rId18"/>
    <p:sldId id="521" r:id="rId19"/>
    <p:sldId id="456" r:id="rId20"/>
    <p:sldId id="513" r:id="rId21"/>
    <p:sldId id="508" r:id="rId22"/>
    <p:sldId id="519"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02F1338-0F50-4E30-8CA9-842CB7591A0F}">
          <p14:sldIdLst>
            <p14:sldId id="432"/>
            <p14:sldId id="516"/>
            <p14:sldId id="479"/>
            <p14:sldId id="497"/>
            <p14:sldId id="483"/>
            <p14:sldId id="484"/>
            <p14:sldId id="506"/>
            <p14:sldId id="517"/>
            <p14:sldId id="518"/>
            <p14:sldId id="520"/>
            <p14:sldId id="494"/>
            <p14:sldId id="500"/>
            <p14:sldId id="504"/>
            <p14:sldId id="474"/>
            <p14:sldId id="503"/>
            <p14:sldId id="481"/>
            <p14:sldId id="515"/>
            <p14:sldId id="521"/>
            <p14:sldId id="456"/>
            <p14:sldId id="513"/>
            <p14:sldId id="508"/>
            <p14:sldId id="519"/>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6F9173-1546-C880-08A6-CE6501588313}" name="isabell-weickardt@gmx.net" initials="i" userId="ecd414a721636ef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 Weickardt" initials="IW" lastIdx="30" clrIdx="0">
    <p:extLst>
      <p:ext uri="{19B8F6BF-5375-455C-9EA6-DF929625EA0E}">
        <p15:presenceInfo xmlns:p15="http://schemas.microsoft.com/office/powerpoint/2012/main" userId="S-1-5-21-2946155120-3999439594-3451198312-96434" providerId="AD"/>
      </p:ext>
    </p:extLst>
  </p:cmAuthor>
  <p:cmAuthor id="2" name="Isabell Weickardt" initials="IW [2]" lastIdx="2" clrIdx="1">
    <p:extLst>
      <p:ext uri="{19B8F6BF-5375-455C-9EA6-DF929625EA0E}">
        <p15:presenceInfo xmlns:p15="http://schemas.microsoft.com/office/powerpoint/2012/main" userId="S::Isabell.Weickardt@umuenster.onmicrosoft.com::dd94e2a6-301f-4fec-a0dd-46552691d06d" providerId="AD"/>
      </p:ext>
    </p:extLst>
  </p:cmAuthor>
  <p:cmAuthor id="3" name="Pauline Pijpstra" initials="PP" lastIdx="1" clrIdx="2">
    <p:extLst>
      <p:ext uri="{19B8F6BF-5375-455C-9EA6-DF929625EA0E}">
        <p15:presenceInfo xmlns:p15="http://schemas.microsoft.com/office/powerpoint/2012/main" userId="d20766366d5c69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29C"/>
    <a:srgbClr val="F7F7F7"/>
    <a:srgbClr val="38307B"/>
    <a:srgbClr val="2465AB"/>
    <a:srgbClr val="1B4776"/>
    <a:srgbClr val="2F3E53"/>
    <a:srgbClr val="FFFFFF"/>
    <a:srgbClr val="1A4676"/>
    <a:srgbClr val="2465AA"/>
    <a:srgbClr val="1F52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74429" autoAdjust="0"/>
  </p:normalViewPr>
  <p:slideViewPr>
    <p:cSldViewPr snapToGrid="0" snapToObjects="1">
      <p:cViewPr varScale="1">
        <p:scale>
          <a:sx n="78" d="100"/>
          <a:sy n="78" d="100"/>
        </p:scale>
        <p:origin x="2320" y="176"/>
      </p:cViewPr>
      <p:guideLst>
        <p:guide orient="horz" pos="2160"/>
        <p:guide pos="3863"/>
      </p:guideLst>
    </p:cSldViewPr>
  </p:slideViewPr>
  <p:outlineViewPr>
    <p:cViewPr>
      <p:scale>
        <a:sx n="33" d="100"/>
        <a:sy n="33" d="100"/>
      </p:scale>
      <p:origin x="0" y="-330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5T15:21:30.124" idx="4">
    <p:pos x="6608" y="3703"/>
    <p:text>added the t</p:text>
    <p:extLst>
      <p:ext uri="{C676402C-5697-4E1C-873F-D02D1690AC5C}">
        <p15:threadingInfo xmlns:p15="http://schemas.microsoft.com/office/powerpoint/2012/main" timeZoneBias="-60"/>
      </p:ext>
    </p:extLst>
  </p:cm>
  <p:cm authorId="3" dt="2024-11-05T19:27:29.782" idx="1">
    <p:pos x="6608" y="3839"/>
    <p:text>hehehe</p:text>
    <p:extLst>
      <p:ext uri="{C676402C-5697-4E1C-873F-D02D1690AC5C}">
        <p15:threadingInfo xmlns:p15="http://schemas.microsoft.com/office/powerpoint/2012/main" timeZoneBias="-60">
          <p15:parentCm authorId="1" idx="4"/>
        </p15:threadingInfo>
      </p:ext>
    </p:extLst>
  </p:cm>
  <p:cm authorId="1" dt="2024-11-05T16:09:14.773" idx="14">
    <p:pos x="6693" y="3680"/>
    <p:text>btw not a big fan of the names in red, why not simply blue/black/whatever</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11-05T15:25:15.169" idx="7">
    <p:pos x="8373" y="3067"/>
    <p:text>changed this</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11-07T11:42:08.349" idx="27">
    <p:pos x="10" y="10"/>
    <p:text>changed the slide because had the feeling there was too much information on it</p:text>
    <p:extLst>
      <p:ext uri="{C676402C-5697-4E1C-873F-D02D1690AC5C}">
        <p15:threadingInfo xmlns:p15="http://schemas.microsoft.com/office/powerpoint/2012/main" timeZoneBias="-60"/>
      </p:ext>
    </p:extLst>
  </p:cm>
  <p:cm authorId="1" dt="2024-11-07T12:14:26.978" idx="28">
    <p:pos x="146" y="146"/>
    <p:text>be careful when copying pasting the slide, there are animations</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11-05T16:09:51.583" idx="29">
    <p:pos x="10" y="10"/>
    <p:text>this slide looks great ! love the aesthetics :D</p:text>
    <p:extLst>
      <p:ext uri="{C676402C-5697-4E1C-873F-D02D1690AC5C}">
        <p15:threadingInfo xmlns:p15="http://schemas.microsoft.com/office/powerpoint/2012/main" timeZoneBias="-60"/>
      </p:ext>
    </p:extLst>
  </p:cm>
  <p:cm authorId="1" dt="2024-11-05T16:19:07.349" idx="30">
    <p:pos x="10" y="146"/>
    <p:text>maybe we can switch both parts though -&gt; increasing process robustness on the top, for me it took quite long before I understood that the upper part are sub-categories of process robustness.</p:text>
    <p:extLst>
      <p:ext uri="{C676402C-5697-4E1C-873F-D02D1690AC5C}">
        <p15:threadingInfo xmlns:p15="http://schemas.microsoft.com/office/powerpoint/2012/main" timeZoneBias="-60">
          <p15:parentCm authorId="1" idx="29"/>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66C1E-67F8-45D0-B6B0-0F5E08359CCB}" type="doc">
      <dgm:prSet loTypeId="urn:microsoft.com/office/officeart/2005/8/layout/hChevron3" loCatId="process" qsTypeId="urn:microsoft.com/office/officeart/2005/8/quickstyle/simple1" qsCatId="simple" csTypeId="urn:microsoft.com/office/officeart/2005/8/colors/colorful2" csCatId="colorful" phldr="1"/>
      <dgm:spPr/>
    </dgm:pt>
    <dgm:pt modelId="{3F19ACF2-D101-4EF0-9E60-B6F43F3B81BE}">
      <dgm:prSet phldrT="[Text]" custT="1"/>
      <dgm:spPr>
        <a:solidFill>
          <a:schemeClr val="accent1">
            <a:lumMod val="50000"/>
          </a:schemeClr>
        </a:solidFill>
      </dgm:spPr>
      <dgm:t>
        <a:bodyPr/>
        <a:lstStyle/>
        <a:p>
          <a:pPr algn="l"/>
          <a:r>
            <a:rPr lang="en-GB" sz="2000" dirty="0" err="1"/>
            <a:t>K</a:t>
          </a:r>
          <a:r>
            <a:rPr lang="en-GB" sz="2000" baseline="-25000" dirty="0" err="1"/>
            <a:t>L</a:t>
          </a:r>
          <a:r>
            <a:rPr lang="en-GB" sz="2000" dirty="0" err="1"/>
            <a:t>a</a:t>
          </a:r>
          <a:r>
            <a:rPr lang="en-GB" sz="2000" dirty="0"/>
            <a:t>: 110 h</a:t>
          </a:r>
          <a:r>
            <a:rPr lang="en-GB" sz="2000" baseline="30000" dirty="0"/>
            <a:t>-1</a:t>
          </a:r>
          <a:endParaRPr lang="en-DE" sz="2000" baseline="30000" dirty="0"/>
        </a:p>
      </dgm:t>
    </dgm:pt>
    <dgm:pt modelId="{E99CA338-6C55-4993-8719-54BA35639C62}" type="parTrans" cxnId="{5BFB301D-C587-470C-872D-72B133032BA4}">
      <dgm:prSet/>
      <dgm:spPr/>
      <dgm:t>
        <a:bodyPr/>
        <a:lstStyle/>
        <a:p>
          <a:endParaRPr lang="en-DE"/>
        </a:p>
      </dgm:t>
    </dgm:pt>
    <dgm:pt modelId="{71D1A04E-9B0B-4336-A372-677F628E4BA8}" type="sibTrans" cxnId="{5BFB301D-C587-470C-872D-72B133032BA4}">
      <dgm:prSet/>
      <dgm:spPr/>
      <dgm:t>
        <a:bodyPr/>
        <a:lstStyle/>
        <a:p>
          <a:endParaRPr lang="en-DE"/>
        </a:p>
      </dgm:t>
    </dgm:pt>
    <dgm:pt modelId="{B81A73A4-6E3B-4875-88F9-94598C36784F}">
      <dgm:prSet phldrT="[Text]" custT="1"/>
      <dgm:spPr>
        <a:solidFill>
          <a:srgbClr val="E39B8D"/>
        </a:solidFill>
      </dgm:spPr>
      <dgm:t>
        <a:bodyPr/>
        <a:lstStyle/>
        <a:p>
          <a:pPr algn="l"/>
          <a:r>
            <a:rPr lang="en-GB" sz="2000" dirty="0"/>
            <a:t>CDW: 42.5 g/L</a:t>
          </a:r>
          <a:endParaRPr lang="en-DE" sz="2000" dirty="0"/>
        </a:p>
      </dgm:t>
    </dgm:pt>
    <dgm:pt modelId="{A992021C-F467-4AC5-BCF3-3FF0A13896D7}" type="parTrans" cxnId="{8C154568-0FD6-4284-A865-15A35E8E459B}">
      <dgm:prSet/>
      <dgm:spPr/>
      <dgm:t>
        <a:bodyPr/>
        <a:lstStyle/>
        <a:p>
          <a:endParaRPr lang="en-DE"/>
        </a:p>
      </dgm:t>
    </dgm:pt>
    <dgm:pt modelId="{3DD470B6-63EC-441B-8509-70843944EB86}" type="sibTrans" cxnId="{8C154568-0FD6-4284-A865-15A35E8E459B}">
      <dgm:prSet/>
      <dgm:spPr/>
      <dgm:t>
        <a:bodyPr/>
        <a:lstStyle/>
        <a:p>
          <a:endParaRPr lang="en-DE"/>
        </a:p>
      </dgm:t>
    </dgm:pt>
    <dgm:pt modelId="{DF5B70BB-1044-4149-957E-B015CC87865D}">
      <dgm:prSet phldrT="[Text]" custT="1"/>
      <dgm:spPr>
        <a:solidFill>
          <a:srgbClr val="9C5DF1"/>
        </a:solidFill>
      </dgm:spPr>
      <dgm:t>
        <a:bodyPr/>
        <a:lstStyle/>
        <a:p>
          <a:pPr algn="l"/>
          <a:r>
            <a:rPr lang="en-GB" sz="2000" dirty="0"/>
            <a:t>PHB: </a:t>
          </a:r>
          <a:r>
            <a:rPr lang="en-GB" sz="2000" baseline="-25000" dirty="0"/>
            <a:t>~</a:t>
          </a:r>
          <a:r>
            <a:rPr lang="en-GB" sz="2000" dirty="0"/>
            <a:t>70%</a:t>
          </a:r>
          <a:endParaRPr lang="en-DE" sz="2000" dirty="0"/>
        </a:p>
      </dgm:t>
    </dgm:pt>
    <dgm:pt modelId="{D4D5CC3F-64C6-4D2C-9A8A-6E6AFC02F64B}" type="parTrans" cxnId="{51521E5E-3E5F-4053-963D-93AF93F74B88}">
      <dgm:prSet/>
      <dgm:spPr/>
      <dgm:t>
        <a:bodyPr/>
        <a:lstStyle/>
        <a:p>
          <a:endParaRPr lang="en-DE"/>
        </a:p>
      </dgm:t>
    </dgm:pt>
    <dgm:pt modelId="{60DC101B-AA93-4CA9-99A1-A945CE33BB56}" type="sibTrans" cxnId="{51521E5E-3E5F-4053-963D-93AF93F74B88}">
      <dgm:prSet/>
      <dgm:spPr/>
      <dgm:t>
        <a:bodyPr/>
        <a:lstStyle/>
        <a:p>
          <a:endParaRPr lang="en-DE"/>
        </a:p>
      </dgm:t>
    </dgm:pt>
    <dgm:pt modelId="{83BFF864-0996-487C-83E2-18559CCD59AB}" type="pres">
      <dgm:prSet presAssocID="{09266C1E-67F8-45D0-B6B0-0F5E08359CCB}" presName="Name0" presStyleCnt="0">
        <dgm:presLayoutVars>
          <dgm:dir/>
          <dgm:resizeHandles val="exact"/>
        </dgm:presLayoutVars>
      </dgm:prSet>
      <dgm:spPr/>
    </dgm:pt>
    <dgm:pt modelId="{99C2751F-B8A6-4D11-80D7-B0C60095E5DC}" type="pres">
      <dgm:prSet presAssocID="{3F19ACF2-D101-4EF0-9E60-B6F43F3B81BE}" presName="parTxOnly" presStyleLbl="node1" presStyleIdx="0" presStyleCnt="3" custScaleX="59777">
        <dgm:presLayoutVars>
          <dgm:bulletEnabled val="1"/>
        </dgm:presLayoutVars>
      </dgm:prSet>
      <dgm:spPr/>
    </dgm:pt>
    <dgm:pt modelId="{954B48F3-E9B9-4EB6-829B-E8030583B1B7}" type="pres">
      <dgm:prSet presAssocID="{71D1A04E-9B0B-4336-A372-677F628E4BA8}" presName="parSpace" presStyleCnt="0"/>
      <dgm:spPr/>
    </dgm:pt>
    <dgm:pt modelId="{87861DF5-319F-49AC-A7D8-88F25A34B536}" type="pres">
      <dgm:prSet presAssocID="{B81A73A4-6E3B-4875-88F9-94598C36784F}" presName="parTxOnly" presStyleLbl="node1" presStyleIdx="1" presStyleCnt="3" custScaleX="64481">
        <dgm:presLayoutVars>
          <dgm:bulletEnabled val="1"/>
        </dgm:presLayoutVars>
      </dgm:prSet>
      <dgm:spPr/>
    </dgm:pt>
    <dgm:pt modelId="{D96DEC8C-EDFA-4FC1-A8CB-39CFD081EC55}" type="pres">
      <dgm:prSet presAssocID="{3DD470B6-63EC-441B-8509-70843944EB86}" presName="parSpace" presStyleCnt="0"/>
      <dgm:spPr/>
    </dgm:pt>
    <dgm:pt modelId="{03B7A5B9-0ADA-43E5-8644-A49E41513BCE}" type="pres">
      <dgm:prSet presAssocID="{DF5B70BB-1044-4149-957E-B015CC87865D}" presName="parTxOnly" presStyleLbl="node1" presStyleIdx="2" presStyleCnt="3" custScaleX="45445">
        <dgm:presLayoutVars>
          <dgm:bulletEnabled val="1"/>
        </dgm:presLayoutVars>
      </dgm:prSet>
      <dgm:spPr/>
    </dgm:pt>
  </dgm:ptLst>
  <dgm:cxnLst>
    <dgm:cxn modelId="{A5F02E02-B624-4997-BA91-AD256685E640}" type="presOf" srcId="{3F19ACF2-D101-4EF0-9E60-B6F43F3B81BE}" destId="{99C2751F-B8A6-4D11-80D7-B0C60095E5DC}" srcOrd="0" destOrd="0" presId="urn:microsoft.com/office/officeart/2005/8/layout/hChevron3"/>
    <dgm:cxn modelId="{2AA24811-CE1C-4ACF-A303-20418FBE92A6}" type="presOf" srcId="{09266C1E-67F8-45D0-B6B0-0F5E08359CCB}" destId="{83BFF864-0996-487C-83E2-18559CCD59AB}" srcOrd="0" destOrd="0" presId="urn:microsoft.com/office/officeart/2005/8/layout/hChevron3"/>
    <dgm:cxn modelId="{5BFB301D-C587-470C-872D-72B133032BA4}" srcId="{09266C1E-67F8-45D0-B6B0-0F5E08359CCB}" destId="{3F19ACF2-D101-4EF0-9E60-B6F43F3B81BE}" srcOrd="0" destOrd="0" parTransId="{E99CA338-6C55-4993-8719-54BA35639C62}" sibTransId="{71D1A04E-9B0B-4336-A372-677F628E4BA8}"/>
    <dgm:cxn modelId="{1E98C03D-9A27-4E72-89FA-5FD957874DA5}" type="presOf" srcId="{B81A73A4-6E3B-4875-88F9-94598C36784F}" destId="{87861DF5-319F-49AC-A7D8-88F25A34B536}" srcOrd="0" destOrd="0" presId="urn:microsoft.com/office/officeart/2005/8/layout/hChevron3"/>
    <dgm:cxn modelId="{51521E5E-3E5F-4053-963D-93AF93F74B88}" srcId="{09266C1E-67F8-45D0-B6B0-0F5E08359CCB}" destId="{DF5B70BB-1044-4149-957E-B015CC87865D}" srcOrd="2" destOrd="0" parTransId="{D4D5CC3F-64C6-4D2C-9A8A-6E6AFC02F64B}" sibTransId="{60DC101B-AA93-4CA9-99A1-A945CE33BB56}"/>
    <dgm:cxn modelId="{8C154568-0FD6-4284-A865-15A35E8E459B}" srcId="{09266C1E-67F8-45D0-B6B0-0F5E08359CCB}" destId="{B81A73A4-6E3B-4875-88F9-94598C36784F}" srcOrd="1" destOrd="0" parTransId="{A992021C-F467-4AC5-BCF3-3FF0A13896D7}" sibTransId="{3DD470B6-63EC-441B-8509-70843944EB86}"/>
    <dgm:cxn modelId="{5D9E5DF5-FE06-4BDB-80E5-A67FE9D9AE84}" type="presOf" srcId="{DF5B70BB-1044-4149-957E-B015CC87865D}" destId="{03B7A5B9-0ADA-43E5-8644-A49E41513BCE}" srcOrd="0" destOrd="0" presId="urn:microsoft.com/office/officeart/2005/8/layout/hChevron3"/>
    <dgm:cxn modelId="{1D714F6F-2915-41F5-B9AD-3A1475EA178A}" type="presParOf" srcId="{83BFF864-0996-487C-83E2-18559CCD59AB}" destId="{99C2751F-B8A6-4D11-80D7-B0C60095E5DC}" srcOrd="0" destOrd="0" presId="urn:microsoft.com/office/officeart/2005/8/layout/hChevron3"/>
    <dgm:cxn modelId="{1F00B9C6-674E-44C2-BE23-AC3D5923F5DA}" type="presParOf" srcId="{83BFF864-0996-487C-83E2-18559CCD59AB}" destId="{954B48F3-E9B9-4EB6-829B-E8030583B1B7}" srcOrd="1" destOrd="0" presId="urn:microsoft.com/office/officeart/2005/8/layout/hChevron3"/>
    <dgm:cxn modelId="{B6F6B01F-C31E-4381-A610-5D4890F4EDAB}" type="presParOf" srcId="{83BFF864-0996-487C-83E2-18559CCD59AB}" destId="{87861DF5-319F-49AC-A7D8-88F25A34B536}" srcOrd="2" destOrd="0" presId="urn:microsoft.com/office/officeart/2005/8/layout/hChevron3"/>
    <dgm:cxn modelId="{0A770782-3014-4F27-9D15-276B11006809}" type="presParOf" srcId="{83BFF864-0996-487C-83E2-18559CCD59AB}" destId="{D96DEC8C-EDFA-4FC1-A8CB-39CFD081EC55}" srcOrd="3" destOrd="0" presId="urn:microsoft.com/office/officeart/2005/8/layout/hChevron3"/>
    <dgm:cxn modelId="{FE20A6C8-D95D-439B-A14C-DD971E02A77E}" type="presParOf" srcId="{83BFF864-0996-487C-83E2-18559CCD59AB}" destId="{03B7A5B9-0ADA-43E5-8644-A49E41513BCE}"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2751F-B8A6-4D11-80D7-B0C60095E5DC}">
      <dsp:nvSpPr>
        <dsp:cNvPr id="0" name=""/>
        <dsp:cNvSpPr/>
      </dsp:nvSpPr>
      <dsp:spPr>
        <a:xfrm>
          <a:off x="1678" y="0"/>
          <a:ext cx="2461123" cy="619125"/>
        </a:xfrm>
        <a:prstGeom prst="homePlat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err="1"/>
            <a:t>K</a:t>
          </a:r>
          <a:r>
            <a:rPr lang="en-GB" sz="2000" kern="1200" baseline="-25000" dirty="0" err="1"/>
            <a:t>L</a:t>
          </a:r>
          <a:r>
            <a:rPr lang="en-GB" sz="2000" kern="1200" dirty="0" err="1"/>
            <a:t>a</a:t>
          </a:r>
          <a:r>
            <a:rPr lang="en-GB" sz="2000" kern="1200" dirty="0"/>
            <a:t>: 110 h</a:t>
          </a:r>
          <a:r>
            <a:rPr lang="en-GB" sz="2000" kern="1200" baseline="30000" dirty="0"/>
            <a:t>-1</a:t>
          </a:r>
          <a:endParaRPr lang="en-DE" sz="2000" kern="1200" baseline="30000" dirty="0"/>
        </a:p>
      </dsp:txBody>
      <dsp:txXfrm>
        <a:off x="1678" y="0"/>
        <a:ext cx="2306342" cy="619125"/>
      </dsp:txXfrm>
    </dsp:sp>
    <dsp:sp modelId="{87861DF5-319F-49AC-A7D8-88F25A34B536}">
      <dsp:nvSpPr>
        <dsp:cNvPr id="0" name=""/>
        <dsp:cNvSpPr/>
      </dsp:nvSpPr>
      <dsp:spPr>
        <a:xfrm>
          <a:off x="1639367" y="0"/>
          <a:ext cx="2654795" cy="619125"/>
        </a:xfrm>
        <a:prstGeom prst="chevron">
          <a:avLst/>
        </a:prstGeom>
        <a:solidFill>
          <a:srgbClr val="E39B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t>CDW: 42.5 g/L</a:t>
          </a:r>
          <a:endParaRPr lang="en-DE" sz="2000" kern="1200" dirty="0"/>
        </a:p>
      </dsp:txBody>
      <dsp:txXfrm>
        <a:off x="1948930" y="0"/>
        <a:ext cx="2035670" cy="619125"/>
      </dsp:txXfrm>
    </dsp:sp>
    <dsp:sp modelId="{03B7A5B9-0ADA-43E5-8644-A49E41513BCE}">
      <dsp:nvSpPr>
        <dsp:cNvPr id="0" name=""/>
        <dsp:cNvSpPr/>
      </dsp:nvSpPr>
      <dsp:spPr>
        <a:xfrm>
          <a:off x="3470728" y="0"/>
          <a:ext cx="1871050" cy="619125"/>
        </a:xfrm>
        <a:prstGeom prst="chevron">
          <a:avLst/>
        </a:prstGeom>
        <a:solidFill>
          <a:srgbClr val="9C5D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GB" sz="2000" kern="1200" dirty="0"/>
            <a:t>PHB: </a:t>
          </a:r>
          <a:r>
            <a:rPr lang="en-GB" sz="2000" kern="1200" baseline="-25000" dirty="0"/>
            <a:t>~</a:t>
          </a:r>
          <a:r>
            <a:rPr lang="en-GB" sz="2000" kern="1200" dirty="0"/>
            <a:t>70%</a:t>
          </a:r>
          <a:endParaRPr lang="en-DE" sz="2000" kern="1200" dirty="0"/>
        </a:p>
      </dsp:txBody>
      <dsp:txXfrm>
        <a:off x="3780291" y="0"/>
        <a:ext cx="1251925" cy="6191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B2255-0340-D64D-9498-67BBA882A54B}" type="datetimeFigureOut">
              <a:rPr lang="en-US" smtClean="0"/>
              <a:t>12/20/24</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D17E0-4DCD-FD4B-A5F4-00ADB7CBFF9C}" type="slidenum">
              <a:rPr lang="en-US" smtClean="0"/>
              <a:t>‹#›</a:t>
            </a:fld>
            <a:endParaRPr lang="en-US"/>
          </a:p>
        </p:txBody>
      </p:sp>
    </p:spTree>
    <p:extLst>
      <p:ext uri="{BB962C8B-B14F-4D97-AF65-F5344CB8AC3E}">
        <p14:creationId xmlns:p14="http://schemas.microsoft.com/office/powerpoint/2010/main" val="316968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DE" dirty="0"/>
              <a:t>Hello </a:t>
            </a:r>
            <a:r>
              <a:rPr lang="de-DE" dirty="0" err="1"/>
              <a:t>everybody</a:t>
            </a:r>
            <a:r>
              <a:rPr lang="de-DE" dirty="0"/>
              <a:t>, </a:t>
            </a:r>
          </a:p>
          <a:p>
            <a:r>
              <a:rPr lang="de-DE" dirty="0"/>
              <a:t>I </a:t>
            </a:r>
            <a:r>
              <a:rPr lang="de-DE" dirty="0" err="1"/>
              <a:t>want</a:t>
            </a:r>
            <a:r>
              <a:rPr lang="de-DE" dirty="0"/>
              <a:t> </a:t>
            </a:r>
            <a:r>
              <a:rPr lang="de-DE" dirty="0" err="1"/>
              <a:t>to</a:t>
            </a:r>
            <a:r>
              <a:rPr lang="de-DE" dirty="0"/>
              <a:t> </a:t>
            </a:r>
            <a:r>
              <a:rPr lang="de-DE" dirty="0" err="1"/>
              <a:t>talk</a:t>
            </a:r>
            <a:r>
              <a:rPr lang="de-DE" dirty="0"/>
              <a:t> </a:t>
            </a:r>
            <a:r>
              <a:rPr lang="de-DE" dirty="0" err="1"/>
              <a:t>to</a:t>
            </a:r>
            <a:r>
              <a:rPr lang="de-DE" dirty="0"/>
              <a:t> </a:t>
            </a:r>
            <a:r>
              <a:rPr lang="de-DE" dirty="0" err="1"/>
              <a:t>you</a:t>
            </a:r>
            <a:r>
              <a:rPr lang="de-DE" dirty="0"/>
              <a:t> </a:t>
            </a:r>
            <a:r>
              <a:rPr lang="de-DE" dirty="0" err="1"/>
              <a:t>about</a:t>
            </a:r>
            <a:r>
              <a:rPr lang="de-DE" dirty="0"/>
              <a:t> a </a:t>
            </a:r>
            <a:r>
              <a:rPr lang="de-DE" dirty="0" err="1"/>
              <a:t>world</a:t>
            </a:r>
            <a:r>
              <a:rPr lang="de-DE" dirty="0"/>
              <a:t> </a:t>
            </a:r>
            <a:r>
              <a:rPr lang="de-DE" dirty="0" err="1"/>
              <a:t>where</a:t>
            </a:r>
            <a:r>
              <a:rPr lang="de-DE" dirty="0"/>
              <a:t> CO2 </a:t>
            </a:r>
            <a:r>
              <a:rPr lang="de-DE" dirty="0" err="1"/>
              <a:t>is</a:t>
            </a:r>
            <a:r>
              <a:rPr lang="de-DE" dirty="0"/>
              <a:t> not </a:t>
            </a:r>
            <a:r>
              <a:rPr lang="de-DE" dirty="0" err="1"/>
              <a:t>only</a:t>
            </a:r>
            <a:r>
              <a:rPr lang="de-DE" dirty="0"/>
              <a:t> a </a:t>
            </a:r>
            <a:r>
              <a:rPr lang="de-DE" dirty="0" err="1"/>
              <a:t>problem</a:t>
            </a:r>
            <a:r>
              <a:rPr lang="de-DE" dirty="0"/>
              <a:t> but also a </a:t>
            </a:r>
            <a:r>
              <a:rPr lang="de-DE" dirty="0" err="1"/>
              <a:t>raw</a:t>
            </a:r>
            <a:r>
              <a:rPr lang="de-DE" dirty="0"/>
              <a:t> material </a:t>
            </a:r>
            <a:r>
              <a:rPr lang="de-DE" dirty="0" err="1"/>
              <a:t>because</a:t>
            </a:r>
            <a:r>
              <a:rPr lang="de-DE" dirty="0"/>
              <a:t> </a:t>
            </a:r>
            <a:r>
              <a:rPr lang="de-DE" dirty="0" err="1"/>
              <a:t>thanks</a:t>
            </a:r>
            <a:r>
              <a:rPr lang="de-DE" dirty="0"/>
              <a:t> </a:t>
            </a:r>
            <a:r>
              <a:rPr lang="de-DE" dirty="0" err="1"/>
              <a:t>to</a:t>
            </a:r>
            <a:r>
              <a:rPr lang="de-DE" dirty="0"/>
              <a:t> </a:t>
            </a:r>
            <a:r>
              <a:rPr lang="de-DE" dirty="0" err="1"/>
              <a:t>bacteria</a:t>
            </a:r>
            <a:r>
              <a:rPr lang="de-DE" dirty="0"/>
              <a:t> </a:t>
            </a:r>
            <a:r>
              <a:rPr lang="de-DE" dirty="0" err="1"/>
              <a:t>we</a:t>
            </a:r>
            <a:r>
              <a:rPr lang="de-DE" dirty="0"/>
              <a:t> </a:t>
            </a:r>
            <a:r>
              <a:rPr lang="de-DE" dirty="0" err="1"/>
              <a:t>can</a:t>
            </a:r>
            <a:r>
              <a:rPr lang="de-DE" dirty="0"/>
              <a:t> </a:t>
            </a:r>
            <a:r>
              <a:rPr lang="de-DE" dirty="0" err="1"/>
              <a:t>transform</a:t>
            </a:r>
            <a:r>
              <a:rPr lang="de-DE" dirty="0"/>
              <a:t> </a:t>
            </a:r>
            <a:r>
              <a:rPr lang="de-DE" dirty="0" err="1"/>
              <a:t>it</a:t>
            </a:r>
            <a:r>
              <a:rPr lang="de-DE" dirty="0"/>
              <a:t> </a:t>
            </a:r>
            <a:r>
              <a:rPr lang="de-DE" dirty="0" err="1"/>
              <a:t>into</a:t>
            </a:r>
            <a:r>
              <a:rPr lang="de-DE" dirty="0"/>
              <a:t> </a:t>
            </a:r>
            <a:r>
              <a:rPr lang="de-DE" dirty="0" err="1"/>
              <a:t>valuable</a:t>
            </a:r>
            <a:r>
              <a:rPr lang="de-DE" dirty="0"/>
              <a:t> </a:t>
            </a:r>
            <a:r>
              <a:rPr lang="de-DE" dirty="0" err="1"/>
              <a:t>chemicals</a:t>
            </a:r>
            <a:r>
              <a:rPr lang="de-DE" dirty="0"/>
              <a:t> like IPA</a:t>
            </a:r>
          </a:p>
        </p:txBody>
      </p:sp>
      <p:sp>
        <p:nvSpPr>
          <p:cNvPr id="4" name="Espace réservé du numéro de diapositive 3"/>
          <p:cNvSpPr>
            <a:spLocks noGrp="1"/>
          </p:cNvSpPr>
          <p:nvPr>
            <p:ph type="sldNum" sz="quarter" idx="5"/>
          </p:nvPr>
        </p:nvSpPr>
        <p:spPr/>
        <p:txBody>
          <a:bodyPr/>
          <a:lstStyle/>
          <a:p>
            <a:fld id="{65FD17E0-4DCD-FD4B-A5F4-00ADB7CBFF9C}" type="slidenum">
              <a:rPr lang="en-US" smtClean="0"/>
              <a:t>1</a:t>
            </a:fld>
            <a:endParaRPr lang="en-US"/>
          </a:p>
        </p:txBody>
      </p:sp>
    </p:spTree>
    <p:extLst>
      <p:ext uri="{BB962C8B-B14F-4D97-AF65-F5344CB8AC3E}">
        <p14:creationId xmlns:p14="http://schemas.microsoft.com/office/powerpoint/2010/main" val="458719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-thesis of Isabell: </a:t>
            </a:r>
          </a:p>
          <a:p>
            <a:r>
              <a:rPr lang="en-US" dirty="0"/>
              <a:t>-setup of autotrophic shake flask cultivation system</a:t>
            </a:r>
          </a:p>
          <a:p>
            <a:r>
              <a:rPr lang="en-US" dirty="0"/>
              <a:t>     -its adaptation for strain screening and medium optimization</a:t>
            </a:r>
          </a:p>
          <a:p>
            <a:r>
              <a:rPr lang="en-US" dirty="0"/>
              <a:t>-process optimization in bioreactor:</a:t>
            </a:r>
          </a:p>
          <a:p>
            <a:r>
              <a:rPr lang="en-US" dirty="0"/>
              <a:t>     -implementation of online analysis to determine gas demands</a:t>
            </a:r>
          </a:p>
          <a:p>
            <a:r>
              <a:rPr lang="en-US" dirty="0"/>
              <a:t>     -application omics to identify metabolic bottlenecks</a:t>
            </a:r>
          </a:p>
          <a:p>
            <a:r>
              <a:rPr lang="en-US" dirty="0"/>
              <a:t>-process validation with real industrial off-gas</a:t>
            </a:r>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12</a:t>
            </a:fld>
            <a:endParaRPr lang="en-US"/>
          </a:p>
        </p:txBody>
      </p:sp>
    </p:spTree>
    <p:extLst>
      <p:ext uri="{BB962C8B-B14F-4D97-AF65-F5344CB8AC3E}">
        <p14:creationId xmlns:p14="http://schemas.microsoft.com/office/powerpoint/2010/main" val="391884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t>
            </a:r>
            <a:r>
              <a:rPr lang="fr-FR" dirty="0" err="1"/>
              <a:t>Applying</a:t>
            </a:r>
            <a:r>
              <a:rPr lang="fr-FR" dirty="0"/>
              <a:t> </a:t>
            </a:r>
            <a:r>
              <a:rPr lang="fr-FR" dirty="0" err="1"/>
              <a:t>stepwise</a:t>
            </a:r>
            <a:r>
              <a:rPr lang="fr-FR" dirty="0"/>
              <a:t> </a:t>
            </a:r>
            <a:r>
              <a:rPr lang="fr-FR" dirty="0" err="1"/>
              <a:t>increased</a:t>
            </a:r>
            <a:r>
              <a:rPr lang="fr-FR" dirty="0"/>
              <a:t> pressure up to 4 bar total pressure and an </a:t>
            </a:r>
            <a:r>
              <a:rPr lang="fr-FR" dirty="0" err="1"/>
              <a:t>exponential</a:t>
            </a:r>
            <a:r>
              <a:rPr lang="fr-FR" dirty="0"/>
              <a:t> </a:t>
            </a:r>
            <a:r>
              <a:rPr lang="fr-FR" dirty="0" err="1"/>
              <a:t>feed</a:t>
            </a:r>
            <a:r>
              <a:rPr lang="fr-FR" dirty="0"/>
              <a:t> for the </a:t>
            </a:r>
            <a:r>
              <a:rPr lang="fr-FR" dirty="0" err="1"/>
              <a:t>product</a:t>
            </a:r>
            <a:r>
              <a:rPr lang="fr-FR" dirty="0"/>
              <a:t> formation phase: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-(click) </a:t>
            </a:r>
            <a:r>
              <a:rPr lang="fr-FR" dirty="0" err="1"/>
              <a:t>Obtained</a:t>
            </a:r>
            <a:r>
              <a:rPr lang="fr-FR" dirty="0"/>
              <a:t> up to 17g/L </a:t>
            </a:r>
            <a:r>
              <a:rPr lang="fr-FR" dirty="0" err="1"/>
              <a:t>biomass</a:t>
            </a:r>
            <a:r>
              <a:rPr lang="fr-FR" dirty="0"/>
              <a:t> and 11 g/L IPA -&gt; comparable to </a:t>
            </a:r>
            <a:r>
              <a:rPr lang="fr-FR" dirty="0" err="1"/>
              <a:t>heterotrophic</a:t>
            </a:r>
            <a:r>
              <a:rPr lang="fr-FR" dirty="0"/>
              <a:t> process </a:t>
            </a:r>
            <a:r>
              <a:rPr lang="fr-FR" dirty="0" err="1"/>
              <a:t>with</a:t>
            </a:r>
            <a:r>
              <a:rPr lang="fr-FR" dirty="0"/>
              <a:t> </a:t>
            </a:r>
            <a:r>
              <a:rPr lang="fr-FR" dirty="0" err="1"/>
              <a:t>same</a:t>
            </a:r>
            <a:r>
              <a:rPr lang="fr-FR" dirty="0"/>
              <a:t> </a:t>
            </a:r>
            <a:r>
              <a:rPr lang="fr-FR" dirty="0" err="1"/>
              <a:t>strain</a:t>
            </a:r>
            <a:r>
              <a:rPr lang="fr-FR" dirty="0"/>
              <a:t> </a:t>
            </a:r>
            <a:r>
              <a:rPr lang="fr-FR" dirty="0" err="1"/>
              <a:t>which</a:t>
            </a:r>
            <a:r>
              <a:rPr lang="fr-FR" dirty="0"/>
              <a:t> </a:t>
            </a:r>
            <a:r>
              <a:rPr lang="fr-FR" dirty="0" err="1"/>
              <a:t>reached</a:t>
            </a:r>
            <a:r>
              <a:rPr lang="fr-FR" dirty="0"/>
              <a:t> 16/L IPA </a:t>
            </a:r>
          </a:p>
          <a:p>
            <a:r>
              <a:rPr lang="fr-FR" dirty="0"/>
              <a:t>-</a:t>
            </a:r>
            <a:r>
              <a:rPr lang="fr-FR" dirty="0" err="1"/>
              <a:t>despite</a:t>
            </a:r>
            <a:r>
              <a:rPr lang="fr-FR" dirty="0"/>
              <a:t> the </a:t>
            </a:r>
            <a:r>
              <a:rPr lang="fr-FR" dirty="0" err="1"/>
              <a:t>presence</a:t>
            </a:r>
            <a:r>
              <a:rPr lang="fr-FR" dirty="0"/>
              <a:t> of the </a:t>
            </a:r>
            <a:r>
              <a:rPr lang="fr-FR" dirty="0" err="1"/>
              <a:t>cell-toxic</a:t>
            </a:r>
            <a:r>
              <a:rPr lang="fr-FR" dirty="0"/>
              <a:t> </a:t>
            </a:r>
            <a:r>
              <a:rPr lang="fr-FR" dirty="0" err="1"/>
              <a:t>product</a:t>
            </a:r>
            <a:r>
              <a:rPr lang="fr-FR" dirty="0"/>
              <a:t> and </a:t>
            </a:r>
            <a:r>
              <a:rPr lang="fr-FR" dirty="0" err="1"/>
              <a:t>increases</a:t>
            </a:r>
            <a:r>
              <a:rPr lang="fr-FR" dirty="0"/>
              <a:t> pressure the </a:t>
            </a:r>
            <a:r>
              <a:rPr lang="fr-FR" dirty="0" err="1"/>
              <a:t>cellviability</a:t>
            </a:r>
            <a:r>
              <a:rPr lang="fr-FR" dirty="0"/>
              <a:t> (click) </a:t>
            </a:r>
            <a:r>
              <a:rPr lang="fr-FR" dirty="0" err="1"/>
              <a:t>stayed</a:t>
            </a:r>
            <a:r>
              <a:rPr lang="fr-FR" dirty="0"/>
              <a:t> </a:t>
            </a:r>
            <a:r>
              <a:rPr lang="fr-FR" dirty="0" err="1"/>
              <a:t>above</a:t>
            </a:r>
            <a:r>
              <a:rPr lang="fr-FR" dirty="0"/>
              <a:t> 95 %, </a:t>
            </a:r>
            <a:r>
              <a:rPr lang="fr-FR" dirty="0" err="1"/>
              <a:t>demonstrating</a:t>
            </a:r>
            <a:r>
              <a:rPr lang="fr-FR" dirty="0"/>
              <a:t> the </a:t>
            </a:r>
            <a:r>
              <a:rPr lang="fr-FR" dirty="0" err="1"/>
              <a:t>robustness</a:t>
            </a:r>
            <a:r>
              <a:rPr lang="fr-FR" dirty="0"/>
              <a:t> of the </a:t>
            </a:r>
            <a:r>
              <a:rPr lang="fr-FR" dirty="0" err="1"/>
              <a:t>cells</a:t>
            </a:r>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13</a:t>
            </a:fld>
            <a:endParaRPr lang="en-US"/>
          </a:p>
        </p:txBody>
      </p:sp>
    </p:spTree>
    <p:extLst>
      <p:ext uri="{BB962C8B-B14F-4D97-AF65-F5344CB8AC3E}">
        <p14:creationId xmlns:p14="http://schemas.microsoft.com/office/powerpoint/2010/main" val="911199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The process </a:t>
            </a:r>
            <a:r>
              <a:rPr lang="fr-FR" dirty="0" err="1"/>
              <a:t>was</a:t>
            </a:r>
            <a:r>
              <a:rPr lang="fr-FR" dirty="0"/>
              <a:t> </a:t>
            </a:r>
            <a:r>
              <a:rPr lang="fr-FR" dirty="0" err="1"/>
              <a:t>furthermore</a:t>
            </a:r>
            <a:r>
              <a:rPr lang="fr-FR" dirty="0"/>
              <a:t> </a:t>
            </a:r>
            <a:r>
              <a:rPr lang="fr-FR" dirty="0" err="1"/>
              <a:t>verified</a:t>
            </a:r>
            <a:r>
              <a:rPr lang="fr-FR" dirty="0"/>
              <a:t> </a:t>
            </a:r>
            <a:r>
              <a:rPr lang="fr-FR" dirty="0" err="1"/>
              <a:t>with</a:t>
            </a:r>
            <a:r>
              <a:rPr lang="fr-FR" dirty="0"/>
              <a:t> real </a:t>
            </a:r>
            <a:r>
              <a:rPr lang="fr-FR" dirty="0" err="1"/>
              <a:t>industrial</a:t>
            </a:r>
            <a:r>
              <a:rPr lang="fr-FR" dirty="0"/>
              <a:t> off-</a:t>
            </a:r>
            <a:r>
              <a:rPr lang="fr-FR" dirty="0" err="1"/>
              <a:t>gas</a:t>
            </a:r>
            <a:r>
              <a:rPr lang="fr-FR" dirty="0"/>
              <a:t> on </a:t>
            </a:r>
            <a:r>
              <a:rPr lang="fr-FR" dirty="0" err="1"/>
              <a:t>shake</a:t>
            </a:r>
            <a:r>
              <a:rPr lang="fr-FR" dirty="0"/>
              <a:t> </a:t>
            </a:r>
            <a:r>
              <a:rPr lang="fr-FR" dirty="0" err="1"/>
              <a:t>flask</a:t>
            </a:r>
            <a:r>
              <a:rPr lang="fr-FR" dirty="0"/>
              <a:t> </a:t>
            </a:r>
            <a:r>
              <a:rPr lang="fr-FR" dirty="0" err="1"/>
              <a:t>scale</a:t>
            </a:r>
            <a:r>
              <a:rPr lang="fr-FR" dirty="0"/>
              <a:t>.</a:t>
            </a:r>
          </a:p>
          <a:p>
            <a:r>
              <a:rPr lang="fr-FR" dirty="0"/>
              <a:t>For </a:t>
            </a:r>
            <a:r>
              <a:rPr lang="fr-FR" dirty="0" err="1"/>
              <a:t>this</a:t>
            </a:r>
            <a:r>
              <a:rPr lang="fr-FR" dirty="0"/>
              <a:t>, the effluent of a </a:t>
            </a:r>
            <a:r>
              <a:rPr lang="fr-FR" dirty="0" err="1"/>
              <a:t>biogas</a:t>
            </a:r>
            <a:r>
              <a:rPr lang="fr-FR" dirty="0"/>
              <a:t> plant and an </a:t>
            </a:r>
            <a:r>
              <a:rPr lang="fr-FR" dirty="0" err="1"/>
              <a:t>incinerator</a:t>
            </a:r>
            <a:r>
              <a:rPr lang="fr-FR" dirty="0"/>
              <a:t> </a:t>
            </a:r>
            <a:r>
              <a:rPr lang="fr-FR" dirty="0" err="1"/>
              <a:t>were</a:t>
            </a:r>
            <a:r>
              <a:rPr lang="fr-FR" dirty="0"/>
              <a:t> </a:t>
            </a:r>
            <a:r>
              <a:rPr lang="fr-FR" dirty="0" err="1"/>
              <a:t>used</a:t>
            </a:r>
            <a:r>
              <a:rPr lang="fr-FR" dirty="0"/>
              <a:t> as a </a:t>
            </a:r>
            <a:r>
              <a:rPr lang="fr-FR" dirty="0" err="1"/>
              <a:t>carbon</a:t>
            </a:r>
            <a:r>
              <a:rPr lang="fr-FR" dirty="0"/>
              <a:t> source. Note </a:t>
            </a:r>
            <a:r>
              <a:rPr lang="fr-FR" dirty="0" err="1"/>
              <a:t>here</a:t>
            </a:r>
            <a:r>
              <a:rPr lang="fr-FR" dirty="0"/>
              <a:t> </a:t>
            </a:r>
            <a:r>
              <a:rPr lang="fr-FR" dirty="0" err="1"/>
              <a:t>especially</a:t>
            </a:r>
            <a:r>
              <a:rPr lang="fr-FR" dirty="0"/>
              <a:t> the </a:t>
            </a:r>
            <a:r>
              <a:rPr lang="fr-FR" dirty="0" err="1"/>
              <a:t>present</a:t>
            </a:r>
            <a:r>
              <a:rPr lang="fr-FR" dirty="0"/>
              <a:t> </a:t>
            </a:r>
            <a:r>
              <a:rPr lang="fr-FR" dirty="0" err="1"/>
              <a:t>impurities</a:t>
            </a:r>
            <a:r>
              <a:rPr lang="fr-FR" dirty="0"/>
              <a:t> in e.g. H2S and NOx [*point*]</a:t>
            </a:r>
          </a:p>
          <a:p>
            <a:r>
              <a:rPr lang="fr-FR" dirty="0"/>
              <a:t>In </a:t>
            </a:r>
            <a:r>
              <a:rPr lang="fr-FR" dirty="0" err="1"/>
              <a:t>yellow</a:t>
            </a:r>
            <a:r>
              <a:rPr lang="fr-FR" dirty="0"/>
              <a:t> [*point on the graph*] </a:t>
            </a:r>
            <a:r>
              <a:rPr lang="fr-FR" dirty="0" err="1"/>
              <a:t>you</a:t>
            </a:r>
            <a:r>
              <a:rPr lang="fr-FR" dirty="0"/>
              <a:t> can </a:t>
            </a:r>
            <a:r>
              <a:rPr lang="fr-FR" dirty="0" err="1"/>
              <a:t>see</a:t>
            </a:r>
            <a:r>
              <a:rPr lang="fr-FR" dirty="0"/>
              <a:t> the </a:t>
            </a:r>
            <a:r>
              <a:rPr lang="fr-FR" dirty="0" err="1"/>
              <a:t>biomass</a:t>
            </a:r>
            <a:r>
              <a:rPr lang="fr-FR" dirty="0"/>
              <a:t> concentration and in </a:t>
            </a:r>
            <a:r>
              <a:rPr lang="fr-FR" dirty="0" err="1"/>
              <a:t>red</a:t>
            </a:r>
            <a:r>
              <a:rPr lang="fr-FR" dirty="0"/>
              <a:t> the </a:t>
            </a:r>
            <a:r>
              <a:rPr lang="fr-FR" dirty="0" err="1"/>
              <a:t>product</a:t>
            </a:r>
            <a:r>
              <a:rPr lang="fr-FR" dirty="0"/>
              <a:t> formation</a:t>
            </a:r>
          </a:p>
          <a:p>
            <a:r>
              <a:rPr lang="fr-FR" dirty="0" err="1"/>
              <a:t>Compared</a:t>
            </a:r>
            <a:r>
              <a:rPr lang="fr-FR" dirty="0"/>
              <a:t> to pure </a:t>
            </a:r>
            <a:r>
              <a:rPr lang="fr-FR" dirty="0" err="1"/>
              <a:t>lab-gasses</a:t>
            </a:r>
            <a:r>
              <a:rPr lang="fr-FR" dirty="0"/>
              <a:t> [*point on </a:t>
            </a:r>
            <a:r>
              <a:rPr lang="fr-FR" dirty="0" err="1"/>
              <a:t>reference</a:t>
            </a:r>
            <a:r>
              <a:rPr lang="fr-FR" dirty="0"/>
              <a:t>*] </a:t>
            </a:r>
            <a:r>
              <a:rPr lang="fr-FR" dirty="0" err="1"/>
              <a:t>faster</a:t>
            </a:r>
            <a:r>
              <a:rPr lang="fr-FR" dirty="0"/>
              <a:t> </a:t>
            </a:r>
            <a:r>
              <a:rPr lang="fr-FR" dirty="0" err="1"/>
              <a:t>growth</a:t>
            </a:r>
            <a:r>
              <a:rPr lang="fr-FR" dirty="0"/>
              <a:t> and </a:t>
            </a:r>
            <a:r>
              <a:rPr lang="fr-FR" dirty="0" err="1"/>
              <a:t>higher</a:t>
            </a:r>
            <a:r>
              <a:rPr lang="fr-FR" dirty="0"/>
              <a:t> final isopropanol concentration </a:t>
            </a:r>
            <a:r>
              <a:rPr lang="fr-FR" dirty="0" err="1"/>
              <a:t>was</a:t>
            </a:r>
            <a:r>
              <a:rPr lang="fr-FR" dirty="0"/>
              <a:t> </a:t>
            </a:r>
            <a:r>
              <a:rPr lang="fr-FR" dirty="0" err="1"/>
              <a:t>observed</a:t>
            </a:r>
            <a:r>
              <a:rPr lang="fr-FR" dirty="0"/>
              <a:t> </a:t>
            </a:r>
            <a:r>
              <a:rPr lang="fr-FR" dirty="0" err="1"/>
              <a:t>when</a:t>
            </a:r>
            <a:r>
              <a:rPr lang="fr-FR" dirty="0"/>
              <a:t> </a:t>
            </a:r>
            <a:r>
              <a:rPr lang="fr-FR" dirty="0" err="1"/>
              <a:t>using</a:t>
            </a:r>
            <a:r>
              <a:rPr lang="fr-FR" dirty="0"/>
              <a:t> real </a:t>
            </a:r>
            <a:r>
              <a:rPr lang="fr-FR" dirty="0" err="1"/>
              <a:t>biogas</a:t>
            </a:r>
            <a:r>
              <a:rPr lang="fr-FR" dirty="0"/>
              <a:t> </a:t>
            </a:r>
            <a:r>
              <a:rPr lang="fr-FR" dirty="0" err="1"/>
              <a:t>which</a:t>
            </a:r>
            <a:r>
              <a:rPr lang="fr-FR" dirty="0"/>
              <a:t> </a:t>
            </a:r>
            <a:r>
              <a:rPr lang="fr-FR" dirty="0" err="1"/>
              <a:t>was</a:t>
            </a:r>
            <a:r>
              <a:rPr lang="fr-FR" dirty="0"/>
              <a:t> </a:t>
            </a:r>
            <a:r>
              <a:rPr lang="fr-FR" dirty="0" err="1"/>
              <a:t>quite</a:t>
            </a:r>
            <a:r>
              <a:rPr lang="fr-FR" dirty="0"/>
              <a:t> </a:t>
            </a:r>
            <a:r>
              <a:rPr lang="fr-FR" dirty="0" err="1"/>
              <a:t>surprising</a:t>
            </a:r>
            <a:r>
              <a:rPr lang="fr-FR" dirty="0"/>
              <a:t>.</a:t>
            </a:r>
          </a:p>
          <a:p>
            <a:r>
              <a:rPr lang="fr-FR" dirty="0"/>
              <a:t>But the </a:t>
            </a:r>
            <a:r>
              <a:rPr lang="fr-FR" dirty="0" err="1"/>
              <a:t>same</a:t>
            </a:r>
            <a:r>
              <a:rPr lang="fr-FR" dirty="0"/>
              <a:t> </a:t>
            </a:r>
            <a:r>
              <a:rPr lang="fr-FR" dirty="0" err="1"/>
              <a:t>was</a:t>
            </a:r>
            <a:r>
              <a:rPr lang="fr-FR" dirty="0"/>
              <a:t> the case </a:t>
            </a:r>
            <a:r>
              <a:rPr lang="fr-FR" dirty="0" err="1"/>
              <a:t>when</a:t>
            </a:r>
            <a:r>
              <a:rPr lang="fr-FR" dirty="0"/>
              <a:t> </a:t>
            </a:r>
            <a:r>
              <a:rPr lang="fr-FR" dirty="0" err="1"/>
              <a:t>using</a:t>
            </a:r>
            <a:r>
              <a:rPr lang="fr-FR" dirty="0"/>
              <a:t> the </a:t>
            </a:r>
            <a:r>
              <a:rPr lang="fr-FR" dirty="0" err="1"/>
              <a:t>incinerator</a:t>
            </a:r>
            <a:r>
              <a:rPr lang="fr-FR" dirty="0"/>
              <a:t> </a:t>
            </a:r>
            <a:r>
              <a:rPr lang="fr-FR" dirty="0" err="1"/>
              <a:t>offgas</a:t>
            </a:r>
            <a:r>
              <a:rPr lang="fr-FR" dirty="0"/>
              <a:t>. </a:t>
            </a:r>
            <a:r>
              <a:rPr lang="fr-FR" dirty="0" err="1"/>
              <a:t>Also</a:t>
            </a:r>
            <a:r>
              <a:rPr lang="fr-FR" dirty="0"/>
              <a:t> </a:t>
            </a:r>
            <a:r>
              <a:rPr lang="fr-FR" dirty="0" err="1"/>
              <a:t>here</a:t>
            </a:r>
            <a:r>
              <a:rPr lang="fr-FR" dirty="0"/>
              <a:t> </a:t>
            </a:r>
            <a:r>
              <a:rPr lang="fr-FR" dirty="0" err="1"/>
              <a:t>growth</a:t>
            </a:r>
            <a:r>
              <a:rPr lang="fr-FR" dirty="0"/>
              <a:t> and </a:t>
            </a:r>
            <a:r>
              <a:rPr lang="fr-FR" dirty="0" err="1"/>
              <a:t>product</a:t>
            </a:r>
            <a:r>
              <a:rPr lang="fr-FR" dirty="0"/>
              <a:t> formation </a:t>
            </a:r>
            <a:r>
              <a:rPr lang="fr-FR" dirty="0" err="1"/>
              <a:t>were</a:t>
            </a:r>
            <a:r>
              <a:rPr lang="fr-FR" dirty="0"/>
              <a:t> </a:t>
            </a:r>
            <a:r>
              <a:rPr lang="fr-FR" dirty="0" err="1"/>
              <a:t>improved</a:t>
            </a:r>
            <a:r>
              <a:rPr lang="fr-FR" dirty="0"/>
              <a:t> </a:t>
            </a:r>
            <a:r>
              <a:rPr lang="fr-FR" dirty="0" err="1"/>
              <a:t>with</a:t>
            </a:r>
            <a:r>
              <a:rPr lang="fr-FR" dirty="0"/>
              <a:t> the </a:t>
            </a:r>
            <a:r>
              <a:rPr lang="fr-FR" dirty="0" err="1"/>
              <a:t>incinerator</a:t>
            </a:r>
            <a:r>
              <a:rPr lang="fr-FR" dirty="0"/>
              <a:t> off-</a:t>
            </a:r>
            <a:r>
              <a:rPr lang="fr-FR" dirty="0" err="1"/>
              <a:t>gas</a:t>
            </a:r>
            <a:r>
              <a:rPr lang="fr-FR" dirty="0"/>
              <a:t> </a:t>
            </a:r>
            <a:r>
              <a:rPr lang="fr-FR" dirty="0" err="1"/>
              <a:t>compared</a:t>
            </a:r>
            <a:r>
              <a:rPr lang="fr-FR" dirty="0"/>
              <a:t> to </a:t>
            </a:r>
            <a:r>
              <a:rPr lang="fr-FR" dirty="0" err="1"/>
              <a:t>lab</a:t>
            </a:r>
            <a:r>
              <a:rPr lang="fr-FR" dirty="0"/>
              <a:t>-grade </a:t>
            </a:r>
            <a:r>
              <a:rPr lang="fr-FR" dirty="0" err="1"/>
              <a:t>gasses</a:t>
            </a:r>
            <a:endParaRPr lang="en-US" dirty="0"/>
          </a:p>
          <a:p>
            <a:endParaRPr lang="en-BE" dirty="0"/>
          </a:p>
          <a:p>
            <a:r>
              <a:rPr lang="fr-FR" dirty="0"/>
              <a:t>2 diff </a:t>
            </a:r>
            <a:r>
              <a:rPr lang="fr-FR" dirty="0" err="1"/>
              <a:t>gasses</a:t>
            </a:r>
            <a:r>
              <a:rPr lang="fr-FR" dirty="0"/>
              <a:t>: </a:t>
            </a:r>
            <a:r>
              <a:rPr lang="fr-FR" dirty="0" err="1"/>
              <a:t>biogas</a:t>
            </a:r>
            <a:r>
              <a:rPr lang="fr-FR" dirty="0"/>
              <a:t> as CO2 source-&gt; </a:t>
            </a:r>
            <a:r>
              <a:rPr lang="fr-FR" dirty="0" err="1"/>
              <a:t>enrichment</a:t>
            </a:r>
            <a:r>
              <a:rPr lang="fr-FR" dirty="0"/>
              <a:t> of </a:t>
            </a:r>
            <a:r>
              <a:rPr lang="fr-FR" dirty="0" err="1"/>
              <a:t>methane</a:t>
            </a:r>
            <a:r>
              <a:rPr lang="fr-FR" dirty="0"/>
              <a:t> for </a:t>
            </a:r>
            <a:r>
              <a:rPr lang="fr-FR" dirty="0" err="1"/>
              <a:t>further</a:t>
            </a:r>
            <a:r>
              <a:rPr lang="fr-FR" dirty="0"/>
              <a:t> valorisation, </a:t>
            </a:r>
            <a:r>
              <a:rPr lang="fr-FR" dirty="0" err="1"/>
              <a:t>significant</a:t>
            </a:r>
            <a:r>
              <a:rPr lang="fr-FR" dirty="0"/>
              <a:t> </a:t>
            </a:r>
            <a:r>
              <a:rPr lang="fr-FR" dirty="0" err="1"/>
              <a:t>impurities</a:t>
            </a:r>
            <a:endParaRPr lang="fr-FR" dirty="0"/>
          </a:p>
          <a:p>
            <a:r>
              <a:rPr lang="fr-FR" dirty="0" err="1"/>
              <a:t>Incinerator</a:t>
            </a:r>
            <a:r>
              <a:rPr lang="fr-FR" dirty="0"/>
              <a:t>: </a:t>
            </a:r>
            <a:r>
              <a:rPr lang="fr-FR" dirty="0" err="1"/>
              <a:t>mostly</a:t>
            </a:r>
            <a:r>
              <a:rPr lang="fr-FR" dirty="0"/>
              <a:t> </a:t>
            </a:r>
            <a:r>
              <a:rPr lang="fr-FR" dirty="0" err="1"/>
              <a:t>nitrogen</a:t>
            </a:r>
            <a:r>
              <a:rPr lang="fr-FR" dirty="0"/>
              <a:t>, </a:t>
            </a:r>
            <a:r>
              <a:rPr lang="fr-FR" dirty="0" err="1"/>
              <a:t>fewer</a:t>
            </a:r>
            <a:r>
              <a:rPr lang="fr-FR" dirty="0"/>
              <a:t> </a:t>
            </a:r>
            <a:r>
              <a:rPr lang="fr-FR" dirty="0" err="1"/>
              <a:t>impurities</a:t>
            </a:r>
            <a:r>
              <a:rPr lang="fr-FR" dirty="0"/>
              <a:t>, CO2 and O2 source at </a:t>
            </a:r>
            <a:r>
              <a:rPr lang="fr-FR" dirty="0" err="1"/>
              <a:t>same</a:t>
            </a:r>
            <a:r>
              <a:rPr lang="fr-FR" dirty="0"/>
              <a:t> time</a:t>
            </a:r>
            <a:endParaRPr lang="en-US" dirty="0"/>
          </a:p>
        </p:txBody>
      </p:sp>
      <p:sp>
        <p:nvSpPr>
          <p:cNvPr id="4" name="Slide Number Placeholder 3"/>
          <p:cNvSpPr>
            <a:spLocks noGrp="1"/>
          </p:cNvSpPr>
          <p:nvPr>
            <p:ph type="sldNum" sz="quarter" idx="5"/>
          </p:nvPr>
        </p:nvSpPr>
        <p:spPr/>
        <p:txBody>
          <a:bodyPr/>
          <a:lstStyle/>
          <a:p>
            <a:fld id="{65FD17E0-4DCD-FD4B-A5F4-00ADB7CBFF9C}" type="slidenum">
              <a:rPr lang="en-US" smtClean="0"/>
              <a:t>14</a:t>
            </a:fld>
            <a:endParaRPr lang="en-US"/>
          </a:p>
        </p:txBody>
      </p:sp>
    </p:spTree>
    <p:extLst>
      <p:ext uri="{BB962C8B-B14F-4D97-AF65-F5344CB8AC3E}">
        <p14:creationId xmlns:p14="http://schemas.microsoft.com/office/powerpoint/2010/main" val="2578239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15</a:t>
            </a:fld>
            <a:endParaRPr lang="en-US"/>
          </a:p>
        </p:txBody>
      </p:sp>
    </p:spTree>
    <p:extLst>
      <p:ext uri="{BB962C8B-B14F-4D97-AF65-F5344CB8AC3E}">
        <p14:creationId xmlns:p14="http://schemas.microsoft.com/office/powerpoint/2010/main" val="1982110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16</a:t>
            </a:fld>
            <a:endParaRPr lang="en-US"/>
          </a:p>
        </p:txBody>
      </p:sp>
    </p:spTree>
    <p:extLst>
      <p:ext uri="{BB962C8B-B14F-4D97-AF65-F5344CB8AC3E}">
        <p14:creationId xmlns:p14="http://schemas.microsoft.com/office/powerpoint/2010/main" val="292921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E0EC-F2EF-3EC5-56AC-D5B3A693F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31AC5-3556-3A1F-D134-0F9151F29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CF0FD-D7FB-C12D-BE3F-CEE29697480E}"/>
              </a:ext>
            </a:extLst>
          </p:cNvPr>
          <p:cNvSpPr>
            <a:spLocks noGrp="1"/>
          </p:cNvSpPr>
          <p:nvPr>
            <p:ph type="body" idx="1"/>
          </p:nvPr>
        </p:nvSpPr>
        <p:spPr/>
        <p:txBody>
          <a:bodyPr/>
          <a:lstStyle/>
          <a:p>
            <a:r>
              <a:rPr lang="en-BE" dirty="0"/>
              <a:t>It is safe and effective, feasible, interting, cool and awesome</a:t>
            </a:r>
          </a:p>
          <a:p>
            <a:r>
              <a:rPr lang="en-BE" dirty="0"/>
              <a:t>MORE RESEARCH NEEDED, fund us please</a:t>
            </a:r>
          </a:p>
        </p:txBody>
      </p:sp>
      <p:sp>
        <p:nvSpPr>
          <p:cNvPr id="4" name="Slide Number Placeholder 3">
            <a:extLst>
              <a:ext uri="{FF2B5EF4-FFF2-40B4-BE49-F238E27FC236}">
                <a16:creationId xmlns:a16="http://schemas.microsoft.com/office/drawing/2014/main" id="{7317B3C4-50BE-0DC2-9D31-214322506F06}"/>
              </a:ext>
            </a:extLst>
          </p:cNvPr>
          <p:cNvSpPr>
            <a:spLocks noGrp="1"/>
          </p:cNvSpPr>
          <p:nvPr>
            <p:ph type="sldNum" sz="quarter" idx="5"/>
          </p:nvPr>
        </p:nvSpPr>
        <p:spPr/>
        <p:txBody>
          <a:bodyPr/>
          <a:lstStyle/>
          <a:p>
            <a:fld id="{65FD17E0-4DCD-FD4B-A5F4-00ADB7CBFF9C}" type="slidenum">
              <a:rPr lang="en-US" smtClean="0"/>
              <a:t>17</a:t>
            </a:fld>
            <a:endParaRPr lang="en-US"/>
          </a:p>
        </p:txBody>
      </p:sp>
    </p:spTree>
    <p:extLst>
      <p:ext uri="{BB962C8B-B14F-4D97-AF65-F5344CB8AC3E}">
        <p14:creationId xmlns:p14="http://schemas.microsoft.com/office/powerpoint/2010/main" val="1168383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Slide for 1 min poster pitch, might change again</a:t>
            </a:r>
          </a:p>
        </p:txBody>
      </p:sp>
      <p:sp>
        <p:nvSpPr>
          <p:cNvPr id="4" name="Espace réservé du numéro de diapositive 3"/>
          <p:cNvSpPr>
            <a:spLocks noGrp="1"/>
          </p:cNvSpPr>
          <p:nvPr>
            <p:ph type="sldNum" sz="quarter" idx="5"/>
          </p:nvPr>
        </p:nvSpPr>
        <p:spPr/>
        <p:txBody>
          <a:bodyPr/>
          <a:lstStyle/>
          <a:p>
            <a:fld id="{65FD17E0-4DCD-FD4B-A5F4-00ADB7CBFF9C}" type="slidenum">
              <a:rPr lang="en-US" smtClean="0"/>
              <a:t>20</a:t>
            </a:fld>
            <a:endParaRPr lang="en-US"/>
          </a:p>
        </p:txBody>
      </p:sp>
    </p:spTree>
    <p:extLst>
      <p:ext uri="{BB962C8B-B14F-4D97-AF65-F5344CB8AC3E}">
        <p14:creationId xmlns:p14="http://schemas.microsoft.com/office/powerpoint/2010/main" val="247336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D52C-07E4-455B-3C33-782FDB9E3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44BBB-3A05-8958-3169-8797A3BAF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EF83A-0AED-B6B9-A4AB-7E6418F00795}"/>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Current bottlenecks are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difficulty to efficiently transfer gas at gas-liquid interfaces (resulting in limited cell densities)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explosion risk associated with mixtures of hydrogen and oxygen above a critical concentration of 4% hydrogen and 6% of oxygen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difficulties to provide robust and practicable analytics to control the gas supply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uncertainty of robustness of engineered microbes in autotrophy</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Slide Number Placeholder 3">
            <a:extLst>
              <a:ext uri="{FF2B5EF4-FFF2-40B4-BE49-F238E27FC236}">
                <a16:creationId xmlns:a16="http://schemas.microsoft.com/office/drawing/2014/main" id="{FF001A8F-9369-4660-E0D0-DB110FC456C7}"/>
              </a:ext>
            </a:extLst>
          </p:cNvPr>
          <p:cNvSpPr>
            <a:spLocks noGrp="1"/>
          </p:cNvSpPr>
          <p:nvPr>
            <p:ph type="sldNum" sz="quarter" idx="5"/>
          </p:nvPr>
        </p:nvSpPr>
        <p:spPr/>
        <p:txBody>
          <a:bodyPr/>
          <a:lstStyle/>
          <a:p>
            <a:fld id="{65FD17E0-4DCD-FD4B-A5F4-00ADB7CBFF9C}" type="slidenum">
              <a:rPr lang="en-US" smtClean="0"/>
              <a:t>2</a:t>
            </a:fld>
            <a:endParaRPr lang="en-US"/>
          </a:p>
        </p:txBody>
      </p:sp>
    </p:spTree>
    <p:extLst>
      <p:ext uri="{BB962C8B-B14F-4D97-AF65-F5344CB8AC3E}">
        <p14:creationId xmlns:p14="http://schemas.microsoft.com/office/powerpoint/2010/main" val="209083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dirty="0" err="1"/>
              <a:t>Cupri</a:t>
            </a:r>
            <a:r>
              <a:rPr lang="fr-FR" dirty="0"/>
              <a:t> </a:t>
            </a:r>
            <a:r>
              <a:rPr lang="fr-FR" dirty="0" err="1"/>
              <a:t>well</a:t>
            </a:r>
            <a:r>
              <a:rPr lang="fr-FR" dirty="0"/>
              <a:t> </a:t>
            </a:r>
            <a:r>
              <a:rPr lang="fr-FR" dirty="0" err="1"/>
              <a:t>researched</a:t>
            </a:r>
            <a:r>
              <a:rPr lang="fr-FR" dirty="0"/>
              <a:t> as </a:t>
            </a:r>
            <a:r>
              <a:rPr lang="fr-FR" dirty="0" err="1"/>
              <a:t>modell</a:t>
            </a:r>
            <a:r>
              <a:rPr lang="fr-FR" dirty="0"/>
              <a:t> </a:t>
            </a:r>
            <a:r>
              <a:rPr lang="fr-FR" dirty="0" err="1"/>
              <a:t>organism</a:t>
            </a:r>
            <a:r>
              <a:rPr lang="fr-FR" dirty="0"/>
              <a:t> for PHB production</a:t>
            </a:r>
          </a:p>
          <a:p>
            <a:pPr marL="171450" indent="-171450">
              <a:buFontTx/>
              <a:buChar char="-"/>
            </a:pPr>
            <a:r>
              <a:rPr lang="fr-FR" dirty="0"/>
              <a:t>PHB </a:t>
            </a:r>
            <a:r>
              <a:rPr lang="fr-FR" dirty="0" err="1"/>
              <a:t>storage</a:t>
            </a:r>
            <a:r>
              <a:rPr lang="fr-FR" dirty="0"/>
              <a:t> compound </a:t>
            </a:r>
            <a:r>
              <a:rPr lang="fr-FR" dirty="0" err="1"/>
              <a:t>formed</a:t>
            </a:r>
            <a:r>
              <a:rPr lang="fr-FR" dirty="0"/>
              <a:t> </a:t>
            </a:r>
            <a:r>
              <a:rPr lang="fr-FR" dirty="0" err="1"/>
              <a:t>from</a:t>
            </a:r>
            <a:r>
              <a:rPr lang="fr-FR" dirty="0"/>
              <a:t> </a:t>
            </a:r>
            <a:r>
              <a:rPr lang="fr-FR" dirty="0" err="1"/>
              <a:t>wildytpe</a:t>
            </a:r>
            <a:r>
              <a:rPr lang="fr-FR" dirty="0"/>
              <a:t> </a:t>
            </a:r>
            <a:r>
              <a:rPr lang="fr-FR" dirty="0" err="1"/>
              <a:t>under</a:t>
            </a:r>
            <a:r>
              <a:rPr lang="fr-FR" dirty="0"/>
              <a:t> </a:t>
            </a:r>
            <a:r>
              <a:rPr lang="fr-FR" dirty="0" err="1"/>
              <a:t>unbalanced</a:t>
            </a:r>
            <a:r>
              <a:rPr lang="fr-FR" dirty="0"/>
              <a:t> conditions</a:t>
            </a:r>
          </a:p>
          <a:p>
            <a:pPr marL="171450" indent="-171450">
              <a:buFontTx/>
              <a:buChar char="-"/>
            </a:pPr>
            <a:r>
              <a:rPr lang="fr-FR" dirty="0"/>
              <a:t>IPA </a:t>
            </a:r>
            <a:r>
              <a:rPr lang="fr-FR" dirty="0" err="1"/>
              <a:t>pathway</a:t>
            </a:r>
            <a:r>
              <a:rPr lang="fr-FR" dirty="0"/>
              <a:t>: </a:t>
            </a:r>
            <a:r>
              <a:rPr lang="fr-FR" dirty="0" err="1"/>
              <a:t>plasmid</a:t>
            </a:r>
            <a:r>
              <a:rPr lang="fr-FR" dirty="0"/>
              <a:t> </a:t>
            </a:r>
            <a:r>
              <a:rPr lang="fr-FR" dirty="0" err="1"/>
              <a:t>based</a:t>
            </a:r>
            <a:r>
              <a:rPr lang="fr-FR" dirty="0"/>
              <a:t>, </a:t>
            </a:r>
            <a:r>
              <a:rPr lang="fr-FR" dirty="0" err="1"/>
              <a:t>overexpressed</a:t>
            </a:r>
            <a:r>
              <a:rPr lang="fr-FR" dirty="0"/>
              <a:t> native </a:t>
            </a:r>
            <a:r>
              <a:rPr lang="fr-FR" dirty="0" err="1"/>
              <a:t>genes</a:t>
            </a:r>
            <a:r>
              <a:rPr lang="fr-FR" dirty="0"/>
              <a:t>, 2 </a:t>
            </a:r>
            <a:r>
              <a:rPr lang="fr-FR" dirty="0" err="1"/>
              <a:t>heterologously</a:t>
            </a:r>
            <a:r>
              <a:rPr lang="fr-FR" dirty="0"/>
              <a:t> </a:t>
            </a:r>
            <a:r>
              <a:rPr lang="fr-FR" dirty="0" err="1"/>
              <a:t>expressed</a:t>
            </a:r>
            <a:endParaRPr lang="fr-FR" dirty="0"/>
          </a:p>
          <a:p>
            <a:pPr marL="171450" indent="-171450">
              <a:buFontTx/>
              <a:buChar char="-"/>
            </a:pPr>
            <a:r>
              <a:rPr lang="fr-FR" dirty="0"/>
              <a:t>Transition to </a:t>
            </a:r>
            <a:r>
              <a:rPr lang="fr-FR" dirty="0" err="1"/>
              <a:t>next</a:t>
            </a:r>
            <a:r>
              <a:rPr lang="fr-FR" dirty="0"/>
              <a:t> slide: point to </a:t>
            </a:r>
            <a:r>
              <a:rPr lang="fr-FR" dirty="0" err="1"/>
              <a:t>autotrophic</a:t>
            </a:r>
            <a:r>
              <a:rPr lang="fr-FR" dirty="0"/>
              <a:t> </a:t>
            </a:r>
            <a:r>
              <a:rPr lang="fr-FR" dirty="0" err="1"/>
              <a:t>metabolism</a:t>
            </a:r>
            <a:r>
              <a:rPr lang="fr-FR" dirty="0"/>
              <a:t>: </a:t>
            </a:r>
            <a:r>
              <a:rPr lang="fr-FR" dirty="0" err="1"/>
              <a:t>need</a:t>
            </a:r>
            <a:r>
              <a:rPr lang="fr-FR" dirty="0"/>
              <a:t> H2 and O2 -&gt; explosive, </a:t>
            </a:r>
            <a:r>
              <a:rPr lang="fr-FR" dirty="0" err="1"/>
              <a:t>gasses</a:t>
            </a:r>
            <a:r>
              <a:rPr lang="fr-FR" dirty="0"/>
              <a:t> </a:t>
            </a:r>
            <a:r>
              <a:rPr lang="fr-FR" dirty="0" err="1"/>
              <a:t>low</a:t>
            </a:r>
            <a:r>
              <a:rPr lang="fr-FR" dirty="0"/>
              <a:t> </a:t>
            </a:r>
            <a:r>
              <a:rPr lang="fr-FR" dirty="0" err="1"/>
              <a:t>solubility</a:t>
            </a:r>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3</a:t>
            </a:fld>
            <a:endParaRPr lang="en-US"/>
          </a:p>
        </p:txBody>
      </p:sp>
    </p:spTree>
    <p:extLst>
      <p:ext uri="{BB962C8B-B14F-4D97-AF65-F5344CB8AC3E}">
        <p14:creationId xmlns:p14="http://schemas.microsoft.com/office/powerpoint/2010/main" val="21523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Bottle flasks for quick parallel cultivations, often used for strain characterization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reactor is placed in a fume hood, this helps to dilute gas leaks (though leakage is usually avoided). The gases are premixed with mass flow controllers (MFCs) and then fed into the reactor. There is also an outlet for the used gases (exhaust). There is a H2 detector connected to a check valve (this helps to shutdown the gas supply when there is leakage). The magnetic stirrer and O2 sensor used are ATEX approved. The heating is by means of a water bath with a thermostat. The setup is connected to an equipotential socket, which balances electrical potential across the system and prevents the formation of sparks. </a:t>
            </a:r>
            <a:endParaRPr lang="en-DE"/>
          </a:p>
          <a:p>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4</a:t>
            </a:fld>
            <a:endParaRPr lang="en-US"/>
          </a:p>
        </p:txBody>
      </p:sp>
    </p:spTree>
    <p:extLst>
      <p:ext uri="{BB962C8B-B14F-4D97-AF65-F5344CB8AC3E}">
        <p14:creationId xmlns:p14="http://schemas.microsoft.com/office/powerpoint/2010/main" val="422054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Dissolved oxygen. MFCs: Mass flow controllers. </a:t>
            </a:r>
            <a:r>
              <a:rPr lang="en-US" dirty="0"/>
              <a:t>The reactor is placed in a fume hood, this helps to dilute gas leaks (though leakage is usually avoided). The gases are premixed with mass flow controllers (MFCs) and then fed into the reactor. There is also an outlet for the used gases (exhaust). There is a H2 detector connected to a check valve (this helps to shutdown the gas supply when there is leakage). Stirring is by external motto, this helps to reduce ignition risks associated with conventional stirrers. The O2 sensor used is ATEX approved. The heating is by means of a water bath with a thermostat. The setup is connected to an equipotential socket, which balances electrical potential across the system and prevents the formation of sparks. </a:t>
            </a:r>
            <a:endParaRPr lang="en-DE"/>
          </a:p>
          <a:p>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5</a:t>
            </a:fld>
            <a:endParaRPr lang="en-US"/>
          </a:p>
        </p:txBody>
      </p:sp>
    </p:spTree>
    <p:extLst>
      <p:ext uri="{BB962C8B-B14F-4D97-AF65-F5344CB8AC3E}">
        <p14:creationId xmlns:p14="http://schemas.microsoft.com/office/powerpoint/2010/main" val="549882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1861-CBC2-4C23-7C9F-1D0307EE2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A9467-BCB3-4BD0-A95F-C3D656397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53492-09DD-102C-7B20-469082067090}"/>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Current bottlenecks are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difficulty to efficiently transfer gas at gas-liquid interfaces (resulting in limited cell densities)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explosion risk associated with mixtures of hydrogen and oxygen above a critical concentration of 4% hydrogen and 6% of oxygen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difficulties to provide robust and practicable analytics to control the gas supply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uncertainty of robustness of engineered microbes in autotrophy</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Slide Number Placeholder 3">
            <a:extLst>
              <a:ext uri="{FF2B5EF4-FFF2-40B4-BE49-F238E27FC236}">
                <a16:creationId xmlns:a16="http://schemas.microsoft.com/office/drawing/2014/main" id="{7D051380-F5E9-6B91-01DE-94E395B339A4}"/>
              </a:ext>
            </a:extLst>
          </p:cNvPr>
          <p:cNvSpPr>
            <a:spLocks noGrp="1"/>
          </p:cNvSpPr>
          <p:nvPr>
            <p:ph type="sldNum" sz="quarter" idx="5"/>
          </p:nvPr>
        </p:nvSpPr>
        <p:spPr/>
        <p:txBody>
          <a:bodyPr/>
          <a:lstStyle/>
          <a:p>
            <a:fld id="{65FD17E0-4DCD-FD4B-A5F4-00ADB7CBFF9C}" type="slidenum">
              <a:rPr lang="en-US" smtClean="0"/>
              <a:t>7</a:t>
            </a:fld>
            <a:endParaRPr lang="en-US"/>
          </a:p>
        </p:txBody>
      </p:sp>
    </p:spTree>
    <p:extLst>
      <p:ext uri="{BB962C8B-B14F-4D97-AF65-F5344CB8AC3E}">
        <p14:creationId xmlns:p14="http://schemas.microsoft.com/office/powerpoint/2010/main" val="221630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a:p>
            <a:r>
              <a:rPr lang="en-BE" dirty="0"/>
              <a:t>Strains: WT, WT Tanaka, UV irradiated: N inhibition studies, choses the best strain </a:t>
            </a:r>
          </a:p>
          <a:p>
            <a:r>
              <a:rPr lang="en-GB" dirty="0"/>
              <a:t>P</a:t>
            </a:r>
            <a:r>
              <a:rPr lang="en-BE" dirty="0"/>
              <a:t>roceded thigh cell dens ferment on that: up to 42.5</a:t>
            </a:r>
          </a:p>
          <a:p>
            <a:r>
              <a:rPr lang="en-BE" dirty="0"/>
              <a:t>Isolation of PHB</a:t>
            </a:r>
          </a:p>
          <a:p>
            <a:r>
              <a:rPr lang="en-BE" dirty="0"/>
              <a:t>Cultivations on bottle to labscale reactor </a:t>
            </a:r>
          </a:p>
          <a:p>
            <a:endParaRPr lang="en-BE" dirty="0"/>
          </a:p>
        </p:txBody>
      </p:sp>
      <p:sp>
        <p:nvSpPr>
          <p:cNvPr id="4" name="Slide Number Placeholder 3"/>
          <p:cNvSpPr>
            <a:spLocks noGrp="1"/>
          </p:cNvSpPr>
          <p:nvPr>
            <p:ph type="sldNum" sz="quarter" idx="5"/>
          </p:nvPr>
        </p:nvSpPr>
        <p:spPr/>
        <p:txBody>
          <a:bodyPr/>
          <a:lstStyle/>
          <a:p>
            <a:fld id="{65FD17E0-4DCD-FD4B-A5F4-00ADB7CBFF9C}" type="slidenum">
              <a:rPr lang="en-US" smtClean="0"/>
              <a:t>8</a:t>
            </a:fld>
            <a:endParaRPr lang="en-US"/>
          </a:p>
        </p:txBody>
      </p:sp>
    </p:spTree>
    <p:extLst>
      <p:ext uri="{BB962C8B-B14F-4D97-AF65-F5344CB8AC3E}">
        <p14:creationId xmlns:p14="http://schemas.microsoft.com/office/powerpoint/2010/main" val="2737775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PHB accumulation starts when the nitrogen (in the form of NH4) is depleted.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My big why: Carrying out high cell density fermentation while balancing microbial requirements to technical feasibility </a:t>
            </a:r>
            <a:endParaRPr lang="en-DE"/>
          </a:p>
          <a:p>
            <a:endParaRPr lang="en-GB" dirty="0"/>
          </a:p>
          <a:p>
            <a:endParaRPr lang="en-GB" dirty="0"/>
          </a:p>
          <a:p>
            <a:r>
              <a:rPr lang="en-US" dirty="0"/>
              <a:t>Trying to improve High-density fermentations despite low O2 to ensure safety</a:t>
            </a:r>
          </a:p>
          <a:p>
            <a:r>
              <a:rPr lang="en-US" dirty="0"/>
              <a:t>Best cultivation. In non-explosive conditions, cell density 42,5 </a:t>
            </a:r>
            <a:r>
              <a:rPr lang="en-US" dirty="0" err="1"/>
              <a:t>gL</a:t>
            </a:r>
            <a:r>
              <a:rPr lang="en-US" dirty="0"/>
              <a:t>, with a l </a:t>
            </a:r>
            <a:r>
              <a:rPr lang="en-US" dirty="0" err="1"/>
              <a:t>mucg</a:t>
            </a:r>
            <a:r>
              <a:rPr lang="en-US" dirty="0"/>
              <a:t> lower Kla than </a:t>
            </a:r>
            <a:r>
              <a:rPr lang="en-US" dirty="0" err="1"/>
              <a:t>tanaka</a:t>
            </a:r>
            <a:r>
              <a:rPr lang="en-US" dirty="0"/>
              <a:t> </a:t>
            </a:r>
          </a:p>
          <a:p>
            <a:endParaRPr lang="en-US" dirty="0"/>
          </a:p>
          <a:p>
            <a:r>
              <a:rPr lang="en-US" dirty="0"/>
              <a:t>Zeta she will do a scale up design</a:t>
            </a:r>
            <a:endParaRPr lang="en-DE"/>
          </a:p>
          <a:p>
            <a:endParaRPr lang="en-GB" dirty="0"/>
          </a:p>
          <a:p>
            <a:endParaRPr lang="en-DE" dirty="0"/>
          </a:p>
        </p:txBody>
      </p:sp>
      <p:sp>
        <p:nvSpPr>
          <p:cNvPr id="4" name="Slide Number Placeholder 3"/>
          <p:cNvSpPr>
            <a:spLocks noGrp="1"/>
          </p:cNvSpPr>
          <p:nvPr>
            <p:ph type="sldNum" sz="quarter" idx="5"/>
          </p:nvPr>
        </p:nvSpPr>
        <p:spPr/>
        <p:txBody>
          <a:bodyPr/>
          <a:lstStyle/>
          <a:p>
            <a:fld id="{65FD17E0-4DCD-FD4B-A5F4-00ADB7CBFF9C}" type="slidenum">
              <a:rPr lang="en-US" smtClean="0"/>
              <a:t>9</a:t>
            </a:fld>
            <a:endParaRPr lang="en-US"/>
          </a:p>
        </p:txBody>
      </p:sp>
    </p:spTree>
    <p:extLst>
      <p:ext uri="{BB962C8B-B14F-4D97-AF65-F5344CB8AC3E}">
        <p14:creationId xmlns:p14="http://schemas.microsoft.com/office/powerpoint/2010/main" val="62043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Avoiding H2 in the gas above 4% in gas to avoid explosion</a:t>
            </a:r>
          </a:p>
        </p:txBody>
      </p:sp>
      <p:sp>
        <p:nvSpPr>
          <p:cNvPr id="4" name="Slide Number Placeholder 3"/>
          <p:cNvSpPr>
            <a:spLocks noGrp="1"/>
          </p:cNvSpPr>
          <p:nvPr>
            <p:ph type="sldNum" sz="quarter" idx="5"/>
          </p:nvPr>
        </p:nvSpPr>
        <p:spPr/>
        <p:txBody>
          <a:bodyPr/>
          <a:lstStyle/>
          <a:p>
            <a:fld id="{65FD17E0-4DCD-FD4B-A5F4-00ADB7CBFF9C}" type="slidenum">
              <a:rPr lang="en-US" smtClean="0"/>
              <a:t>11</a:t>
            </a:fld>
            <a:endParaRPr lang="en-US"/>
          </a:p>
        </p:txBody>
      </p:sp>
    </p:spTree>
    <p:extLst>
      <p:ext uri="{BB962C8B-B14F-4D97-AF65-F5344CB8AC3E}">
        <p14:creationId xmlns:p14="http://schemas.microsoft.com/office/powerpoint/2010/main" val="1676521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3EF4DA4-C6CF-AF43-BC72-3CF7858826E8}"/>
              </a:ext>
            </a:extLst>
          </p:cNvPr>
          <p:cNvSpPr/>
          <p:nvPr userDrawn="1"/>
        </p:nvSpPr>
        <p:spPr>
          <a:xfrm rot="10800000" flipV="1">
            <a:off x="-12000" y="-43958"/>
            <a:ext cx="12204000" cy="4525185"/>
          </a:xfrm>
          <a:prstGeom prst="flowChartDocumen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Untertitel 2">
            <a:extLst>
              <a:ext uri="{FF2B5EF4-FFF2-40B4-BE49-F238E27FC236}">
                <a16:creationId xmlns:a16="http://schemas.microsoft.com/office/drawing/2014/main" id="{14419FD8-F45A-F744-9F9D-5C931274A255}"/>
              </a:ext>
            </a:extLst>
          </p:cNvPr>
          <p:cNvSpPr>
            <a:spLocks noGrp="1"/>
          </p:cNvSpPr>
          <p:nvPr>
            <p:ph type="subTitle" idx="1"/>
          </p:nvPr>
        </p:nvSpPr>
        <p:spPr>
          <a:xfrm>
            <a:off x="1871027" y="1589042"/>
            <a:ext cx="9144000" cy="1655762"/>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10" name="Grafik 6">
            <a:extLst>
              <a:ext uri="{FF2B5EF4-FFF2-40B4-BE49-F238E27FC236}">
                <a16:creationId xmlns:a16="http://schemas.microsoft.com/office/drawing/2014/main" id="{0D24E061-1EC4-48B9-9F1E-D8BE717D70D0}"/>
              </a:ext>
            </a:extLst>
          </p:cNvPr>
          <p:cNvPicPr>
            <a:picLocks noChangeAspect="1"/>
          </p:cNvPicPr>
          <p:nvPr userDrawn="1"/>
        </p:nvPicPr>
        <p:blipFill>
          <a:blip r:embed="rId2"/>
          <a:stretch>
            <a:fillRect/>
          </a:stretch>
        </p:blipFill>
        <p:spPr>
          <a:xfrm>
            <a:off x="11099679" y="5998563"/>
            <a:ext cx="1034445" cy="791215"/>
          </a:xfrm>
          <a:prstGeom prst="rect">
            <a:avLst/>
          </a:prstGeom>
        </p:spPr>
      </p:pic>
      <p:pic>
        <p:nvPicPr>
          <p:cNvPr id="11" name="Grafik 8">
            <a:extLst>
              <a:ext uri="{FF2B5EF4-FFF2-40B4-BE49-F238E27FC236}">
                <a16:creationId xmlns:a16="http://schemas.microsoft.com/office/drawing/2014/main" id="{CDE1E031-7C0F-40E3-858F-A1EF1EDFCC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64046"/>
            <a:ext cx="1192193" cy="793954"/>
          </a:xfrm>
          <a:prstGeom prst="rect">
            <a:avLst/>
          </a:prstGeom>
        </p:spPr>
      </p:pic>
    </p:spTree>
    <p:extLst>
      <p:ext uri="{BB962C8B-B14F-4D97-AF65-F5344CB8AC3E}">
        <p14:creationId xmlns:p14="http://schemas.microsoft.com/office/powerpoint/2010/main" val="2874772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89A6A-23F6-474E-89C5-CC6BC8D7D704}"/>
              </a:ext>
            </a:extLst>
          </p:cNvPr>
          <p:cNvSpPr>
            <a:spLocks noGrp="1"/>
          </p:cNvSpPr>
          <p:nvPr>
            <p:ph type="title"/>
          </p:nvPr>
        </p:nvSpPr>
        <p:spPr/>
        <p:txBody>
          <a:bodyPr>
            <a:normAutofit/>
          </a:bodyPr>
          <a:lstStyle>
            <a:lvl1pPr>
              <a:defRPr sz="3200">
                <a:latin typeface="Century Gothic" panose="020B0502020202020204" pitchFamily="34" charset="0"/>
              </a:defRPr>
            </a:lvl1pPr>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51143BE1-CDB3-9245-92E5-7C265316A580}"/>
              </a:ext>
            </a:extLst>
          </p:cNvPr>
          <p:cNvSpPr>
            <a:spLocks noGrp="1"/>
          </p:cNvSpPr>
          <p:nvPr>
            <p:ph idx="1"/>
          </p:nvPr>
        </p:nvSpPr>
        <p:spPr/>
        <p:txBody>
          <a:bodyPr/>
          <a:lstStyle>
            <a:lvl1pPr marL="266700" indent="-266700">
              <a:buClr>
                <a:srgbClr val="1B4776"/>
              </a:buClr>
              <a:buFont typeface="Wingdings" panose="05000000000000000000" pitchFamily="2" charset="2"/>
              <a:buChar char="§"/>
              <a:defRPr sz="1800"/>
            </a:lvl1pPr>
            <a:lvl2pPr marL="541338" indent="-185738">
              <a:buClr>
                <a:schemeClr val="bg1">
                  <a:lumMod val="65000"/>
                </a:schemeClr>
              </a:buClr>
              <a:buFont typeface="Wingdings" panose="05000000000000000000" pitchFamily="2" charset="2"/>
              <a:buChar char="§"/>
              <a:defRPr sz="1800"/>
            </a:lvl2pPr>
            <a:lvl3pPr marL="808038" indent="-177800">
              <a:buClr>
                <a:schemeClr val="bg1">
                  <a:lumMod val="65000"/>
                </a:schemeClr>
              </a:buClr>
              <a:buFont typeface="Calibri" panose="020F0502020204030204" pitchFamily="34" charset="0"/>
              <a:buChar char="‒"/>
              <a:defRPr sz="1600"/>
            </a:lvl3pPr>
            <a:lvl4pPr marL="1600200" indent="-228600">
              <a:buClr>
                <a:schemeClr val="bg1">
                  <a:lumMod val="65000"/>
                </a:schemeClr>
              </a:buClr>
              <a:buFont typeface="Calibri" panose="020F0502020204030204" pitchFamily="34" charset="0"/>
              <a:buChar char="‒"/>
              <a:defRPr sz="1600"/>
            </a:lvl4pPr>
            <a:lvl5pPr marL="2057400" indent="-228600">
              <a:buClr>
                <a:schemeClr val="bg1">
                  <a:lumMod val="65000"/>
                </a:schemeClr>
              </a:buClr>
              <a:buFont typeface="Calibri" panose="020F0502020204030204" pitchFamily="34" charset="0"/>
              <a:buChar char="‒"/>
              <a:defRPr sz="1400"/>
            </a:lvl5pPr>
          </a:lstStyle>
          <a:p>
            <a:pPr lvl="0"/>
            <a:r>
              <a:rPr lang="de-DE" dirty="0"/>
              <a:t>Mastertextformat bearbeiten</a:t>
            </a:r>
          </a:p>
          <a:p>
            <a:pPr lvl="1"/>
            <a:r>
              <a:rPr lang="de-DE" dirty="0"/>
              <a:t>Zweite Ebene</a:t>
            </a:r>
          </a:p>
          <a:p>
            <a:pPr lvl="2"/>
            <a:r>
              <a:rPr lang="de-DE" dirty="0"/>
              <a:t>Dritte Ebene</a:t>
            </a:r>
          </a:p>
        </p:txBody>
      </p:sp>
      <p:sp>
        <p:nvSpPr>
          <p:cNvPr id="6" name="Document 5">
            <a:extLst>
              <a:ext uri="{FF2B5EF4-FFF2-40B4-BE49-F238E27FC236}">
                <a16:creationId xmlns:a16="http://schemas.microsoft.com/office/drawing/2014/main" id="{AA03CD9A-FD89-E79E-792F-9CA5EE9EF5FF}"/>
              </a:ext>
            </a:extLst>
          </p:cNvPr>
          <p:cNvSpPr/>
          <p:nvPr userDrawn="1"/>
        </p:nvSpPr>
        <p:spPr>
          <a:xfrm rot="16200000" flipH="1">
            <a:off x="-3154076" y="3124560"/>
            <a:ext cx="6881498" cy="58537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6 w 21636"/>
              <a:gd name="connsiteY0" fmla="*/ 0 h 25985"/>
              <a:gd name="connsiteX1" fmla="*/ 21636 w 21636"/>
              <a:gd name="connsiteY1" fmla="*/ 0 h 25985"/>
              <a:gd name="connsiteX2" fmla="*/ 21636 w 21636"/>
              <a:gd name="connsiteY2" fmla="*/ 17322 h 25985"/>
              <a:gd name="connsiteX3" fmla="*/ 0 w 21636"/>
              <a:gd name="connsiteY3" fmla="*/ 25243 h 25985"/>
              <a:gd name="connsiteX4" fmla="*/ 36 w 21636"/>
              <a:gd name="connsiteY4" fmla="*/ 0 h 25985"/>
              <a:gd name="connsiteX0" fmla="*/ 36 w 21636"/>
              <a:gd name="connsiteY0" fmla="*/ 0 h 25290"/>
              <a:gd name="connsiteX1" fmla="*/ 21636 w 21636"/>
              <a:gd name="connsiteY1" fmla="*/ 0 h 25290"/>
              <a:gd name="connsiteX2" fmla="*/ 21636 w 21636"/>
              <a:gd name="connsiteY2" fmla="*/ 17322 h 25290"/>
              <a:gd name="connsiteX3" fmla="*/ 0 w 21636"/>
              <a:gd name="connsiteY3" fmla="*/ 25243 h 25290"/>
              <a:gd name="connsiteX4" fmla="*/ 36 w 21636"/>
              <a:gd name="connsiteY4" fmla="*/ 0 h 25290"/>
              <a:gd name="connsiteX0" fmla="*/ 36 w 21636"/>
              <a:gd name="connsiteY0" fmla="*/ 0 h 25266"/>
              <a:gd name="connsiteX1" fmla="*/ 21636 w 21636"/>
              <a:gd name="connsiteY1" fmla="*/ 0 h 25266"/>
              <a:gd name="connsiteX2" fmla="*/ 21636 w 21636"/>
              <a:gd name="connsiteY2" fmla="*/ 7777 h 25266"/>
              <a:gd name="connsiteX3" fmla="*/ 0 w 21636"/>
              <a:gd name="connsiteY3" fmla="*/ 25243 h 25266"/>
              <a:gd name="connsiteX4" fmla="*/ 36 w 21636"/>
              <a:gd name="connsiteY4" fmla="*/ 0 h 25266"/>
              <a:gd name="connsiteX0" fmla="*/ 36 w 21636"/>
              <a:gd name="connsiteY0" fmla="*/ 0 h 25270"/>
              <a:gd name="connsiteX1" fmla="*/ 21636 w 21636"/>
              <a:gd name="connsiteY1" fmla="*/ 0 h 25270"/>
              <a:gd name="connsiteX2" fmla="*/ 21636 w 21636"/>
              <a:gd name="connsiteY2" fmla="*/ 7777 h 25270"/>
              <a:gd name="connsiteX3" fmla="*/ 0 w 21636"/>
              <a:gd name="connsiteY3" fmla="*/ 25243 h 25270"/>
              <a:gd name="connsiteX4" fmla="*/ 36 w 21636"/>
              <a:gd name="connsiteY4" fmla="*/ 0 h 25270"/>
              <a:gd name="connsiteX0" fmla="*/ 36 w 21636"/>
              <a:gd name="connsiteY0" fmla="*/ 0 h 25263"/>
              <a:gd name="connsiteX1" fmla="*/ 21636 w 21636"/>
              <a:gd name="connsiteY1" fmla="*/ 0 h 25263"/>
              <a:gd name="connsiteX2" fmla="*/ 21636 w 21636"/>
              <a:gd name="connsiteY2" fmla="*/ 7777 h 25263"/>
              <a:gd name="connsiteX3" fmla="*/ 0 w 21636"/>
              <a:gd name="connsiteY3" fmla="*/ 25243 h 25263"/>
              <a:gd name="connsiteX4" fmla="*/ 36 w 21636"/>
              <a:gd name="connsiteY4" fmla="*/ 0 h 25263"/>
              <a:gd name="connsiteX0" fmla="*/ 36 w 21636"/>
              <a:gd name="connsiteY0" fmla="*/ 0 h 25259"/>
              <a:gd name="connsiteX1" fmla="*/ 21636 w 21636"/>
              <a:gd name="connsiteY1" fmla="*/ 0 h 25259"/>
              <a:gd name="connsiteX2" fmla="*/ 21636 w 21636"/>
              <a:gd name="connsiteY2" fmla="*/ 2408 h 25259"/>
              <a:gd name="connsiteX3" fmla="*/ 0 w 21636"/>
              <a:gd name="connsiteY3" fmla="*/ 25243 h 25259"/>
              <a:gd name="connsiteX4" fmla="*/ 36 w 21636"/>
              <a:gd name="connsiteY4" fmla="*/ 0 h 25259"/>
              <a:gd name="connsiteX0" fmla="*/ 36 w 21636"/>
              <a:gd name="connsiteY0" fmla="*/ 0 h 18405"/>
              <a:gd name="connsiteX1" fmla="*/ 21636 w 21636"/>
              <a:gd name="connsiteY1" fmla="*/ 0 h 18405"/>
              <a:gd name="connsiteX2" fmla="*/ 21636 w 21636"/>
              <a:gd name="connsiteY2" fmla="*/ 2408 h 18405"/>
              <a:gd name="connsiteX3" fmla="*/ 0 w 21636"/>
              <a:gd name="connsiteY3" fmla="*/ 18383 h 18405"/>
              <a:gd name="connsiteX4" fmla="*/ 36 w 21636"/>
              <a:gd name="connsiteY4" fmla="*/ 0 h 18405"/>
              <a:gd name="connsiteX0" fmla="*/ 36 w 21636"/>
              <a:gd name="connsiteY0" fmla="*/ 0 h 18383"/>
              <a:gd name="connsiteX1" fmla="*/ 21636 w 21636"/>
              <a:gd name="connsiteY1" fmla="*/ 0 h 18383"/>
              <a:gd name="connsiteX2" fmla="*/ 21636 w 21636"/>
              <a:gd name="connsiteY2" fmla="*/ 2408 h 18383"/>
              <a:gd name="connsiteX3" fmla="*/ 0 w 21636"/>
              <a:gd name="connsiteY3" fmla="*/ 18383 h 18383"/>
              <a:gd name="connsiteX4" fmla="*/ 36 w 21636"/>
              <a:gd name="connsiteY4" fmla="*/ 0 h 18383"/>
              <a:gd name="connsiteX0" fmla="*/ 36 w 21636"/>
              <a:gd name="connsiteY0" fmla="*/ 0 h 18383"/>
              <a:gd name="connsiteX1" fmla="*/ 21636 w 21636"/>
              <a:gd name="connsiteY1" fmla="*/ 0 h 18383"/>
              <a:gd name="connsiteX2" fmla="*/ 21600 w 21636"/>
              <a:gd name="connsiteY2" fmla="*/ 1811 h 18383"/>
              <a:gd name="connsiteX3" fmla="*/ 0 w 21636"/>
              <a:gd name="connsiteY3" fmla="*/ 18383 h 18383"/>
              <a:gd name="connsiteX4" fmla="*/ 36 w 21636"/>
              <a:gd name="connsiteY4" fmla="*/ 0 h 18383"/>
              <a:gd name="connsiteX0" fmla="*/ 36 w 21636"/>
              <a:gd name="connsiteY0" fmla="*/ 0 h 18383"/>
              <a:gd name="connsiteX1" fmla="*/ 21636 w 21636"/>
              <a:gd name="connsiteY1" fmla="*/ 0 h 18383"/>
              <a:gd name="connsiteX2" fmla="*/ 21600 w 21636"/>
              <a:gd name="connsiteY2" fmla="*/ 1811 h 18383"/>
              <a:gd name="connsiteX3" fmla="*/ 0 w 21636"/>
              <a:gd name="connsiteY3" fmla="*/ 18383 h 18383"/>
              <a:gd name="connsiteX4" fmla="*/ 36 w 21636"/>
              <a:gd name="connsiteY4" fmla="*/ 0 h 18383"/>
              <a:gd name="connsiteX0" fmla="*/ 36 w 21674"/>
              <a:gd name="connsiteY0" fmla="*/ 155 h 18538"/>
              <a:gd name="connsiteX1" fmla="*/ 21636 w 21674"/>
              <a:gd name="connsiteY1" fmla="*/ 155 h 18538"/>
              <a:gd name="connsiteX2" fmla="*/ 21673 w 21674"/>
              <a:gd name="connsiteY2" fmla="*/ 176 h 18538"/>
              <a:gd name="connsiteX3" fmla="*/ 0 w 21674"/>
              <a:gd name="connsiteY3" fmla="*/ 18538 h 18538"/>
              <a:gd name="connsiteX4" fmla="*/ 36 w 21674"/>
              <a:gd name="connsiteY4" fmla="*/ 155 h 18538"/>
              <a:gd name="connsiteX0" fmla="*/ 36 w 21674"/>
              <a:gd name="connsiteY0" fmla="*/ 155 h 18538"/>
              <a:gd name="connsiteX1" fmla="*/ 21636 w 21674"/>
              <a:gd name="connsiteY1" fmla="*/ 155 h 18538"/>
              <a:gd name="connsiteX2" fmla="*/ 21673 w 21674"/>
              <a:gd name="connsiteY2" fmla="*/ 176 h 18538"/>
              <a:gd name="connsiteX3" fmla="*/ 0 w 21674"/>
              <a:gd name="connsiteY3" fmla="*/ 18538 h 18538"/>
              <a:gd name="connsiteX4" fmla="*/ 36 w 21674"/>
              <a:gd name="connsiteY4" fmla="*/ 155 h 18538"/>
              <a:gd name="connsiteX0" fmla="*/ 4 w 21642"/>
              <a:gd name="connsiteY0" fmla="*/ 155 h 14959"/>
              <a:gd name="connsiteX1" fmla="*/ 21604 w 21642"/>
              <a:gd name="connsiteY1" fmla="*/ 155 h 14959"/>
              <a:gd name="connsiteX2" fmla="*/ 21641 w 21642"/>
              <a:gd name="connsiteY2" fmla="*/ 176 h 14959"/>
              <a:gd name="connsiteX3" fmla="*/ 4 w 21642"/>
              <a:gd name="connsiteY3" fmla="*/ 14959 h 14959"/>
              <a:gd name="connsiteX4" fmla="*/ 4 w 21642"/>
              <a:gd name="connsiteY4" fmla="*/ 155 h 14959"/>
              <a:gd name="connsiteX0" fmla="*/ 4 w 21642"/>
              <a:gd name="connsiteY0" fmla="*/ 155 h 15488"/>
              <a:gd name="connsiteX1" fmla="*/ 21604 w 21642"/>
              <a:gd name="connsiteY1" fmla="*/ 155 h 15488"/>
              <a:gd name="connsiteX2" fmla="*/ 21641 w 21642"/>
              <a:gd name="connsiteY2" fmla="*/ 176 h 15488"/>
              <a:gd name="connsiteX3" fmla="*/ 4 w 21642"/>
              <a:gd name="connsiteY3" fmla="*/ 14959 h 15488"/>
              <a:gd name="connsiteX4" fmla="*/ 4 w 21642"/>
              <a:gd name="connsiteY4" fmla="*/ 155 h 15488"/>
              <a:gd name="connsiteX0" fmla="*/ 4 w 21642"/>
              <a:gd name="connsiteY0" fmla="*/ 155 h 15085"/>
              <a:gd name="connsiteX1" fmla="*/ 21604 w 21642"/>
              <a:gd name="connsiteY1" fmla="*/ 155 h 15085"/>
              <a:gd name="connsiteX2" fmla="*/ 21641 w 21642"/>
              <a:gd name="connsiteY2" fmla="*/ 176 h 15085"/>
              <a:gd name="connsiteX3" fmla="*/ 4 w 21642"/>
              <a:gd name="connsiteY3" fmla="*/ 14959 h 15085"/>
              <a:gd name="connsiteX4" fmla="*/ 4 w 21642"/>
              <a:gd name="connsiteY4" fmla="*/ 155 h 1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15085">
                <a:moveTo>
                  <a:pt x="4" y="155"/>
                </a:moveTo>
                <a:lnTo>
                  <a:pt x="21604" y="155"/>
                </a:lnTo>
                <a:cubicBezTo>
                  <a:pt x="21592" y="759"/>
                  <a:pt x="21653" y="-428"/>
                  <a:pt x="21641" y="176"/>
                </a:cubicBezTo>
                <a:cubicBezTo>
                  <a:pt x="17038" y="1370"/>
                  <a:pt x="21887" y="16621"/>
                  <a:pt x="4" y="14959"/>
                </a:cubicBezTo>
                <a:cubicBezTo>
                  <a:pt x="16" y="6545"/>
                  <a:pt x="-8" y="8569"/>
                  <a:pt x="4" y="155"/>
                </a:cubicBezTo>
                <a:close/>
              </a:path>
            </a:pathLst>
          </a:custGeom>
          <a:solidFill>
            <a:srgbClr val="1B4776"/>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Grafik 6">
            <a:extLst>
              <a:ext uri="{FF2B5EF4-FFF2-40B4-BE49-F238E27FC236}">
                <a16:creationId xmlns:a16="http://schemas.microsoft.com/office/drawing/2014/main" id="{EC497AD3-19D7-6314-1C0A-D7C85FF31FC5}"/>
              </a:ext>
            </a:extLst>
          </p:cNvPr>
          <p:cNvPicPr>
            <a:picLocks noChangeAspect="1"/>
          </p:cNvPicPr>
          <p:nvPr userDrawn="1"/>
        </p:nvPicPr>
        <p:blipFill>
          <a:blip r:embed="rId2"/>
          <a:stretch>
            <a:fillRect/>
          </a:stretch>
        </p:blipFill>
        <p:spPr>
          <a:xfrm>
            <a:off x="50937" y="6474236"/>
            <a:ext cx="471472" cy="360614"/>
          </a:xfrm>
          <a:prstGeom prst="rect">
            <a:avLst/>
          </a:prstGeom>
        </p:spPr>
      </p:pic>
    </p:spTree>
    <p:extLst>
      <p:ext uri="{BB962C8B-B14F-4D97-AF65-F5344CB8AC3E}">
        <p14:creationId xmlns:p14="http://schemas.microsoft.com/office/powerpoint/2010/main" val="211630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89A6A-23F6-474E-89C5-CC6BC8D7D704}"/>
              </a:ext>
            </a:extLst>
          </p:cNvPr>
          <p:cNvSpPr>
            <a:spLocks noGrp="1"/>
          </p:cNvSpPr>
          <p:nvPr>
            <p:ph type="title"/>
          </p:nvPr>
        </p:nvSpPr>
        <p:spPr/>
        <p:txBody>
          <a:bodyPr>
            <a:normAutofit/>
          </a:bodyPr>
          <a:lstStyle>
            <a:lvl1pPr>
              <a:defRPr sz="3200">
                <a:latin typeface="Century Gothic" panose="020B0502020202020204" pitchFamily="34" charset="0"/>
              </a:defRPr>
            </a:lvl1pPr>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51143BE1-CDB3-9245-92E5-7C265316A580}"/>
              </a:ext>
            </a:extLst>
          </p:cNvPr>
          <p:cNvSpPr>
            <a:spLocks noGrp="1"/>
          </p:cNvSpPr>
          <p:nvPr>
            <p:ph idx="1"/>
          </p:nvPr>
        </p:nvSpPr>
        <p:spPr/>
        <p:txBody>
          <a:bodyPr/>
          <a:lstStyle>
            <a:lvl1pPr marL="266700" indent="-266700">
              <a:buClr>
                <a:srgbClr val="1B4776"/>
              </a:buClr>
              <a:buFont typeface="Wingdings" panose="05000000000000000000" pitchFamily="2" charset="2"/>
              <a:buChar char="§"/>
              <a:defRPr sz="1800"/>
            </a:lvl1pPr>
            <a:lvl2pPr marL="541338" indent="-185738">
              <a:buClr>
                <a:schemeClr val="bg1">
                  <a:lumMod val="65000"/>
                </a:schemeClr>
              </a:buClr>
              <a:buFont typeface="Wingdings" panose="05000000000000000000" pitchFamily="2" charset="2"/>
              <a:buChar char="§"/>
              <a:defRPr sz="1800"/>
            </a:lvl2pPr>
            <a:lvl3pPr marL="808038" indent="-177800">
              <a:buClr>
                <a:schemeClr val="bg1">
                  <a:lumMod val="65000"/>
                </a:schemeClr>
              </a:buClr>
              <a:buFont typeface="Calibri" panose="020F0502020204030204" pitchFamily="34" charset="0"/>
              <a:buChar char="‒"/>
              <a:defRPr sz="1600"/>
            </a:lvl3pPr>
            <a:lvl4pPr marL="1600200" indent="-228600">
              <a:buClr>
                <a:schemeClr val="bg1">
                  <a:lumMod val="65000"/>
                </a:schemeClr>
              </a:buClr>
              <a:buFont typeface="Calibri" panose="020F0502020204030204" pitchFamily="34" charset="0"/>
              <a:buChar char="‒"/>
              <a:defRPr sz="1600"/>
            </a:lvl4pPr>
            <a:lvl5pPr marL="2057400" indent="-228600">
              <a:buClr>
                <a:schemeClr val="bg1">
                  <a:lumMod val="65000"/>
                </a:schemeClr>
              </a:buClr>
              <a:buFont typeface="Calibri" panose="020F0502020204030204" pitchFamily="34" charset="0"/>
              <a:buChar char="‒"/>
              <a:defRPr sz="1400"/>
            </a:lvl5pPr>
          </a:lstStyle>
          <a:p>
            <a:pPr lvl="0"/>
            <a:r>
              <a:rPr lang="de-DE" dirty="0"/>
              <a:t>Mastertextformat bearbeiten</a:t>
            </a:r>
          </a:p>
          <a:p>
            <a:pPr lvl="1"/>
            <a:r>
              <a:rPr lang="de-DE" dirty="0"/>
              <a:t>Zweite Ebene</a:t>
            </a:r>
          </a:p>
          <a:p>
            <a:pPr lvl="2"/>
            <a:r>
              <a:rPr lang="de-DE" dirty="0"/>
              <a:t>Dritte Ebene</a:t>
            </a:r>
          </a:p>
        </p:txBody>
      </p:sp>
      <p:sp>
        <p:nvSpPr>
          <p:cNvPr id="4" name="Document 5">
            <a:extLst>
              <a:ext uri="{FF2B5EF4-FFF2-40B4-BE49-F238E27FC236}">
                <a16:creationId xmlns:a16="http://schemas.microsoft.com/office/drawing/2014/main" id="{7F58263F-D107-3DE0-2036-442581436131}"/>
              </a:ext>
            </a:extLst>
          </p:cNvPr>
          <p:cNvSpPr/>
          <p:nvPr userDrawn="1"/>
        </p:nvSpPr>
        <p:spPr>
          <a:xfrm>
            <a:off x="0" y="-41213"/>
            <a:ext cx="12192000" cy="58537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6 w 21636"/>
              <a:gd name="connsiteY0" fmla="*/ 0 h 25985"/>
              <a:gd name="connsiteX1" fmla="*/ 21636 w 21636"/>
              <a:gd name="connsiteY1" fmla="*/ 0 h 25985"/>
              <a:gd name="connsiteX2" fmla="*/ 21636 w 21636"/>
              <a:gd name="connsiteY2" fmla="*/ 17322 h 25985"/>
              <a:gd name="connsiteX3" fmla="*/ 0 w 21636"/>
              <a:gd name="connsiteY3" fmla="*/ 25243 h 25985"/>
              <a:gd name="connsiteX4" fmla="*/ 36 w 21636"/>
              <a:gd name="connsiteY4" fmla="*/ 0 h 25985"/>
              <a:gd name="connsiteX0" fmla="*/ 36 w 21636"/>
              <a:gd name="connsiteY0" fmla="*/ 0 h 25290"/>
              <a:gd name="connsiteX1" fmla="*/ 21636 w 21636"/>
              <a:gd name="connsiteY1" fmla="*/ 0 h 25290"/>
              <a:gd name="connsiteX2" fmla="*/ 21636 w 21636"/>
              <a:gd name="connsiteY2" fmla="*/ 17322 h 25290"/>
              <a:gd name="connsiteX3" fmla="*/ 0 w 21636"/>
              <a:gd name="connsiteY3" fmla="*/ 25243 h 25290"/>
              <a:gd name="connsiteX4" fmla="*/ 36 w 21636"/>
              <a:gd name="connsiteY4" fmla="*/ 0 h 25290"/>
              <a:gd name="connsiteX0" fmla="*/ 36 w 21636"/>
              <a:gd name="connsiteY0" fmla="*/ 0 h 25266"/>
              <a:gd name="connsiteX1" fmla="*/ 21636 w 21636"/>
              <a:gd name="connsiteY1" fmla="*/ 0 h 25266"/>
              <a:gd name="connsiteX2" fmla="*/ 21636 w 21636"/>
              <a:gd name="connsiteY2" fmla="*/ 7777 h 25266"/>
              <a:gd name="connsiteX3" fmla="*/ 0 w 21636"/>
              <a:gd name="connsiteY3" fmla="*/ 25243 h 25266"/>
              <a:gd name="connsiteX4" fmla="*/ 36 w 21636"/>
              <a:gd name="connsiteY4" fmla="*/ 0 h 25266"/>
              <a:gd name="connsiteX0" fmla="*/ 36 w 21636"/>
              <a:gd name="connsiteY0" fmla="*/ 0 h 25270"/>
              <a:gd name="connsiteX1" fmla="*/ 21636 w 21636"/>
              <a:gd name="connsiteY1" fmla="*/ 0 h 25270"/>
              <a:gd name="connsiteX2" fmla="*/ 21636 w 21636"/>
              <a:gd name="connsiteY2" fmla="*/ 7777 h 25270"/>
              <a:gd name="connsiteX3" fmla="*/ 0 w 21636"/>
              <a:gd name="connsiteY3" fmla="*/ 25243 h 25270"/>
              <a:gd name="connsiteX4" fmla="*/ 36 w 21636"/>
              <a:gd name="connsiteY4" fmla="*/ 0 h 25270"/>
              <a:gd name="connsiteX0" fmla="*/ 36 w 21636"/>
              <a:gd name="connsiteY0" fmla="*/ 0 h 25263"/>
              <a:gd name="connsiteX1" fmla="*/ 21636 w 21636"/>
              <a:gd name="connsiteY1" fmla="*/ 0 h 25263"/>
              <a:gd name="connsiteX2" fmla="*/ 21636 w 21636"/>
              <a:gd name="connsiteY2" fmla="*/ 7777 h 25263"/>
              <a:gd name="connsiteX3" fmla="*/ 0 w 21636"/>
              <a:gd name="connsiteY3" fmla="*/ 25243 h 25263"/>
              <a:gd name="connsiteX4" fmla="*/ 36 w 21636"/>
              <a:gd name="connsiteY4" fmla="*/ 0 h 25263"/>
              <a:gd name="connsiteX0" fmla="*/ 36 w 21636"/>
              <a:gd name="connsiteY0" fmla="*/ 0 h 25259"/>
              <a:gd name="connsiteX1" fmla="*/ 21636 w 21636"/>
              <a:gd name="connsiteY1" fmla="*/ 0 h 25259"/>
              <a:gd name="connsiteX2" fmla="*/ 21636 w 21636"/>
              <a:gd name="connsiteY2" fmla="*/ 2408 h 25259"/>
              <a:gd name="connsiteX3" fmla="*/ 0 w 21636"/>
              <a:gd name="connsiteY3" fmla="*/ 25243 h 25259"/>
              <a:gd name="connsiteX4" fmla="*/ 36 w 21636"/>
              <a:gd name="connsiteY4" fmla="*/ 0 h 25259"/>
              <a:gd name="connsiteX0" fmla="*/ 36 w 21636"/>
              <a:gd name="connsiteY0" fmla="*/ 0 h 18405"/>
              <a:gd name="connsiteX1" fmla="*/ 21636 w 21636"/>
              <a:gd name="connsiteY1" fmla="*/ 0 h 18405"/>
              <a:gd name="connsiteX2" fmla="*/ 21636 w 21636"/>
              <a:gd name="connsiteY2" fmla="*/ 2408 h 18405"/>
              <a:gd name="connsiteX3" fmla="*/ 0 w 21636"/>
              <a:gd name="connsiteY3" fmla="*/ 18383 h 18405"/>
              <a:gd name="connsiteX4" fmla="*/ 36 w 21636"/>
              <a:gd name="connsiteY4" fmla="*/ 0 h 18405"/>
              <a:gd name="connsiteX0" fmla="*/ 36 w 21636"/>
              <a:gd name="connsiteY0" fmla="*/ 0 h 18383"/>
              <a:gd name="connsiteX1" fmla="*/ 21636 w 21636"/>
              <a:gd name="connsiteY1" fmla="*/ 0 h 18383"/>
              <a:gd name="connsiteX2" fmla="*/ 21636 w 21636"/>
              <a:gd name="connsiteY2" fmla="*/ 2408 h 18383"/>
              <a:gd name="connsiteX3" fmla="*/ 0 w 21636"/>
              <a:gd name="connsiteY3" fmla="*/ 18383 h 18383"/>
              <a:gd name="connsiteX4" fmla="*/ 36 w 21636"/>
              <a:gd name="connsiteY4" fmla="*/ 0 h 18383"/>
              <a:gd name="connsiteX0" fmla="*/ 36 w 21636"/>
              <a:gd name="connsiteY0" fmla="*/ 0 h 18383"/>
              <a:gd name="connsiteX1" fmla="*/ 21636 w 21636"/>
              <a:gd name="connsiteY1" fmla="*/ 0 h 18383"/>
              <a:gd name="connsiteX2" fmla="*/ 21600 w 21636"/>
              <a:gd name="connsiteY2" fmla="*/ 1811 h 18383"/>
              <a:gd name="connsiteX3" fmla="*/ 0 w 21636"/>
              <a:gd name="connsiteY3" fmla="*/ 18383 h 18383"/>
              <a:gd name="connsiteX4" fmla="*/ 36 w 21636"/>
              <a:gd name="connsiteY4" fmla="*/ 0 h 18383"/>
              <a:gd name="connsiteX0" fmla="*/ 36 w 21636"/>
              <a:gd name="connsiteY0" fmla="*/ 0 h 18383"/>
              <a:gd name="connsiteX1" fmla="*/ 21636 w 21636"/>
              <a:gd name="connsiteY1" fmla="*/ 0 h 18383"/>
              <a:gd name="connsiteX2" fmla="*/ 21600 w 21636"/>
              <a:gd name="connsiteY2" fmla="*/ 1811 h 18383"/>
              <a:gd name="connsiteX3" fmla="*/ 0 w 21636"/>
              <a:gd name="connsiteY3" fmla="*/ 18383 h 18383"/>
              <a:gd name="connsiteX4" fmla="*/ 36 w 21636"/>
              <a:gd name="connsiteY4" fmla="*/ 0 h 18383"/>
              <a:gd name="connsiteX0" fmla="*/ 36 w 21674"/>
              <a:gd name="connsiteY0" fmla="*/ 155 h 18538"/>
              <a:gd name="connsiteX1" fmla="*/ 21636 w 21674"/>
              <a:gd name="connsiteY1" fmla="*/ 155 h 18538"/>
              <a:gd name="connsiteX2" fmla="*/ 21673 w 21674"/>
              <a:gd name="connsiteY2" fmla="*/ 176 h 18538"/>
              <a:gd name="connsiteX3" fmla="*/ 0 w 21674"/>
              <a:gd name="connsiteY3" fmla="*/ 18538 h 18538"/>
              <a:gd name="connsiteX4" fmla="*/ 36 w 21674"/>
              <a:gd name="connsiteY4" fmla="*/ 155 h 18538"/>
              <a:gd name="connsiteX0" fmla="*/ 36 w 21674"/>
              <a:gd name="connsiteY0" fmla="*/ 155 h 18538"/>
              <a:gd name="connsiteX1" fmla="*/ 21636 w 21674"/>
              <a:gd name="connsiteY1" fmla="*/ 155 h 18538"/>
              <a:gd name="connsiteX2" fmla="*/ 21673 w 21674"/>
              <a:gd name="connsiteY2" fmla="*/ 176 h 18538"/>
              <a:gd name="connsiteX3" fmla="*/ 0 w 21674"/>
              <a:gd name="connsiteY3" fmla="*/ 18538 h 18538"/>
              <a:gd name="connsiteX4" fmla="*/ 36 w 21674"/>
              <a:gd name="connsiteY4" fmla="*/ 155 h 18538"/>
              <a:gd name="connsiteX0" fmla="*/ 4 w 21642"/>
              <a:gd name="connsiteY0" fmla="*/ 155 h 14959"/>
              <a:gd name="connsiteX1" fmla="*/ 21604 w 21642"/>
              <a:gd name="connsiteY1" fmla="*/ 155 h 14959"/>
              <a:gd name="connsiteX2" fmla="*/ 21641 w 21642"/>
              <a:gd name="connsiteY2" fmla="*/ 176 h 14959"/>
              <a:gd name="connsiteX3" fmla="*/ 4 w 21642"/>
              <a:gd name="connsiteY3" fmla="*/ 14959 h 14959"/>
              <a:gd name="connsiteX4" fmla="*/ 4 w 21642"/>
              <a:gd name="connsiteY4" fmla="*/ 155 h 14959"/>
              <a:gd name="connsiteX0" fmla="*/ 4 w 21642"/>
              <a:gd name="connsiteY0" fmla="*/ 155 h 15488"/>
              <a:gd name="connsiteX1" fmla="*/ 21604 w 21642"/>
              <a:gd name="connsiteY1" fmla="*/ 155 h 15488"/>
              <a:gd name="connsiteX2" fmla="*/ 21641 w 21642"/>
              <a:gd name="connsiteY2" fmla="*/ 176 h 15488"/>
              <a:gd name="connsiteX3" fmla="*/ 4 w 21642"/>
              <a:gd name="connsiteY3" fmla="*/ 14959 h 15488"/>
              <a:gd name="connsiteX4" fmla="*/ 4 w 21642"/>
              <a:gd name="connsiteY4" fmla="*/ 155 h 15488"/>
              <a:gd name="connsiteX0" fmla="*/ 4 w 21642"/>
              <a:gd name="connsiteY0" fmla="*/ 155 h 15085"/>
              <a:gd name="connsiteX1" fmla="*/ 21604 w 21642"/>
              <a:gd name="connsiteY1" fmla="*/ 155 h 15085"/>
              <a:gd name="connsiteX2" fmla="*/ 21641 w 21642"/>
              <a:gd name="connsiteY2" fmla="*/ 176 h 15085"/>
              <a:gd name="connsiteX3" fmla="*/ 4 w 21642"/>
              <a:gd name="connsiteY3" fmla="*/ 14959 h 15085"/>
              <a:gd name="connsiteX4" fmla="*/ 4 w 21642"/>
              <a:gd name="connsiteY4" fmla="*/ 155 h 1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15085">
                <a:moveTo>
                  <a:pt x="4" y="155"/>
                </a:moveTo>
                <a:lnTo>
                  <a:pt x="21604" y="155"/>
                </a:lnTo>
                <a:cubicBezTo>
                  <a:pt x="21592" y="759"/>
                  <a:pt x="21653" y="-428"/>
                  <a:pt x="21641" y="176"/>
                </a:cubicBezTo>
                <a:cubicBezTo>
                  <a:pt x="17038" y="1370"/>
                  <a:pt x="21887" y="16621"/>
                  <a:pt x="4" y="14959"/>
                </a:cubicBezTo>
                <a:cubicBezTo>
                  <a:pt x="16" y="6545"/>
                  <a:pt x="-8" y="8569"/>
                  <a:pt x="4" y="155"/>
                </a:cubicBezTo>
                <a:close/>
              </a:path>
            </a:pathLst>
          </a:custGeom>
          <a:solidFill>
            <a:srgbClr val="1B47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Grafik 6">
            <a:extLst>
              <a:ext uri="{FF2B5EF4-FFF2-40B4-BE49-F238E27FC236}">
                <a16:creationId xmlns:a16="http://schemas.microsoft.com/office/drawing/2014/main" id="{F8E1403A-BC46-C24A-6C14-419A9A61D224}"/>
              </a:ext>
            </a:extLst>
          </p:cNvPr>
          <p:cNvPicPr>
            <a:picLocks noChangeAspect="1"/>
          </p:cNvPicPr>
          <p:nvPr userDrawn="1"/>
        </p:nvPicPr>
        <p:blipFill>
          <a:blip r:embed="rId2"/>
          <a:stretch>
            <a:fillRect/>
          </a:stretch>
        </p:blipFill>
        <p:spPr>
          <a:xfrm>
            <a:off x="11649267" y="80177"/>
            <a:ext cx="471472" cy="360614"/>
          </a:xfrm>
          <a:prstGeom prst="rect">
            <a:avLst/>
          </a:prstGeom>
        </p:spPr>
      </p:pic>
    </p:spTree>
    <p:extLst>
      <p:ext uri="{BB962C8B-B14F-4D97-AF65-F5344CB8AC3E}">
        <p14:creationId xmlns:p14="http://schemas.microsoft.com/office/powerpoint/2010/main" val="40161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Rechteck 7">
            <a:extLst>
              <a:ext uri="{FF2B5EF4-FFF2-40B4-BE49-F238E27FC236}">
                <a16:creationId xmlns:a16="http://schemas.microsoft.com/office/drawing/2014/main" id="{C179B062-F695-C4B7-4D31-F62BE9932822}"/>
              </a:ext>
            </a:extLst>
          </p:cNvPr>
          <p:cNvSpPr/>
          <p:nvPr userDrawn="1"/>
        </p:nvSpPr>
        <p:spPr>
          <a:xfrm rot="10800000">
            <a:off x="-12000" y="3137271"/>
            <a:ext cx="12204000" cy="3722462"/>
          </a:xfrm>
          <a:prstGeom prst="flowChartDocumen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299118DB-D182-4A40-905B-6A9BB25A4774}"/>
              </a:ext>
            </a:extLst>
          </p:cNvPr>
          <p:cNvSpPr txBox="1"/>
          <p:nvPr userDrawn="1"/>
        </p:nvSpPr>
        <p:spPr>
          <a:xfrm>
            <a:off x="4797792" y="4081110"/>
            <a:ext cx="2589171" cy="646331"/>
          </a:xfrm>
          <a:prstGeom prst="rect">
            <a:avLst/>
          </a:prstGeom>
          <a:noFill/>
        </p:spPr>
        <p:txBody>
          <a:bodyPr wrap="none" rtlCol="0">
            <a:spAutoFit/>
          </a:bodyPr>
          <a:lstStyle/>
          <a:p>
            <a:pPr algn="ctr"/>
            <a:r>
              <a:rPr lang="en-US" sz="3600" dirty="0">
                <a:solidFill>
                  <a:schemeClr val="bg1"/>
                </a:solidFill>
                <a:latin typeface="Century Gothic" panose="020B0502020202020204" pitchFamily="34" charset="0"/>
              </a:rPr>
              <a:t>Thank you!</a:t>
            </a:r>
          </a:p>
        </p:txBody>
      </p:sp>
      <p:sp>
        <p:nvSpPr>
          <p:cNvPr id="7" name="Inhaltsplatzhalter 2">
            <a:extLst>
              <a:ext uri="{FF2B5EF4-FFF2-40B4-BE49-F238E27FC236}">
                <a16:creationId xmlns:a16="http://schemas.microsoft.com/office/drawing/2014/main" id="{50CA6748-E908-4C3A-8447-E405910D6753}"/>
              </a:ext>
            </a:extLst>
          </p:cNvPr>
          <p:cNvSpPr>
            <a:spLocks noGrp="1"/>
          </p:cNvSpPr>
          <p:nvPr>
            <p:ph idx="1"/>
          </p:nvPr>
        </p:nvSpPr>
        <p:spPr>
          <a:xfrm>
            <a:off x="832200" y="4911426"/>
            <a:ext cx="10515600" cy="2394672"/>
          </a:xfrm>
        </p:spPr>
        <p:txBody>
          <a:bodyPr>
            <a:normAutofit/>
          </a:bodyPr>
          <a:lstStyle>
            <a:lvl1pPr algn="ctr">
              <a:defRPr>
                <a:solidFill>
                  <a:schemeClr val="bg1">
                    <a:lumMod val="85000"/>
                  </a:schemeClr>
                </a:solidFill>
              </a:defRPr>
            </a:lvl1pPr>
          </a:lstStyle>
          <a:p>
            <a:pPr marL="0" indent="0">
              <a:buNone/>
            </a:pPr>
            <a:r>
              <a:rPr lang="en-US" sz="1800" dirty="0"/>
              <a:t>This project has received funding from the European Union’s Horizon 2020 research and innovation </a:t>
            </a:r>
            <a:r>
              <a:rPr lang="en-US" sz="1800" dirty="0" err="1"/>
              <a:t>programme</a:t>
            </a:r>
            <a:r>
              <a:rPr lang="en-US" sz="1800" dirty="0"/>
              <a:t> under the Marie </a:t>
            </a:r>
            <a:r>
              <a:rPr lang="en-US" sz="1800" dirty="0" err="1"/>
              <a:t>Skłodowska</a:t>
            </a:r>
            <a:r>
              <a:rPr lang="en-US" sz="1800" dirty="0"/>
              <a:t>-Curie grant agreement No 955740.</a:t>
            </a:r>
          </a:p>
          <a:p>
            <a:pPr marL="0" indent="0">
              <a:buNone/>
            </a:pPr>
            <a:endParaRPr lang="de-AT" sz="1800" dirty="0"/>
          </a:p>
          <a:p>
            <a:pPr marL="0" indent="0">
              <a:spcBef>
                <a:spcPts val="0"/>
              </a:spcBef>
              <a:buNone/>
            </a:pPr>
            <a:r>
              <a:rPr lang="en-US" sz="1800" dirty="0"/>
              <a:t>This presentation reflects only the author's view, the Agency</a:t>
            </a:r>
          </a:p>
          <a:p>
            <a:pPr marL="0" indent="0">
              <a:spcBef>
                <a:spcPts val="0"/>
              </a:spcBef>
              <a:buNone/>
            </a:pPr>
            <a:r>
              <a:rPr lang="en-US" sz="1800" dirty="0"/>
              <a:t>is not responsible for any use that may be made of the information it contains.</a:t>
            </a:r>
          </a:p>
        </p:txBody>
      </p:sp>
      <p:pic>
        <p:nvPicPr>
          <p:cNvPr id="8" name="Grafik 6">
            <a:extLst>
              <a:ext uri="{FF2B5EF4-FFF2-40B4-BE49-F238E27FC236}">
                <a16:creationId xmlns:a16="http://schemas.microsoft.com/office/drawing/2014/main" id="{241C3CD8-1C00-4F27-8CFC-645ABAF46122}"/>
              </a:ext>
            </a:extLst>
          </p:cNvPr>
          <p:cNvPicPr>
            <a:picLocks noChangeAspect="1"/>
          </p:cNvPicPr>
          <p:nvPr userDrawn="1"/>
        </p:nvPicPr>
        <p:blipFill>
          <a:blip r:embed="rId2"/>
          <a:stretch>
            <a:fillRect/>
          </a:stretch>
        </p:blipFill>
        <p:spPr>
          <a:xfrm>
            <a:off x="3573368" y="1045119"/>
            <a:ext cx="2118640" cy="1620482"/>
          </a:xfrm>
          <a:prstGeom prst="rect">
            <a:avLst/>
          </a:prstGeom>
        </p:spPr>
      </p:pic>
      <p:pic>
        <p:nvPicPr>
          <p:cNvPr id="9" name="Grafik 8">
            <a:extLst>
              <a:ext uri="{FF2B5EF4-FFF2-40B4-BE49-F238E27FC236}">
                <a16:creationId xmlns:a16="http://schemas.microsoft.com/office/drawing/2014/main" id="{5EA398EF-4B1E-43ED-AC18-7F9D553576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6725" y="1175354"/>
            <a:ext cx="2042178" cy="1360012"/>
          </a:xfrm>
          <a:prstGeom prst="rect">
            <a:avLst/>
          </a:prstGeom>
        </p:spPr>
      </p:pic>
      <p:sp>
        <p:nvSpPr>
          <p:cNvPr id="5" name="Rectangle 4">
            <a:extLst>
              <a:ext uri="{FF2B5EF4-FFF2-40B4-BE49-F238E27FC236}">
                <a16:creationId xmlns:a16="http://schemas.microsoft.com/office/drawing/2014/main" id="{7E1C1880-A943-64CA-1158-B21BE8D61489}"/>
              </a:ext>
            </a:extLst>
          </p:cNvPr>
          <p:cNvSpPr/>
          <p:nvPr userDrawn="1"/>
        </p:nvSpPr>
        <p:spPr>
          <a:xfrm>
            <a:off x="-1" y="-138896"/>
            <a:ext cx="12192001" cy="879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19611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05DFF-A871-6C58-EC5B-5BFA4B84913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DE"/>
          </a:p>
        </p:txBody>
      </p:sp>
      <p:sp>
        <p:nvSpPr>
          <p:cNvPr id="3" name="Untertitel 2">
            <a:extLst>
              <a:ext uri="{FF2B5EF4-FFF2-40B4-BE49-F238E27FC236}">
                <a16:creationId xmlns:a16="http://schemas.microsoft.com/office/drawing/2014/main" id="{61451FB0-35AD-8EB7-5C4D-BFF5FAC4E9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DE"/>
          </a:p>
        </p:txBody>
      </p:sp>
    </p:spTree>
    <p:extLst>
      <p:ext uri="{BB962C8B-B14F-4D97-AF65-F5344CB8AC3E}">
        <p14:creationId xmlns:p14="http://schemas.microsoft.com/office/powerpoint/2010/main" val="2143686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8BE7DE2-2E21-5541-A4EF-E65069A95B68}"/>
              </a:ext>
            </a:extLst>
          </p:cNvPr>
          <p:cNvSpPr>
            <a:spLocks noGrp="1"/>
          </p:cNvSpPr>
          <p:nvPr>
            <p:ph type="title"/>
          </p:nvPr>
        </p:nvSpPr>
        <p:spPr>
          <a:xfrm>
            <a:off x="838200" y="440791"/>
            <a:ext cx="10515600" cy="843063"/>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a:extLst>
              <a:ext uri="{FF2B5EF4-FFF2-40B4-BE49-F238E27FC236}">
                <a16:creationId xmlns:a16="http://schemas.microsoft.com/office/drawing/2014/main" id="{A54B7440-0CF9-B449-A151-6532C22B5DF9}"/>
              </a:ext>
            </a:extLst>
          </p:cNvPr>
          <p:cNvSpPr>
            <a:spLocks noGrp="1"/>
          </p:cNvSpPr>
          <p:nvPr>
            <p:ph type="body" idx="1"/>
          </p:nvPr>
        </p:nvSpPr>
        <p:spPr>
          <a:xfrm>
            <a:off x="838200" y="1526959"/>
            <a:ext cx="10515600" cy="4650004"/>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3" name="Foliennummernplatzhalter 7">
            <a:extLst>
              <a:ext uri="{FF2B5EF4-FFF2-40B4-BE49-F238E27FC236}">
                <a16:creationId xmlns:a16="http://schemas.microsoft.com/office/drawing/2014/main" id="{29EADE6C-080F-D141-A65A-65AC96AC2040}"/>
              </a:ext>
            </a:extLst>
          </p:cNvPr>
          <p:cNvSpPr txBox="1">
            <a:spLocks/>
          </p:cNvSpPr>
          <p:nvPr/>
        </p:nvSpPr>
        <p:spPr>
          <a:xfrm>
            <a:off x="9377539" y="6502499"/>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B58660-ECBC-4942-8902-3F987431A19F}" type="slidenum">
              <a:rPr lang="en-US" b="1" smtClean="0">
                <a:solidFill>
                  <a:schemeClr val="tx1"/>
                </a:solidFill>
              </a:rPr>
              <a:pPr/>
              <a:t>‹#›</a:t>
            </a:fld>
            <a:endParaRPr lang="en-US" b="1" dirty="0">
              <a:solidFill>
                <a:schemeClr val="tx1"/>
              </a:solidFill>
            </a:endParaRPr>
          </a:p>
        </p:txBody>
      </p:sp>
    </p:spTree>
    <p:extLst>
      <p:ext uri="{BB962C8B-B14F-4D97-AF65-F5344CB8AC3E}">
        <p14:creationId xmlns:p14="http://schemas.microsoft.com/office/powerpoint/2010/main" val="15426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64"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1000"/>
        </a:spcAft>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0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comments" Target="../comments/comment1.xml"/><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11" Type="http://schemas.openxmlformats.org/officeDocument/2006/relationships/image" Target="../media/image7.png"/><Relationship Id="rId5" Type="http://schemas.openxmlformats.org/officeDocument/2006/relationships/image" Target="../media/image35.png"/><Relationship Id="rId10" Type="http://schemas.openxmlformats.org/officeDocument/2006/relationships/image" Target="../media/image28.svg"/><Relationship Id="rId4" Type="http://schemas.openxmlformats.org/officeDocument/2006/relationships/image" Target="../media/image3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1.m4a"/><Relationship Id="rId7" Type="http://schemas.openxmlformats.org/officeDocument/2006/relationships/image" Target="../media/image40.emf"/><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39.emf"/><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audio" Target="../media/media13.m4a"/><Relationship Id="rId7" Type="http://schemas.openxmlformats.org/officeDocument/2006/relationships/image" Target="../media/image7.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3.xml"/><Relationship Id="rId7" Type="http://schemas.openxmlformats.org/officeDocument/2006/relationships/image" Target="../media/image27.png"/><Relationship Id="rId12"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7.pn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notesSlide" Target="../notesSlides/notesSlide13.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audio" Target="../media/media15.m4a"/><Relationship Id="rId7" Type="http://schemas.openxmlformats.org/officeDocument/2006/relationships/image" Target="../media/image55.png"/><Relationship Id="rId12" Type="http://schemas.openxmlformats.org/officeDocument/2006/relationships/image" Target="../media/image59.jpeg"/><Relationship Id="rId17" Type="http://schemas.openxmlformats.org/officeDocument/2006/relationships/image" Target="../media/image7.png"/><Relationship Id="rId2" Type="http://schemas.microsoft.com/office/2007/relationships/media" Target="../media/media15.m4a"/><Relationship Id="rId16" Type="http://schemas.openxmlformats.org/officeDocument/2006/relationships/image" Target="../media/image63.png"/><Relationship Id="rId1" Type="http://schemas.openxmlformats.org/officeDocument/2006/relationships/tags" Target="../tags/tag10.xml"/><Relationship Id="rId6" Type="http://schemas.openxmlformats.org/officeDocument/2006/relationships/image" Target="../media/image54.png"/><Relationship Id="rId11" Type="http://schemas.openxmlformats.org/officeDocument/2006/relationships/image" Target="../media/image580.png"/><Relationship Id="rId5" Type="http://schemas.openxmlformats.org/officeDocument/2006/relationships/notesSlide" Target="../notesSlides/notesSlide14.xml"/><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slideLayout" Target="../slideLayouts/slideLayout3.xml"/><Relationship Id="rId9" Type="http://schemas.openxmlformats.org/officeDocument/2006/relationships/image" Target="../media/image57.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5.svg"/><Relationship Id="rId3" Type="http://schemas.openxmlformats.org/officeDocument/2006/relationships/audio" Target="../media/media16.m4a"/><Relationship Id="rId7" Type="http://schemas.openxmlformats.org/officeDocument/2006/relationships/image" Target="../media/image9.png"/><Relationship Id="rId12" Type="http://schemas.openxmlformats.org/officeDocument/2006/relationships/image" Target="../media/image64.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notesSlide" Target="../notesSlides/notesSlide15.xml"/><Relationship Id="rId15" Type="http://schemas.openxmlformats.org/officeDocument/2006/relationships/comments" Target="../comments/comment4.xml"/><Relationship Id="rId10" Type="http://schemas.openxmlformats.org/officeDocument/2006/relationships/image" Target="../media/image11.png"/><Relationship Id="rId4" Type="http://schemas.openxmlformats.org/officeDocument/2006/relationships/slideLayout" Target="../slideLayouts/slideLayout3.xml"/><Relationship Id="rId9" Type="http://schemas.openxmlformats.org/officeDocument/2006/relationships/image" Target="../media/image10.pn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8.sv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3.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2.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audio" Target="../media/media3.m4a"/><Relationship Id="rId7" Type="http://schemas.microsoft.com/office/2007/relationships/hdphoto" Target="../media/hdphoto1.wdp"/><Relationship Id="rId12" Type="http://schemas.openxmlformats.org/officeDocument/2006/relationships/image" Target="../media/image1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3.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4.m4a"/><Relationship Id="rId7"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9.jpg"/><Relationship Id="rId11" Type="http://schemas.openxmlformats.org/officeDocument/2006/relationships/image" Target="../media/image7.png"/><Relationship Id="rId5" Type="http://schemas.openxmlformats.org/officeDocument/2006/relationships/notesSlide" Target="../notesSlides/notesSlide5.xml"/><Relationship Id="rId10" Type="http://schemas.openxmlformats.org/officeDocument/2006/relationships/image" Target="../media/image21.png"/><Relationship Id="rId4" Type="http://schemas.openxmlformats.org/officeDocument/2006/relationships/slideLayout" Target="../slideLayouts/slideLayout3.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3" Type="http://schemas.openxmlformats.org/officeDocument/2006/relationships/audio" Target="../media/media7.m4a"/><Relationship Id="rId7" Type="http://schemas.openxmlformats.org/officeDocument/2006/relationships/image" Target="../media/image3.png"/><Relationship Id="rId12"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notesSlide" Target="../notesSlides/notesSlide7.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3.svg"/><Relationship Id="rId3" Type="http://schemas.openxmlformats.org/officeDocument/2006/relationships/audio" Target="../media/media9.m4a"/><Relationship Id="rId7" Type="http://schemas.openxmlformats.org/officeDocument/2006/relationships/diagramLayout" Target="../diagrams/layout1.xml"/><Relationship Id="rId12" Type="http://schemas.openxmlformats.org/officeDocument/2006/relationships/image" Target="../media/image32.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diagramData" Target="../diagrams/data1.xml"/><Relationship Id="rId11" Type="http://schemas.openxmlformats.org/officeDocument/2006/relationships/image" Target="../media/image31.png"/><Relationship Id="rId5" Type="http://schemas.openxmlformats.org/officeDocument/2006/relationships/notesSlide" Target="../notesSlides/notesSlide8.xml"/><Relationship Id="rId10" Type="http://schemas.microsoft.com/office/2007/relationships/diagramDrawing" Target="../diagrams/drawing1.xml"/><Relationship Id="rId4" Type="http://schemas.openxmlformats.org/officeDocument/2006/relationships/slideLayout" Target="../slideLayouts/slideLayout3.xml"/><Relationship Id="rId9" Type="http://schemas.openxmlformats.org/officeDocument/2006/relationships/diagramColors" Target="../diagrams/colors1.xml"/><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A78AA5B-1BFC-F04F-BA75-864250EB090B}"/>
              </a:ext>
            </a:extLst>
          </p:cNvPr>
          <p:cNvSpPr txBox="1"/>
          <p:nvPr/>
        </p:nvSpPr>
        <p:spPr>
          <a:xfrm>
            <a:off x="598767" y="1205684"/>
            <a:ext cx="11038811" cy="1631216"/>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Work-package 3:</a:t>
            </a:r>
          </a:p>
          <a:p>
            <a:pPr algn="ctr"/>
            <a:r>
              <a:rPr lang="en-US" sz="3200" dirty="0">
                <a:solidFill>
                  <a:schemeClr val="bg1"/>
                </a:solidFill>
                <a:latin typeface="Century Gothic" panose="020B0502020202020204" pitchFamily="34" charset="0"/>
              </a:rPr>
              <a:t>Developing autotrophic processes to meet industrial demands</a:t>
            </a:r>
          </a:p>
        </p:txBody>
      </p:sp>
      <p:sp>
        <p:nvSpPr>
          <p:cNvPr id="8" name="Textfeld 7">
            <a:extLst>
              <a:ext uri="{FF2B5EF4-FFF2-40B4-BE49-F238E27FC236}">
                <a16:creationId xmlns:a16="http://schemas.microsoft.com/office/drawing/2014/main" id="{1E750C40-F9AA-4547-A8E9-3B0E1EEAC34E}"/>
              </a:ext>
            </a:extLst>
          </p:cNvPr>
          <p:cNvSpPr txBox="1"/>
          <p:nvPr/>
        </p:nvSpPr>
        <p:spPr>
          <a:xfrm>
            <a:off x="2097146" y="5841231"/>
            <a:ext cx="8527207" cy="400110"/>
          </a:xfrm>
          <a:prstGeom prst="rect">
            <a:avLst/>
          </a:prstGeom>
          <a:noFill/>
        </p:spPr>
        <p:txBody>
          <a:bodyPr wrap="none" rtlCol="0">
            <a:spAutoFit/>
          </a:bodyPr>
          <a:lstStyle/>
          <a:p>
            <a:pPr algn="ctr"/>
            <a:r>
              <a:rPr lang="en-US" sz="2000" dirty="0"/>
              <a:t>Halima Aliyu </a:t>
            </a:r>
            <a:r>
              <a:rPr lang="en-US" sz="2000" dirty="0" err="1"/>
              <a:t>Alhafiz</a:t>
            </a:r>
            <a:r>
              <a:rPr lang="en-US" sz="2000" dirty="0"/>
              <a:t>, Federico Di </a:t>
            </a:r>
            <a:r>
              <a:rPr lang="en-US" sz="2000" dirty="0" err="1"/>
              <a:t>Bisceglie</a:t>
            </a:r>
            <a:r>
              <a:rPr lang="en-US" sz="2000" dirty="0"/>
              <a:t>, Pauline Pijpstra and Isabell Weickardt</a:t>
            </a:r>
          </a:p>
        </p:txBody>
      </p:sp>
      <p:sp>
        <p:nvSpPr>
          <p:cNvPr id="9" name="Inhaltsplatzhalter 2">
            <a:extLst>
              <a:ext uri="{FF2B5EF4-FFF2-40B4-BE49-F238E27FC236}">
                <a16:creationId xmlns:a16="http://schemas.microsoft.com/office/drawing/2014/main" id="{8C82F4EF-ECF5-4CDB-9F2A-0CE7C5F20D0E}"/>
              </a:ext>
            </a:extLst>
          </p:cNvPr>
          <p:cNvSpPr txBox="1">
            <a:spLocks/>
          </p:cNvSpPr>
          <p:nvPr/>
        </p:nvSpPr>
        <p:spPr>
          <a:xfrm>
            <a:off x="0" y="64457"/>
            <a:ext cx="12204000" cy="4612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This project has received funding from the European Union’s Horizon 2020 research and innovation </a:t>
            </a:r>
            <a:r>
              <a:rPr lang="en-US" sz="1200" dirty="0" err="1"/>
              <a:t>programme</a:t>
            </a:r>
            <a:r>
              <a:rPr lang="en-US" sz="1200" dirty="0"/>
              <a:t> under the Marie </a:t>
            </a:r>
            <a:r>
              <a:rPr lang="en-US" sz="1200" dirty="0" err="1"/>
              <a:t>Skłodowska</a:t>
            </a:r>
            <a:r>
              <a:rPr lang="en-US" sz="1200" dirty="0"/>
              <a:t>-Curie grant agreement No 955740.</a:t>
            </a:r>
          </a:p>
          <a:p>
            <a:endParaRPr lang="de-AT" sz="1200" dirty="0"/>
          </a:p>
        </p:txBody>
      </p:sp>
      <p:sp>
        <p:nvSpPr>
          <p:cNvPr id="2" name="TextBox 1">
            <a:extLst>
              <a:ext uri="{FF2B5EF4-FFF2-40B4-BE49-F238E27FC236}">
                <a16:creationId xmlns:a16="http://schemas.microsoft.com/office/drawing/2014/main" id="{5095E77B-09CA-6A10-AA35-E4B65FD5C317}"/>
              </a:ext>
            </a:extLst>
          </p:cNvPr>
          <p:cNvSpPr txBox="1"/>
          <p:nvPr/>
        </p:nvSpPr>
        <p:spPr>
          <a:xfrm>
            <a:off x="5061665" y="6321725"/>
            <a:ext cx="2113014" cy="646331"/>
          </a:xfrm>
          <a:prstGeom prst="rect">
            <a:avLst/>
          </a:prstGeom>
          <a:noFill/>
        </p:spPr>
        <p:txBody>
          <a:bodyPr wrap="none" rtlCol="0">
            <a:spAutoFit/>
          </a:bodyPr>
          <a:lstStyle/>
          <a:p>
            <a:r>
              <a:rPr lang="en-US" sz="1800" dirty="0"/>
              <a:t>12</a:t>
            </a:r>
            <a:r>
              <a:rPr lang="en-US" sz="1800" baseline="30000" dirty="0"/>
              <a:t>th</a:t>
            </a:r>
            <a:r>
              <a:rPr lang="en-US" sz="1800" dirty="0"/>
              <a:t> November 2024</a:t>
            </a:r>
          </a:p>
          <a:p>
            <a:endParaRPr lang="en-BE" dirty="0">
              <a:solidFill>
                <a:srgbClr val="BD1800"/>
              </a:solidFill>
            </a:endParaRPr>
          </a:p>
        </p:txBody>
      </p:sp>
      <p:sp>
        <p:nvSpPr>
          <p:cNvPr id="13" name="Oval 12">
            <a:extLst>
              <a:ext uri="{FF2B5EF4-FFF2-40B4-BE49-F238E27FC236}">
                <a16:creationId xmlns:a16="http://schemas.microsoft.com/office/drawing/2014/main" id="{D751832A-E4CB-0C7E-AC8E-97F010E5E00B}"/>
              </a:ext>
            </a:extLst>
          </p:cNvPr>
          <p:cNvSpPr/>
          <p:nvPr/>
        </p:nvSpPr>
        <p:spPr>
          <a:xfrm>
            <a:off x="4119866" y="2835249"/>
            <a:ext cx="4025294" cy="2817067"/>
          </a:xfrm>
          <a:prstGeom prst="ellipse">
            <a:avLst/>
          </a:prstGeom>
          <a:solidFill>
            <a:schemeClr val="bg1"/>
          </a:solid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2" descr="Development Justicon Lineal Color icon">
            <a:extLst>
              <a:ext uri="{FF2B5EF4-FFF2-40B4-BE49-F238E27FC236}">
                <a16:creationId xmlns:a16="http://schemas.microsoft.com/office/drawing/2014/main" id="{73F96057-DBF6-7E42-F8DF-905E3463F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706" y="3167635"/>
            <a:ext cx="2113014" cy="2113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ell phone&#10;&#10;Description automatically generated">
            <a:extLst>
              <a:ext uri="{FF2B5EF4-FFF2-40B4-BE49-F238E27FC236}">
                <a16:creationId xmlns:a16="http://schemas.microsoft.com/office/drawing/2014/main" id="{57ECE004-1697-C065-E30A-CA7EA9644430}"/>
              </a:ext>
            </a:extLst>
          </p:cNvPr>
          <p:cNvPicPr>
            <a:picLocks noChangeAspect="1"/>
          </p:cNvPicPr>
          <p:nvPr/>
        </p:nvPicPr>
        <p:blipFill>
          <a:blip r:embed="rId6"/>
          <a:srcRect l="25392" t="56546" r="24818" b="19761"/>
          <a:stretch/>
        </p:blipFill>
        <p:spPr>
          <a:xfrm>
            <a:off x="6664832" y="3162703"/>
            <a:ext cx="998108" cy="646331"/>
          </a:xfrm>
          <a:prstGeom prst="rect">
            <a:avLst/>
          </a:prstGeom>
        </p:spPr>
      </p:pic>
      <p:pic>
        <p:nvPicPr>
          <p:cNvPr id="11" name="Picture 10" descr="A green cell with white circles and a black background&#10;&#10;Description automatically generated">
            <a:extLst>
              <a:ext uri="{FF2B5EF4-FFF2-40B4-BE49-F238E27FC236}">
                <a16:creationId xmlns:a16="http://schemas.microsoft.com/office/drawing/2014/main" id="{DEA0F5E4-F990-F803-8FF8-4D4C27EBC2EB}"/>
              </a:ext>
            </a:extLst>
          </p:cNvPr>
          <p:cNvPicPr>
            <a:picLocks noChangeAspect="1"/>
          </p:cNvPicPr>
          <p:nvPr/>
        </p:nvPicPr>
        <p:blipFill>
          <a:blip r:embed="rId7"/>
          <a:stretch>
            <a:fillRect/>
          </a:stretch>
        </p:blipFill>
        <p:spPr>
          <a:xfrm>
            <a:off x="7046589" y="3902003"/>
            <a:ext cx="1098571" cy="922385"/>
          </a:xfrm>
          <a:prstGeom prst="rect">
            <a:avLst/>
          </a:prstGeom>
        </p:spPr>
      </p:pic>
      <p:pic>
        <p:nvPicPr>
          <p:cNvPr id="14" name="Picture 13" descr="A close-up of a machine&#10;&#10;Description automatically generated">
            <a:extLst>
              <a:ext uri="{FF2B5EF4-FFF2-40B4-BE49-F238E27FC236}">
                <a16:creationId xmlns:a16="http://schemas.microsoft.com/office/drawing/2014/main" id="{6E9A045E-3B0E-FDC5-C22C-D0AD6A5DDDC8}"/>
              </a:ext>
            </a:extLst>
          </p:cNvPr>
          <p:cNvPicPr>
            <a:picLocks noChangeAspect="1"/>
          </p:cNvPicPr>
          <p:nvPr/>
        </p:nvPicPr>
        <p:blipFill>
          <a:blip r:embed="rId8"/>
          <a:stretch>
            <a:fillRect/>
          </a:stretch>
        </p:blipFill>
        <p:spPr>
          <a:xfrm>
            <a:off x="4452738" y="3769459"/>
            <a:ext cx="734984" cy="1187474"/>
          </a:xfrm>
          <a:prstGeom prst="rect">
            <a:avLst/>
          </a:prstGeom>
        </p:spPr>
      </p:pic>
      <p:pic>
        <p:nvPicPr>
          <p:cNvPr id="21" name="Audio 20">
            <a:extLst>
              <a:ext uri="{FF2B5EF4-FFF2-40B4-BE49-F238E27FC236}">
                <a16:creationId xmlns:a16="http://schemas.microsoft.com/office/drawing/2014/main" id="{1BD57390-28A3-F8E4-B412-D7D49B5498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7857662"/>
      </p:ext>
    </p:extLst>
  </p:cSld>
  <p:clrMapOvr>
    <a:masterClrMapping/>
  </p:clrMapOvr>
  <mc:AlternateContent xmlns:mc="http://schemas.openxmlformats.org/markup-compatibility/2006">
    <mc:Choice xmlns:p14="http://schemas.microsoft.com/office/powerpoint/2010/main" Requires="p14">
      <p:transition spd="slow" p14:dur="2000" advTm="16761"/>
    </mc:Choice>
    <mc:Fallback>
      <p:transition spd="slow" advTm="1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73ACC692-5CF3-13F9-E9BB-6DA944B51138}"/>
              </a:ext>
            </a:extLst>
          </p:cNvPr>
          <p:cNvSpPr/>
          <p:nvPr/>
        </p:nvSpPr>
        <p:spPr>
          <a:xfrm>
            <a:off x="1887774" y="2053831"/>
            <a:ext cx="4018281" cy="3114676"/>
          </a:xfrm>
          <a:prstGeom prst="triangle">
            <a:avLst/>
          </a:prstGeom>
          <a:solidFill>
            <a:srgbClr val="B4B29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 name="Image 9">
            <a:extLst>
              <a:ext uri="{FF2B5EF4-FFF2-40B4-BE49-F238E27FC236}">
                <a16:creationId xmlns:a16="http://schemas.microsoft.com/office/drawing/2014/main" id="{9FC24B3E-AA26-5DC5-5C39-5698360D96F4}"/>
              </a:ext>
            </a:extLst>
          </p:cNvPr>
          <p:cNvPicPr>
            <a:picLocks noChangeAspect="1"/>
          </p:cNvPicPr>
          <p:nvPr/>
        </p:nvPicPr>
        <p:blipFill>
          <a:blip r:embed="rId4"/>
          <a:srcRect l="18127" t="199" r="-8103" b="6123"/>
          <a:stretch/>
        </p:blipFill>
        <p:spPr>
          <a:xfrm>
            <a:off x="1886649" y="2057047"/>
            <a:ext cx="3985261" cy="3114676"/>
          </a:xfrm>
          <a:prstGeom prst="triangle">
            <a:avLst/>
          </a:prstGeom>
          <a:ln>
            <a:noFill/>
          </a:ln>
          <a:effectLst>
            <a:softEdge rad="0"/>
          </a:effectLst>
        </p:spPr>
      </p:pic>
      <p:sp>
        <p:nvSpPr>
          <p:cNvPr id="5" name="Triangle 4">
            <a:extLst>
              <a:ext uri="{FF2B5EF4-FFF2-40B4-BE49-F238E27FC236}">
                <a16:creationId xmlns:a16="http://schemas.microsoft.com/office/drawing/2014/main" id="{EAE6FD86-E355-42D1-7D26-C2CAA82F6497}"/>
              </a:ext>
            </a:extLst>
          </p:cNvPr>
          <p:cNvSpPr/>
          <p:nvPr/>
        </p:nvSpPr>
        <p:spPr>
          <a:xfrm>
            <a:off x="1886648" y="2062583"/>
            <a:ext cx="4018281" cy="3114676"/>
          </a:xfrm>
          <a:prstGeom prst="triangle">
            <a:avLst/>
          </a:prstGeom>
          <a:noFill/>
          <a:ln w="889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41CF35DB-18BC-C008-3BF2-4F743128B88A}"/>
              </a:ext>
            </a:extLst>
          </p:cNvPr>
          <p:cNvSpPr txBox="1"/>
          <p:nvPr/>
        </p:nvSpPr>
        <p:spPr>
          <a:xfrm>
            <a:off x="2156113" y="5334047"/>
            <a:ext cx="3446332" cy="1200329"/>
          </a:xfrm>
          <a:prstGeom prst="rect">
            <a:avLst/>
          </a:prstGeom>
          <a:noFill/>
        </p:spPr>
        <p:txBody>
          <a:bodyPr wrap="square" rtlCol="0">
            <a:spAutoFit/>
          </a:bodyPr>
          <a:lstStyle/>
          <a:p>
            <a:pPr algn="ctr"/>
            <a:r>
              <a:rPr lang="fr-FR" dirty="0" err="1"/>
              <a:t>Selection</a:t>
            </a:r>
            <a:r>
              <a:rPr lang="fr-FR" dirty="0"/>
              <a:t> and </a:t>
            </a:r>
            <a:r>
              <a:rPr lang="fr-FR" dirty="0" err="1"/>
              <a:t>characterization</a:t>
            </a:r>
            <a:r>
              <a:rPr lang="fr-FR" dirty="0"/>
              <a:t> of </a:t>
            </a:r>
            <a:r>
              <a:rPr lang="fr-FR" dirty="0" err="1"/>
              <a:t>Hollow</a:t>
            </a:r>
            <a:r>
              <a:rPr lang="fr-FR" dirty="0"/>
              <a:t> </a:t>
            </a:r>
            <a:r>
              <a:rPr lang="fr-FR" dirty="0" err="1"/>
              <a:t>Fiber</a:t>
            </a:r>
            <a:r>
              <a:rPr lang="fr-FR" dirty="0"/>
              <a:t> Membrane </a:t>
            </a:r>
            <a:r>
              <a:rPr lang="fr-FR" dirty="0" err="1"/>
              <a:t>Contactors</a:t>
            </a:r>
            <a:r>
              <a:rPr lang="fr-FR" dirty="0"/>
              <a:t> (HFMC) in </a:t>
            </a:r>
            <a:r>
              <a:rPr lang="fr-FR" dirty="0" err="1"/>
              <a:t>terms</a:t>
            </a:r>
            <a:r>
              <a:rPr lang="fr-FR" dirty="0"/>
              <a:t> of H</a:t>
            </a:r>
            <a:r>
              <a:rPr lang="fr-FR" baseline="-25000" dirty="0"/>
              <a:t>2</a:t>
            </a:r>
            <a:r>
              <a:rPr lang="fr-FR" dirty="0"/>
              <a:t> </a:t>
            </a:r>
            <a:r>
              <a:rPr lang="fr-FR" dirty="0" err="1"/>
              <a:t>transfer</a:t>
            </a:r>
            <a:endParaRPr lang="fr-FR" dirty="0"/>
          </a:p>
        </p:txBody>
      </p:sp>
      <p:sp>
        <p:nvSpPr>
          <p:cNvPr id="7" name="TextBox 6">
            <a:extLst>
              <a:ext uri="{FF2B5EF4-FFF2-40B4-BE49-F238E27FC236}">
                <a16:creationId xmlns:a16="http://schemas.microsoft.com/office/drawing/2014/main" id="{51946C9B-9948-E38A-1B2E-979813D1BFCD}"/>
              </a:ext>
            </a:extLst>
          </p:cNvPr>
          <p:cNvSpPr txBox="1"/>
          <p:nvPr/>
        </p:nvSpPr>
        <p:spPr>
          <a:xfrm>
            <a:off x="365882" y="2649051"/>
            <a:ext cx="2516743" cy="1200329"/>
          </a:xfrm>
          <a:prstGeom prst="rect">
            <a:avLst/>
          </a:prstGeom>
          <a:noFill/>
        </p:spPr>
        <p:txBody>
          <a:bodyPr wrap="square" rtlCol="0">
            <a:spAutoFit/>
          </a:bodyPr>
          <a:lstStyle/>
          <a:p>
            <a:pPr algn="ctr"/>
            <a:r>
              <a:rPr lang="fr-FR" dirty="0" err="1"/>
              <a:t>Designing</a:t>
            </a:r>
            <a:r>
              <a:rPr lang="fr-FR" dirty="0"/>
              <a:t> fermentation </a:t>
            </a:r>
            <a:r>
              <a:rPr lang="fr-FR" dirty="0" err="1"/>
              <a:t>strategy</a:t>
            </a:r>
            <a:r>
              <a:rPr lang="fr-FR" dirty="0"/>
              <a:t> to drive IPA production performance by the H</a:t>
            </a:r>
            <a:r>
              <a:rPr lang="fr-FR" baseline="-25000" dirty="0"/>
              <a:t>2</a:t>
            </a:r>
            <a:r>
              <a:rPr lang="fr-FR" dirty="0"/>
              <a:t> </a:t>
            </a:r>
            <a:r>
              <a:rPr lang="fr-FR" dirty="0" err="1"/>
              <a:t>transfer</a:t>
            </a:r>
            <a:endParaRPr lang="fr-FR" dirty="0"/>
          </a:p>
        </p:txBody>
      </p:sp>
      <p:sp>
        <p:nvSpPr>
          <p:cNvPr id="8" name="TextBox 7">
            <a:extLst>
              <a:ext uri="{FF2B5EF4-FFF2-40B4-BE49-F238E27FC236}">
                <a16:creationId xmlns:a16="http://schemas.microsoft.com/office/drawing/2014/main" id="{AD9A0F9F-B29B-D9B8-4227-0659B1F4B2E1}"/>
              </a:ext>
            </a:extLst>
          </p:cNvPr>
          <p:cNvSpPr txBox="1"/>
          <p:nvPr/>
        </p:nvSpPr>
        <p:spPr>
          <a:xfrm>
            <a:off x="4960325" y="2649051"/>
            <a:ext cx="2643238" cy="1200329"/>
          </a:xfrm>
          <a:prstGeom prst="rect">
            <a:avLst/>
          </a:prstGeom>
          <a:noFill/>
        </p:spPr>
        <p:txBody>
          <a:bodyPr wrap="square" rtlCol="0">
            <a:spAutoFit/>
          </a:bodyPr>
          <a:lstStyle/>
          <a:p>
            <a:pPr algn="ctr"/>
            <a:r>
              <a:rPr lang="fr-FR" dirty="0" err="1"/>
              <a:t>Physiology</a:t>
            </a:r>
            <a:r>
              <a:rPr lang="fr-FR" dirty="0"/>
              <a:t> </a:t>
            </a:r>
            <a:r>
              <a:rPr lang="fr-FR" dirty="0" err="1"/>
              <a:t>studies</a:t>
            </a:r>
            <a:r>
              <a:rPr lang="fr-FR" dirty="0"/>
              <a:t> for </a:t>
            </a:r>
            <a:r>
              <a:rPr lang="fr-FR" dirty="0" err="1"/>
              <a:t>identifying</a:t>
            </a:r>
            <a:r>
              <a:rPr lang="fr-FR" dirty="0"/>
              <a:t> </a:t>
            </a:r>
            <a:r>
              <a:rPr lang="fr-FR" dirty="0" err="1"/>
              <a:t>potential</a:t>
            </a:r>
            <a:r>
              <a:rPr lang="fr-FR" dirty="0"/>
              <a:t> stress </a:t>
            </a:r>
            <a:r>
              <a:rPr lang="fr-FR" dirty="0" err="1"/>
              <a:t>linked</a:t>
            </a:r>
            <a:r>
              <a:rPr lang="fr-FR" dirty="0"/>
              <a:t> to the use of HFMC</a:t>
            </a:r>
            <a:endParaRPr lang="en-BE" dirty="0"/>
          </a:p>
        </p:txBody>
      </p:sp>
      <p:pic>
        <p:nvPicPr>
          <p:cNvPr id="9" name="Image 1">
            <a:extLst>
              <a:ext uri="{FF2B5EF4-FFF2-40B4-BE49-F238E27FC236}">
                <a16:creationId xmlns:a16="http://schemas.microsoft.com/office/drawing/2014/main" id="{D372BD60-430E-C125-2A2E-F7A7C82543B5}"/>
              </a:ext>
            </a:extLst>
          </p:cNvPr>
          <p:cNvPicPr>
            <a:picLocks noChangeAspect="1"/>
          </p:cNvPicPr>
          <p:nvPr/>
        </p:nvPicPr>
        <p:blipFill>
          <a:blip r:embed="rId5"/>
          <a:stretch>
            <a:fillRect/>
          </a:stretch>
        </p:blipFill>
        <p:spPr>
          <a:xfrm>
            <a:off x="7472363" y="524640"/>
            <a:ext cx="4666987" cy="4012010"/>
          </a:xfrm>
          <a:prstGeom prst="rect">
            <a:avLst/>
          </a:prstGeom>
        </p:spPr>
      </p:pic>
      <p:sp>
        <p:nvSpPr>
          <p:cNvPr id="12" name="TextBox 11">
            <a:extLst>
              <a:ext uri="{FF2B5EF4-FFF2-40B4-BE49-F238E27FC236}">
                <a16:creationId xmlns:a16="http://schemas.microsoft.com/office/drawing/2014/main" id="{C01481D5-7CDE-C5D0-A5CE-32085D54ED1C}"/>
              </a:ext>
            </a:extLst>
          </p:cNvPr>
          <p:cNvSpPr txBox="1"/>
          <p:nvPr/>
        </p:nvSpPr>
        <p:spPr>
          <a:xfrm>
            <a:off x="1436510" y="735961"/>
            <a:ext cx="5300663" cy="1200329"/>
          </a:xfrm>
          <a:prstGeom prst="rect">
            <a:avLst/>
          </a:prstGeom>
          <a:noFill/>
        </p:spPr>
        <p:txBody>
          <a:bodyPr wrap="square" rtlCol="0">
            <a:spAutoFit/>
          </a:bodyPr>
          <a:lstStyle/>
          <a:p>
            <a:pPr marL="0" indent="0" algn="ctr">
              <a:buNone/>
            </a:pPr>
            <a:r>
              <a:rPr lang="en-US" sz="2400" dirty="0"/>
              <a:t>Design of an effective system for membrane-based autotrophic cultivation </a:t>
            </a:r>
            <a:r>
              <a:rPr lang="en-US" sz="2400" u="sng" dirty="0"/>
              <a:t>without gas limitation </a:t>
            </a:r>
            <a:r>
              <a:rPr lang="en-US" sz="2400" dirty="0"/>
              <a:t>(CO</a:t>
            </a:r>
            <a:r>
              <a:rPr lang="en-US" sz="2400" baseline="-25000" dirty="0"/>
              <a:t>2</a:t>
            </a:r>
            <a:r>
              <a:rPr lang="en-US" sz="2400" dirty="0"/>
              <a:t>, H</a:t>
            </a:r>
            <a:r>
              <a:rPr lang="en-US" sz="2400" baseline="-25000" dirty="0"/>
              <a:t>2</a:t>
            </a:r>
            <a:r>
              <a:rPr lang="en-US" sz="2400" dirty="0"/>
              <a:t>, O</a:t>
            </a:r>
            <a:r>
              <a:rPr lang="en-US" sz="2400" baseline="-25000" dirty="0"/>
              <a:t>2</a:t>
            </a:r>
            <a:r>
              <a:rPr lang="en-US" sz="2400" dirty="0"/>
              <a:t>)</a:t>
            </a:r>
          </a:p>
        </p:txBody>
      </p:sp>
      <p:sp>
        <p:nvSpPr>
          <p:cNvPr id="13" name="Rounded Rectangle 20">
            <a:extLst>
              <a:ext uri="{FF2B5EF4-FFF2-40B4-BE49-F238E27FC236}">
                <a16:creationId xmlns:a16="http://schemas.microsoft.com/office/drawing/2014/main" id="{FD22948C-1883-125B-C5A8-76062D5F6DA3}"/>
              </a:ext>
            </a:extLst>
          </p:cNvPr>
          <p:cNvSpPr/>
          <p:nvPr/>
        </p:nvSpPr>
        <p:spPr>
          <a:xfrm>
            <a:off x="9165369" y="4218119"/>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14" name="Picture 13">
            <a:extLst>
              <a:ext uri="{FF2B5EF4-FFF2-40B4-BE49-F238E27FC236}">
                <a16:creationId xmlns:a16="http://schemas.microsoft.com/office/drawing/2014/main" id="{DE5D1D3A-52D9-AE63-980E-A87308CEA614}"/>
              </a:ext>
            </a:extLst>
          </p:cNvPr>
          <p:cNvPicPr>
            <a:picLocks noChangeAspect="1"/>
          </p:cNvPicPr>
          <p:nvPr/>
        </p:nvPicPr>
        <p:blipFill>
          <a:blip r:embed="rId6"/>
          <a:stretch>
            <a:fillRect/>
          </a:stretch>
        </p:blipFill>
        <p:spPr>
          <a:xfrm>
            <a:off x="10540264" y="4960185"/>
            <a:ext cx="1474995" cy="1889625"/>
          </a:xfrm>
          <a:prstGeom prst="rect">
            <a:avLst/>
          </a:prstGeom>
        </p:spPr>
      </p:pic>
      <p:pic>
        <p:nvPicPr>
          <p:cNvPr id="15" name="Image 92">
            <a:extLst>
              <a:ext uri="{FF2B5EF4-FFF2-40B4-BE49-F238E27FC236}">
                <a16:creationId xmlns:a16="http://schemas.microsoft.com/office/drawing/2014/main" id="{9664B6C3-40D0-2A0F-92C8-173205E1E203}"/>
              </a:ext>
            </a:extLst>
          </p:cNvPr>
          <p:cNvPicPr>
            <a:picLocks noChangeAspect="1"/>
          </p:cNvPicPr>
          <p:nvPr/>
        </p:nvPicPr>
        <p:blipFill>
          <a:blip r:embed="rId7"/>
          <a:stretch>
            <a:fillRect/>
          </a:stretch>
        </p:blipFill>
        <p:spPr>
          <a:xfrm>
            <a:off x="9617391" y="5171723"/>
            <a:ext cx="738959" cy="399986"/>
          </a:xfrm>
          <a:prstGeom prst="rect">
            <a:avLst/>
          </a:prstGeom>
        </p:spPr>
      </p:pic>
      <p:pic>
        <p:nvPicPr>
          <p:cNvPr id="16" name="Picture 2" descr="Accueil – Polymem">
            <a:extLst>
              <a:ext uri="{FF2B5EF4-FFF2-40B4-BE49-F238E27FC236}">
                <a16:creationId xmlns:a16="http://schemas.microsoft.com/office/drawing/2014/main" id="{125FB5E0-E134-B7BE-A935-893EE49EFA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6830"/>
          <a:stretch/>
        </p:blipFill>
        <p:spPr bwMode="auto">
          <a:xfrm>
            <a:off x="9205035" y="6417028"/>
            <a:ext cx="1402986" cy="23469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a:extLst>
              <a:ext uri="{FF2B5EF4-FFF2-40B4-BE49-F238E27FC236}">
                <a16:creationId xmlns:a16="http://schemas.microsoft.com/office/drawing/2014/main" id="{0A2E6D67-2F9D-2CCD-92CA-8DB2980DA09D}"/>
              </a:ext>
            </a:extLst>
          </p:cNvPr>
          <p:cNvPicPr>
            <a:picLocks noChangeAspect="1"/>
          </p:cNvPicPr>
          <p:nvPr/>
        </p:nvPicPr>
        <p:blipFill>
          <a:blip r:embed="rId9">
            <a:extLst>
              <a:ext uri="{96DAC541-7B7A-43D3-8B79-37D633B846F1}">
                <asvg:svgBlip xmlns:asvg="http://schemas.microsoft.com/office/drawing/2016/SVG/main" r:embed="rId10"/>
              </a:ext>
            </a:extLst>
          </a:blip>
          <a:srcRect l="37724" t="42395" r="39473" b="47778"/>
          <a:stretch/>
        </p:blipFill>
        <p:spPr>
          <a:xfrm>
            <a:off x="9331841" y="5651336"/>
            <a:ext cx="1208423" cy="673952"/>
          </a:xfrm>
          <a:prstGeom prst="rect">
            <a:avLst/>
          </a:prstGeom>
        </p:spPr>
      </p:pic>
      <p:sp>
        <p:nvSpPr>
          <p:cNvPr id="18" name="TextBox 17">
            <a:extLst>
              <a:ext uri="{FF2B5EF4-FFF2-40B4-BE49-F238E27FC236}">
                <a16:creationId xmlns:a16="http://schemas.microsoft.com/office/drawing/2014/main" id="{043FD325-68C2-9453-E8D1-DE180B585841}"/>
              </a:ext>
            </a:extLst>
          </p:cNvPr>
          <p:cNvSpPr txBox="1"/>
          <p:nvPr/>
        </p:nvSpPr>
        <p:spPr>
          <a:xfrm>
            <a:off x="9631261" y="4233061"/>
            <a:ext cx="2130968" cy="369332"/>
          </a:xfrm>
          <a:prstGeom prst="rect">
            <a:avLst/>
          </a:prstGeom>
          <a:noFill/>
        </p:spPr>
        <p:txBody>
          <a:bodyPr wrap="none" rtlCol="0">
            <a:spAutoFit/>
          </a:bodyPr>
          <a:lstStyle/>
          <a:p>
            <a:r>
              <a:rPr lang="en-BE" b="1" dirty="0"/>
              <a:t>Federico Di Bisceglie</a:t>
            </a:r>
          </a:p>
        </p:txBody>
      </p:sp>
      <p:sp>
        <p:nvSpPr>
          <p:cNvPr id="19" name="TextBox 18">
            <a:extLst>
              <a:ext uri="{FF2B5EF4-FFF2-40B4-BE49-F238E27FC236}">
                <a16:creationId xmlns:a16="http://schemas.microsoft.com/office/drawing/2014/main" id="{75707E06-EEAE-7C40-63ED-FAEFE4C59FAB}"/>
              </a:ext>
            </a:extLst>
          </p:cNvPr>
          <p:cNvSpPr txBox="1"/>
          <p:nvPr/>
        </p:nvSpPr>
        <p:spPr>
          <a:xfrm>
            <a:off x="9308193" y="4495849"/>
            <a:ext cx="3002088" cy="461665"/>
          </a:xfrm>
          <a:prstGeom prst="rect">
            <a:avLst/>
          </a:prstGeom>
          <a:noFill/>
        </p:spPr>
        <p:txBody>
          <a:bodyPr wrap="square" rtlCol="0">
            <a:spAutoFit/>
          </a:bodyPr>
          <a:lstStyle/>
          <a:p>
            <a:pPr algn="ctr"/>
            <a:r>
              <a:rPr lang="en-BE" sz="1200" dirty="0"/>
              <a:t>Supervision: Prof. Stéphane Guillouet, Assoc. Prof. Regina Kratzer, Olivier Lorain</a:t>
            </a:r>
          </a:p>
        </p:txBody>
      </p:sp>
      <p:sp>
        <p:nvSpPr>
          <p:cNvPr id="20" name="TextBox 19">
            <a:extLst>
              <a:ext uri="{FF2B5EF4-FFF2-40B4-BE49-F238E27FC236}">
                <a16:creationId xmlns:a16="http://schemas.microsoft.com/office/drawing/2014/main" id="{35F43A76-4301-E6DF-DC42-DB0C693FA14B}"/>
              </a:ext>
            </a:extLst>
          </p:cNvPr>
          <p:cNvSpPr txBox="1"/>
          <p:nvPr/>
        </p:nvSpPr>
        <p:spPr>
          <a:xfrm>
            <a:off x="28541" y="-938"/>
            <a:ext cx="9268884" cy="400110"/>
          </a:xfrm>
          <a:prstGeom prst="rect">
            <a:avLst/>
          </a:prstGeom>
          <a:noFill/>
        </p:spPr>
        <p:txBody>
          <a:bodyPr wrap="none" rtlCol="0">
            <a:spAutoFit/>
          </a:bodyPr>
          <a:lstStyle/>
          <a:p>
            <a:r>
              <a:rPr lang="en-BE" sz="2000" b="1" dirty="0">
                <a:solidFill>
                  <a:schemeClr val="bg1"/>
                </a:solidFill>
              </a:rPr>
              <a:t>Impact of H</a:t>
            </a:r>
            <a:r>
              <a:rPr lang="en-BE" sz="2000" b="1" baseline="-25000" dirty="0">
                <a:solidFill>
                  <a:schemeClr val="bg1"/>
                </a:solidFill>
              </a:rPr>
              <a:t>2</a:t>
            </a:r>
            <a:r>
              <a:rPr lang="en-BE" sz="2000" b="1" dirty="0">
                <a:solidFill>
                  <a:schemeClr val="bg1"/>
                </a:solidFill>
              </a:rPr>
              <a:t> supply via membrane contactor on production of biomolecules from CO</a:t>
            </a:r>
            <a:r>
              <a:rPr lang="en-BE" sz="2000" b="1" baseline="-25000" dirty="0">
                <a:solidFill>
                  <a:schemeClr val="bg1"/>
                </a:solidFill>
              </a:rPr>
              <a:t>2</a:t>
            </a:r>
            <a:endParaRPr lang="en-BE" sz="2800" b="1" baseline="-25000" dirty="0">
              <a:solidFill>
                <a:schemeClr val="bg1"/>
              </a:solidFill>
            </a:endParaRPr>
          </a:p>
        </p:txBody>
      </p:sp>
      <p:pic>
        <p:nvPicPr>
          <p:cNvPr id="27" name="Audio 26">
            <a:extLst>
              <a:ext uri="{FF2B5EF4-FFF2-40B4-BE49-F238E27FC236}">
                <a16:creationId xmlns:a16="http://schemas.microsoft.com/office/drawing/2014/main" id="{4B92B63C-AEDE-0170-4644-3F288A1357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9507225"/>
      </p:ext>
    </p:extLst>
  </p:cSld>
  <p:clrMapOvr>
    <a:masterClrMapping/>
  </p:clrMapOvr>
  <mc:AlternateContent xmlns:mc="http://schemas.openxmlformats.org/markup-compatibility/2006">
    <mc:Choice xmlns:p14="http://schemas.microsoft.com/office/powerpoint/2010/main" Requires="p14">
      <p:transition spd="slow" p14:dur="2000" advTm="55008"/>
    </mc:Choice>
    <mc:Fallback>
      <p:transition spd="slow" advTm="5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3D1120-DCBB-E20E-E955-85B5F04EE532}"/>
              </a:ext>
            </a:extLst>
          </p:cNvPr>
          <p:cNvSpPr txBox="1"/>
          <p:nvPr/>
        </p:nvSpPr>
        <p:spPr>
          <a:xfrm>
            <a:off x="55307" y="-2188"/>
            <a:ext cx="5236562" cy="523220"/>
          </a:xfrm>
          <a:prstGeom prst="rect">
            <a:avLst/>
          </a:prstGeom>
          <a:noFill/>
        </p:spPr>
        <p:txBody>
          <a:bodyPr wrap="none" rtlCol="0">
            <a:spAutoFit/>
          </a:bodyPr>
          <a:lstStyle/>
          <a:p>
            <a:r>
              <a:rPr lang="en-BE" sz="2800" dirty="0">
                <a:solidFill>
                  <a:schemeClr val="bg1"/>
                </a:solidFill>
              </a:rPr>
              <a:t>Membrane supplementation of H</a:t>
            </a:r>
            <a:r>
              <a:rPr lang="en-BE" sz="2800" baseline="-25000" dirty="0">
                <a:solidFill>
                  <a:schemeClr val="bg1"/>
                </a:solidFill>
              </a:rPr>
              <a:t>2</a:t>
            </a:r>
          </a:p>
        </p:txBody>
      </p:sp>
      <p:sp>
        <p:nvSpPr>
          <p:cNvPr id="5" name="Espace réservé du contenu 2">
            <a:extLst>
              <a:ext uri="{FF2B5EF4-FFF2-40B4-BE49-F238E27FC236}">
                <a16:creationId xmlns:a16="http://schemas.microsoft.com/office/drawing/2014/main" id="{8A60340C-63FA-B41D-011F-8869ED49F9E6}"/>
              </a:ext>
            </a:extLst>
          </p:cNvPr>
          <p:cNvSpPr>
            <a:spLocks noGrp="1"/>
          </p:cNvSpPr>
          <p:nvPr>
            <p:ph idx="1"/>
          </p:nvPr>
        </p:nvSpPr>
        <p:spPr>
          <a:xfrm>
            <a:off x="1078706" y="2068745"/>
            <a:ext cx="4033838" cy="509171"/>
          </a:xfrm>
        </p:spPr>
        <p:txBody>
          <a:bodyPr>
            <a:normAutofit/>
          </a:bodyPr>
          <a:lstStyle/>
          <a:p>
            <a:pPr marL="0" indent="0">
              <a:buNone/>
            </a:pPr>
            <a:r>
              <a:rPr lang="en-US" dirty="0"/>
              <a:t>Production of isopropanol up to 1.4 g/L</a:t>
            </a:r>
          </a:p>
          <a:p>
            <a:endParaRPr lang="en-US" dirty="0"/>
          </a:p>
          <a:p>
            <a:endParaRPr lang="en-US" dirty="0"/>
          </a:p>
          <a:p>
            <a:endParaRPr lang="fr-FR" dirty="0"/>
          </a:p>
          <a:p>
            <a:endParaRPr lang="fr-FR" dirty="0"/>
          </a:p>
        </p:txBody>
      </p:sp>
      <p:pic>
        <p:nvPicPr>
          <p:cNvPr id="9" name="Picture 8">
            <a:extLst>
              <a:ext uri="{FF2B5EF4-FFF2-40B4-BE49-F238E27FC236}">
                <a16:creationId xmlns:a16="http://schemas.microsoft.com/office/drawing/2014/main" id="{0F271C5C-C79D-DF2B-FC59-B02849732EC6}"/>
              </a:ext>
            </a:extLst>
          </p:cNvPr>
          <p:cNvPicPr>
            <a:picLocks noChangeAspect="1"/>
          </p:cNvPicPr>
          <p:nvPr/>
        </p:nvPicPr>
        <p:blipFill>
          <a:blip r:embed="rId6"/>
          <a:stretch>
            <a:fillRect/>
          </a:stretch>
        </p:blipFill>
        <p:spPr>
          <a:xfrm>
            <a:off x="409575" y="2577916"/>
            <a:ext cx="5372100" cy="3848100"/>
          </a:xfrm>
          <a:prstGeom prst="rect">
            <a:avLst/>
          </a:prstGeom>
          <a:ln w="127000">
            <a:solidFill>
              <a:schemeClr val="bg1">
                <a:lumMod val="85000"/>
              </a:schemeClr>
            </a:solidFill>
          </a:ln>
        </p:spPr>
      </p:pic>
      <p:pic>
        <p:nvPicPr>
          <p:cNvPr id="13" name="Picture 12">
            <a:extLst>
              <a:ext uri="{FF2B5EF4-FFF2-40B4-BE49-F238E27FC236}">
                <a16:creationId xmlns:a16="http://schemas.microsoft.com/office/drawing/2014/main" id="{B22724CA-72E2-F46F-3F1E-A6C9BA50FAE3}"/>
              </a:ext>
            </a:extLst>
          </p:cNvPr>
          <p:cNvPicPr>
            <a:picLocks noChangeAspect="1"/>
          </p:cNvPicPr>
          <p:nvPr/>
        </p:nvPicPr>
        <p:blipFill>
          <a:blip r:embed="rId7"/>
          <a:stretch>
            <a:fillRect/>
          </a:stretch>
        </p:blipFill>
        <p:spPr>
          <a:xfrm>
            <a:off x="6410327" y="737984"/>
            <a:ext cx="5372100" cy="3378200"/>
          </a:xfrm>
          <a:prstGeom prst="rect">
            <a:avLst/>
          </a:prstGeom>
          <a:ln w="127000">
            <a:solidFill>
              <a:schemeClr val="bg1">
                <a:lumMod val="85000"/>
              </a:schemeClr>
            </a:solidFill>
          </a:ln>
        </p:spPr>
      </p:pic>
      <p:sp>
        <p:nvSpPr>
          <p:cNvPr id="14" name="Espace réservé du contenu 2">
            <a:extLst>
              <a:ext uri="{FF2B5EF4-FFF2-40B4-BE49-F238E27FC236}">
                <a16:creationId xmlns:a16="http://schemas.microsoft.com/office/drawing/2014/main" id="{95BE4BB2-3F52-56CA-42D7-74C928FB5C3E}"/>
              </a:ext>
            </a:extLst>
          </p:cNvPr>
          <p:cNvSpPr txBox="1">
            <a:spLocks/>
          </p:cNvSpPr>
          <p:nvPr/>
        </p:nvSpPr>
        <p:spPr>
          <a:xfrm>
            <a:off x="6132513" y="4276293"/>
            <a:ext cx="5981700" cy="1010082"/>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000"/>
              </a:spcBef>
              <a:spcAft>
                <a:spcPts val="1000"/>
              </a:spcAft>
              <a:buClr>
                <a:srgbClr val="1B4776"/>
              </a:buClr>
              <a:buFont typeface="Wingdings" panose="05000000000000000000" pitchFamily="2" charset="2"/>
              <a:buChar char="§"/>
              <a:defRPr sz="1800" kern="1200">
                <a:solidFill>
                  <a:schemeClr val="tx1"/>
                </a:solidFill>
                <a:latin typeface="+mn-lt"/>
                <a:ea typeface="+mn-ea"/>
                <a:cs typeface="+mn-cs"/>
              </a:defRPr>
            </a:lvl1pPr>
            <a:lvl2pPr marL="541338" indent="-185738" algn="l" defTabSz="914400" rtl="0" eaLnBrk="1" latinLnBrk="0" hangingPunct="1">
              <a:lnSpc>
                <a:spcPct val="90000"/>
              </a:lnSpc>
              <a:spcBef>
                <a:spcPts val="500"/>
              </a:spcBef>
              <a:spcAft>
                <a:spcPts val="1000"/>
              </a:spcAft>
              <a:buClr>
                <a:schemeClr val="bg1">
                  <a:lumMod val="65000"/>
                </a:schemeClr>
              </a:buClr>
              <a:buFont typeface="Wingdings" panose="05000000000000000000" pitchFamily="2" charset="2"/>
              <a:buChar char="§"/>
              <a:defRPr sz="1800" kern="1200">
                <a:solidFill>
                  <a:schemeClr val="tx1"/>
                </a:solidFill>
                <a:latin typeface="+mn-lt"/>
                <a:ea typeface="+mn-ea"/>
                <a:cs typeface="+mn-cs"/>
              </a:defRPr>
            </a:lvl2pPr>
            <a:lvl3pPr marL="808038" indent="-1778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Gaseous H</a:t>
            </a:r>
            <a:r>
              <a:rPr lang="en-US" baseline="-25000" dirty="0"/>
              <a:t>2</a:t>
            </a:r>
            <a:r>
              <a:rPr lang="en-US" dirty="0"/>
              <a:t> concentration reduced from the 65% measured before membrane connection down to 4%, the safety threshold for hydrogen </a:t>
            </a:r>
          </a:p>
          <a:p>
            <a:endParaRPr lang="en-US" dirty="0"/>
          </a:p>
          <a:p>
            <a:endParaRPr lang="fr-FR" dirty="0"/>
          </a:p>
          <a:p>
            <a:endParaRPr lang="fr-FR" dirty="0"/>
          </a:p>
        </p:txBody>
      </p:sp>
      <p:sp>
        <p:nvSpPr>
          <p:cNvPr id="16" name="TextBox 15">
            <a:extLst>
              <a:ext uri="{FF2B5EF4-FFF2-40B4-BE49-F238E27FC236}">
                <a16:creationId xmlns:a16="http://schemas.microsoft.com/office/drawing/2014/main" id="{9889C1B5-98D7-1429-64BD-1AB0F3209B28}"/>
              </a:ext>
            </a:extLst>
          </p:cNvPr>
          <p:cNvSpPr txBox="1"/>
          <p:nvPr/>
        </p:nvSpPr>
        <p:spPr>
          <a:xfrm>
            <a:off x="4198025" y="5662290"/>
            <a:ext cx="7529497" cy="510778"/>
          </a:xfrm>
          <a:prstGeom prst="roundRect">
            <a:avLst/>
          </a:prstGeom>
          <a:solidFill>
            <a:schemeClr val="bg1"/>
          </a:solidFill>
          <a:ln>
            <a:solidFill>
              <a:srgbClr val="C00000"/>
            </a:solidFill>
          </a:ln>
        </p:spPr>
        <p:txBody>
          <a:bodyPr wrap="none" rtlCol="0">
            <a:spAutoFit/>
          </a:bodyPr>
          <a:lstStyle/>
          <a:p>
            <a:r>
              <a:rPr lang="en-BE" sz="2400" dirty="0"/>
              <a:t>Proof of concept: safe fermentation at low H</a:t>
            </a:r>
            <a:r>
              <a:rPr lang="en-BE" sz="2400" baseline="-25000" dirty="0"/>
              <a:t>2</a:t>
            </a:r>
            <a:r>
              <a:rPr lang="en-BE" sz="2400" dirty="0"/>
              <a:t> atmosphere </a:t>
            </a:r>
          </a:p>
        </p:txBody>
      </p:sp>
      <p:pic>
        <p:nvPicPr>
          <p:cNvPr id="3" name="Audio 2">
            <a:extLst>
              <a:ext uri="{FF2B5EF4-FFF2-40B4-BE49-F238E27FC236}">
                <a16:creationId xmlns:a16="http://schemas.microsoft.com/office/drawing/2014/main" id="{3262E679-8C89-5DCC-DC2F-40C20604E5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32908697"/>
      </p:ext>
    </p:extLst>
  </p:cSld>
  <p:clrMapOvr>
    <a:masterClrMapping/>
  </p:clrMapOvr>
  <mc:AlternateContent xmlns:mc="http://schemas.openxmlformats.org/markup-compatibility/2006">
    <mc:Choice xmlns:p14="http://schemas.microsoft.com/office/powerpoint/2010/main" Requires="p14">
      <p:transition spd="slow" p14:dur="2000" advTm="35689"/>
    </mc:Choice>
    <mc:Fallback>
      <p:transition spd="slow" advTm="3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4"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0">
            <a:extLst>
              <a:ext uri="{FF2B5EF4-FFF2-40B4-BE49-F238E27FC236}">
                <a16:creationId xmlns:a16="http://schemas.microsoft.com/office/drawing/2014/main" id="{BDE838DB-4F57-C8AB-BDE2-F4F350D7435E}"/>
              </a:ext>
            </a:extLst>
          </p:cNvPr>
          <p:cNvSpPr/>
          <p:nvPr/>
        </p:nvSpPr>
        <p:spPr>
          <a:xfrm>
            <a:off x="9165369" y="4218119"/>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 name="Rectangle 6">
            <a:extLst>
              <a:ext uri="{FF2B5EF4-FFF2-40B4-BE49-F238E27FC236}">
                <a16:creationId xmlns:a16="http://schemas.microsoft.com/office/drawing/2014/main" id="{9FD39D14-1AC3-4C8A-8FB8-DDF8E7DD05CC}"/>
              </a:ext>
            </a:extLst>
          </p:cNvPr>
          <p:cNvSpPr/>
          <p:nvPr/>
        </p:nvSpPr>
        <p:spPr>
          <a:xfrm>
            <a:off x="11585749" y="0"/>
            <a:ext cx="584986" cy="512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Image 29">
            <a:extLst>
              <a:ext uri="{FF2B5EF4-FFF2-40B4-BE49-F238E27FC236}">
                <a16:creationId xmlns:a16="http://schemas.microsoft.com/office/drawing/2014/main" id="{7A77BD5B-E0CE-4342-9105-6C245FDC3C20}"/>
              </a:ext>
            </a:extLst>
          </p:cNvPr>
          <p:cNvPicPr>
            <a:picLocks noChangeAspect="1"/>
          </p:cNvPicPr>
          <p:nvPr/>
        </p:nvPicPr>
        <p:blipFill rotWithShape="1">
          <a:blip r:embed="rId5"/>
          <a:srcRect l="11318" t="9828" r="11336" b="11541"/>
          <a:stretch/>
        </p:blipFill>
        <p:spPr>
          <a:xfrm>
            <a:off x="3532925" y="923157"/>
            <a:ext cx="4733033" cy="4708452"/>
          </a:xfrm>
          <a:prstGeom prst="rect">
            <a:avLst/>
          </a:prstGeom>
        </p:spPr>
      </p:pic>
      <p:sp>
        <p:nvSpPr>
          <p:cNvPr id="2" name="Titre 1">
            <a:extLst>
              <a:ext uri="{FF2B5EF4-FFF2-40B4-BE49-F238E27FC236}">
                <a16:creationId xmlns:a16="http://schemas.microsoft.com/office/drawing/2014/main" id="{2992937A-B87B-441D-8A78-A062CBD413C9}"/>
              </a:ext>
            </a:extLst>
          </p:cNvPr>
          <p:cNvSpPr>
            <a:spLocks noGrp="1"/>
          </p:cNvSpPr>
          <p:nvPr>
            <p:ph type="title"/>
          </p:nvPr>
        </p:nvSpPr>
        <p:spPr>
          <a:xfrm>
            <a:off x="0" y="-162026"/>
            <a:ext cx="10515600" cy="843063"/>
          </a:xfrm>
        </p:spPr>
        <p:txBody>
          <a:bodyPr>
            <a:normAutofit/>
          </a:bodyPr>
          <a:lstStyle/>
          <a:p>
            <a:r>
              <a:rPr lang="en-US" sz="2800" dirty="0">
                <a:solidFill>
                  <a:schemeClr val="bg1"/>
                </a:solidFill>
                <a:latin typeface="+mn-lt"/>
              </a:rPr>
              <a:t>Efficient isopropanol production from CO</a:t>
            </a:r>
            <a:r>
              <a:rPr lang="en-US" sz="2800" baseline="-25000" dirty="0">
                <a:solidFill>
                  <a:schemeClr val="bg1"/>
                </a:solidFill>
                <a:latin typeface="+mn-lt"/>
              </a:rPr>
              <a:t>2</a:t>
            </a:r>
          </a:p>
        </p:txBody>
      </p:sp>
      <p:pic>
        <p:nvPicPr>
          <p:cNvPr id="5" name="Picture 3">
            <a:extLst>
              <a:ext uri="{FF2B5EF4-FFF2-40B4-BE49-F238E27FC236}">
                <a16:creationId xmlns:a16="http://schemas.microsoft.com/office/drawing/2014/main" id="{F2AE988A-A8DB-42DE-A21F-20C66C3233E8}"/>
              </a:ext>
            </a:extLst>
          </p:cNvPr>
          <p:cNvPicPr>
            <a:picLocks noChangeAspect="1"/>
          </p:cNvPicPr>
          <p:nvPr/>
        </p:nvPicPr>
        <p:blipFill>
          <a:blip r:embed="rId6"/>
          <a:stretch>
            <a:fillRect/>
          </a:stretch>
        </p:blipFill>
        <p:spPr>
          <a:xfrm>
            <a:off x="10705373" y="5049730"/>
            <a:ext cx="1367183" cy="1711219"/>
          </a:xfrm>
          <a:prstGeom prst="rect">
            <a:avLst/>
          </a:prstGeom>
        </p:spPr>
      </p:pic>
      <p:sp>
        <p:nvSpPr>
          <p:cNvPr id="10" name="Slide Number Placeholder 3">
            <a:extLst>
              <a:ext uri="{FF2B5EF4-FFF2-40B4-BE49-F238E27FC236}">
                <a16:creationId xmlns:a16="http://schemas.microsoft.com/office/drawing/2014/main" id="{99F6D6C5-0D32-48EE-AE59-BCE2DCDA2AEB}"/>
              </a:ext>
            </a:extLst>
          </p:cNvPr>
          <p:cNvSpPr txBox="1">
            <a:spLocks/>
          </p:cNvSpPr>
          <p:nvPr/>
        </p:nvSpPr>
        <p:spPr>
          <a:xfrm>
            <a:off x="703120" y="-596900"/>
            <a:ext cx="0" cy="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E" dirty="0">
              <a:solidFill>
                <a:schemeClr val="bg1"/>
              </a:solidFill>
            </a:endParaRPr>
          </a:p>
        </p:txBody>
      </p:sp>
      <p:cxnSp>
        <p:nvCxnSpPr>
          <p:cNvPr id="13" name="Connecteur droit 7">
            <a:extLst>
              <a:ext uri="{FF2B5EF4-FFF2-40B4-BE49-F238E27FC236}">
                <a16:creationId xmlns:a16="http://schemas.microsoft.com/office/drawing/2014/main" id="{139254BB-2961-4701-BFE5-CFB040699C54}"/>
              </a:ext>
            </a:extLst>
          </p:cNvPr>
          <p:cNvCxnSpPr>
            <a:cxnSpLocks/>
          </p:cNvCxnSpPr>
          <p:nvPr/>
        </p:nvCxnSpPr>
        <p:spPr>
          <a:xfrm flipV="1">
            <a:off x="2989369" y="2351337"/>
            <a:ext cx="612000" cy="0"/>
          </a:xfrm>
          <a:prstGeom prst="line">
            <a:avLst/>
          </a:prstGeom>
          <a:ln w="38100">
            <a:solidFill>
              <a:srgbClr val="2F3E53"/>
            </a:solidFill>
            <a:tailEnd type="ova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37378E8-A4F4-45FE-82EC-5DD4BCF994CC}"/>
              </a:ext>
            </a:extLst>
          </p:cNvPr>
          <p:cNvSpPr txBox="1"/>
          <p:nvPr/>
        </p:nvSpPr>
        <p:spPr>
          <a:xfrm>
            <a:off x="876300" y="2159782"/>
            <a:ext cx="2113069" cy="400110"/>
          </a:xfrm>
          <a:prstGeom prst="rect">
            <a:avLst/>
          </a:prstGeom>
          <a:noFill/>
        </p:spPr>
        <p:txBody>
          <a:bodyPr wrap="square" rtlCol="0">
            <a:spAutoFit/>
          </a:bodyPr>
          <a:lstStyle/>
          <a:p>
            <a:r>
              <a:rPr lang="fr-FR" sz="2000" dirty="0" err="1"/>
              <a:t>Strain</a:t>
            </a:r>
            <a:r>
              <a:rPr lang="fr-FR" sz="2000" dirty="0"/>
              <a:t> </a:t>
            </a:r>
            <a:r>
              <a:rPr lang="fr-FR" sz="2000" dirty="0" err="1"/>
              <a:t>comparison</a:t>
            </a:r>
            <a:endParaRPr lang="en-US" sz="2000" dirty="0"/>
          </a:p>
        </p:txBody>
      </p:sp>
      <p:grpSp>
        <p:nvGrpSpPr>
          <p:cNvPr id="31" name="Groupe 30">
            <a:extLst>
              <a:ext uri="{FF2B5EF4-FFF2-40B4-BE49-F238E27FC236}">
                <a16:creationId xmlns:a16="http://schemas.microsoft.com/office/drawing/2014/main" id="{3DC95A1A-AEF8-4432-8EC8-36F3FFBF9F04}"/>
              </a:ext>
            </a:extLst>
          </p:cNvPr>
          <p:cNvGrpSpPr/>
          <p:nvPr/>
        </p:nvGrpSpPr>
        <p:grpSpPr>
          <a:xfrm>
            <a:off x="128134" y="1123074"/>
            <a:ext cx="4061294" cy="707886"/>
            <a:chOff x="102299" y="1628366"/>
            <a:chExt cx="4061294" cy="707886"/>
          </a:xfrm>
        </p:grpSpPr>
        <p:sp>
          <p:nvSpPr>
            <p:cNvPr id="14" name="ZoneTexte 13">
              <a:extLst>
                <a:ext uri="{FF2B5EF4-FFF2-40B4-BE49-F238E27FC236}">
                  <a16:creationId xmlns:a16="http://schemas.microsoft.com/office/drawing/2014/main" id="{F66C1238-E234-4373-8332-8FB079602BEC}"/>
                </a:ext>
              </a:extLst>
            </p:cNvPr>
            <p:cNvSpPr txBox="1"/>
            <p:nvPr/>
          </p:nvSpPr>
          <p:spPr>
            <a:xfrm>
              <a:off x="102299" y="1628366"/>
              <a:ext cx="3328238" cy="707886"/>
            </a:xfrm>
            <a:prstGeom prst="rect">
              <a:avLst/>
            </a:prstGeom>
            <a:noFill/>
          </p:spPr>
          <p:txBody>
            <a:bodyPr wrap="square" rtlCol="0">
              <a:spAutoFit/>
            </a:bodyPr>
            <a:lstStyle/>
            <a:p>
              <a:pPr algn="r"/>
              <a:r>
                <a:rPr lang="fr-FR" sz="2000" dirty="0" err="1"/>
                <a:t>Development</a:t>
              </a:r>
              <a:r>
                <a:rPr lang="fr-FR" sz="2000" dirty="0"/>
                <a:t> of </a:t>
              </a:r>
              <a:r>
                <a:rPr lang="fr-FR" sz="2000" dirty="0" err="1"/>
                <a:t>autotrophic</a:t>
              </a:r>
              <a:r>
                <a:rPr lang="fr-FR" sz="2000" dirty="0"/>
                <a:t> </a:t>
              </a:r>
              <a:r>
                <a:rPr lang="fr-FR" sz="2000" dirty="0" err="1"/>
                <a:t>shake</a:t>
              </a:r>
              <a:r>
                <a:rPr lang="fr-FR" sz="2000" dirty="0"/>
                <a:t> </a:t>
              </a:r>
              <a:r>
                <a:rPr lang="fr-FR" sz="2000" dirty="0" err="1"/>
                <a:t>flask</a:t>
              </a:r>
              <a:r>
                <a:rPr lang="fr-FR" sz="2000" dirty="0"/>
                <a:t> cultivation system</a:t>
              </a:r>
              <a:endParaRPr lang="en-US" sz="2000" dirty="0"/>
            </a:p>
          </p:txBody>
        </p:sp>
        <p:cxnSp>
          <p:nvCxnSpPr>
            <p:cNvPr id="16" name="Connecteur droit 7">
              <a:extLst>
                <a:ext uri="{FF2B5EF4-FFF2-40B4-BE49-F238E27FC236}">
                  <a16:creationId xmlns:a16="http://schemas.microsoft.com/office/drawing/2014/main" id="{6A8376D1-E3FE-428C-A7CE-5D4B0644A9A8}"/>
                </a:ext>
              </a:extLst>
            </p:cNvPr>
            <p:cNvCxnSpPr>
              <a:cxnSpLocks/>
            </p:cNvCxnSpPr>
            <p:nvPr/>
          </p:nvCxnSpPr>
          <p:spPr>
            <a:xfrm>
              <a:off x="3437939" y="1962586"/>
              <a:ext cx="725654" cy="0"/>
            </a:xfrm>
            <a:prstGeom prst="line">
              <a:avLst/>
            </a:prstGeom>
            <a:ln w="38100">
              <a:solidFill>
                <a:srgbClr val="2F3E53"/>
              </a:solidFill>
              <a:tailEnd type="oval"/>
            </a:ln>
          </p:spPr>
          <p:style>
            <a:lnRef idx="1">
              <a:schemeClr val="accent1"/>
            </a:lnRef>
            <a:fillRef idx="0">
              <a:schemeClr val="accent1"/>
            </a:fillRef>
            <a:effectRef idx="0">
              <a:schemeClr val="accent1"/>
            </a:effectRef>
            <a:fontRef idx="minor">
              <a:schemeClr val="tx1"/>
            </a:fontRef>
          </p:style>
        </p:cxnSp>
      </p:grpSp>
      <p:sp>
        <p:nvSpPr>
          <p:cNvPr id="17" name="ZoneTexte 16">
            <a:extLst>
              <a:ext uri="{FF2B5EF4-FFF2-40B4-BE49-F238E27FC236}">
                <a16:creationId xmlns:a16="http://schemas.microsoft.com/office/drawing/2014/main" id="{A04DFC17-9158-47A2-8796-0746825506D5}"/>
              </a:ext>
            </a:extLst>
          </p:cNvPr>
          <p:cNvSpPr txBox="1"/>
          <p:nvPr/>
        </p:nvSpPr>
        <p:spPr>
          <a:xfrm>
            <a:off x="8541007" y="1271784"/>
            <a:ext cx="3231270" cy="1015663"/>
          </a:xfrm>
          <a:prstGeom prst="rect">
            <a:avLst/>
          </a:prstGeom>
          <a:noFill/>
        </p:spPr>
        <p:txBody>
          <a:bodyPr wrap="square" rtlCol="0">
            <a:spAutoFit/>
          </a:bodyPr>
          <a:lstStyle/>
          <a:p>
            <a:r>
              <a:rPr lang="en-US" sz="2000" dirty="0"/>
              <a:t>Implementation of online analysis for characterization of gas demand</a:t>
            </a:r>
          </a:p>
        </p:txBody>
      </p:sp>
      <p:sp>
        <p:nvSpPr>
          <p:cNvPr id="18" name="ZoneTexte 17">
            <a:extLst>
              <a:ext uri="{FF2B5EF4-FFF2-40B4-BE49-F238E27FC236}">
                <a16:creationId xmlns:a16="http://schemas.microsoft.com/office/drawing/2014/main" id="{382FA665-1A19-4EB1-924C-454577262835}"/>
              </a:ext>
            </a:extLst>
          </p:cNvPr>
          <p:cNvSpPr txBox="1"/>
          <p:nvPr/>
        </p:nvSpPr>
        <p:spPr>
          <a:xfrm>
            <a:off x="8930417" y="2632666"/>
            <a:ext cx="3030811" cy="1015663"/>
          </a:xfrm>
          <a:prstGeom prst="rect">
            <a:avLst/>
          </a:prstGeom>
          <a:noFill/>
        </p:spPr>
        <p:txBody>
          <a:bodyPr wrap="square" rtlCol="0">
            <a:spAutoFit/>
          </a:bodyPr>
          <a:lstStyle/>
          <a:p>
            <a:r>
              <a:rPr lang="fr-FR" sz="2000" dirty="0"/>
              <a:t>Identification of </a:t>
            </a:r>
            <a:r>
              <a:rPr lang="fr-FR" sz="2000" dirty="0" err="1"/>
              <a:t>metabolic</a:t>
            </a:r>
            <a:r>
              <a:rPr lang="fr-FR" sz="2000" dirty="0"/>
              <a:t> </a:t>
            </a:r>
            <a:r>
              <a:rPr lang="fr-FR" sz="2000" dirty="0" err="1"/>
              <a:t>bottlenecks</a:t>
            </a:r>
            <a:r>
              <a:rPr lang="fr-FR" sz="2000" dirty="0"/>
              <a:t> via </a:t>
            </a:r>
            <a:r>
              <a:rPr lang="fr-FR" sz="2000" dirty="0" err="1"/>
              <a:t>proteome</a:t>
            </a:r>
            <a:r>
              <a:rPr lang="fr-FR" sz="2000" dirty="0"/>
              <a:t> </a:t>
            </a:r>
            <a:r>
              <a:rPr lang="fr-FR" sz="2000" dirty="0" err="1"/>
              <a:t>analysis</a:t>
            </a:r>
            <a:endParaRPr lang="en-US" sz="2000" dirty="0"/>
          </a:p>
        </p:txBody>
      </p:sp>
      <p:sp>
        <p:nvSpPr>
          <p:cNvPr id="20" name="ZoneTexte 19">
            <a:extLst>
              <a:ext uri="{FF2B5EF4-FFF2-40B4-BE49-F238E27FC236}">
                <a16:creationId xmlns:a16="http://schemas.microsoft.com/office/drawing/2014/main" id="{4EE085AD-639E-4D88-AE01-F02B54BDBF6D}"/>
              </a:ext>
            </a:extLst>
          </p:cNvPr>
          <p:cNvSpPr txBox="1"/>
          <p:nvPr/>
        </p:nvSpPr>
        <p:spPr>
          <a:xfrm>
            <a:off x="652320" y="4735531"/>
            <a:ext cx="2812593" cy="707886"/>
          </a:xfrm>
          <a:prstGeom prst="rect">
            <a:avLst/>
          </a:prstGeom>
          <a:noFill/>
        </p:spPr>
        <p:txBody>
          <a:bodyPr wrap="square" rtlCol="0">
            <a:spAutoFit/>
          </a:bodyPr>
          <a:lstStyle/>
          <a:p>
            <a:pPr algn="r"/>
            <a:r>
              <a:rPr lang="fr-FR" sz="2000" dirty="0"/>
              <a:t>Cultivation </a:t>
            </a:r>
            <a:r>
              <a:rPr lang="fr-FR" sz="2000" dirty="0" err="1"/>
              <a:t>with</a:t>
            </a:r>
            <a:r>
              <a:rPr lang="fr-FR" sz="2000" dirty="0"/>
              <a:t> </a:t>
            </a:r>
          </a:p>
          <a:p>
            <a:pPr algn="r"/>
            <a:r>
              <a:rPr lang="fr-FR" sz="2000" dirty="0" err="1"/>
              <a:t>industrial</a:t>
            </a:r>
            <a:r>
              <a:rPr lang="fr-FR" sz="2000" dirty="0"/>
              <a:t> off-</a:t>
            </a:r>
            <a:r>
              <a:rPr lang="fr-FR" sz="2000" dirty="0" err="1"/>
              <a:t>gas</a:t>
            </a:r>
            <a:endParaRPr lang="en-US" sz="2000" dirty="0"/>
          </a:p>
        </p:txBody>
      </p:sp>
      <p:cxnSp>
        <p:nvCxnSpPr>
          <p:cNvPr id="23" name="Connecteur droit 7">
            <a:extLst>
              <a:ext uri="{FF2B5EF4-FFF2-40B4-BE49-F238E27FC236}">
                <a16:creationId xmlns:a16="http://schemas.microsoft.com/office/drawing/2014/main" id="{D89175C6-1B1D-489D-A14B-03A39FBC7DEA}"/>
              </a:ext>
            </a:extLst>
          </p:cNvPr>
          <p:cNvCxnSpPr>
            <a:cxnSpLocks/>
          </p:cNvCxnSpPr>
          <p:nvPr/>
        </p:nvCxnSpPr>
        <p:spPr>
          <a:xfrm>
            <a:off x="3509286" y="5096797"/>
            <a:ext cx="707569" cy="0"/>
          </a:xfrm>
          <a:prstGeom prst="line">
            <a:avLst/>
          </a:prstGeom>
          <a:ln w="38100">
            <a:solidFill>
              <a:srgbClr val="2F3E53"/>
            </a:solidFill>
            <a:tailEnd type="oval"/>
          </a:ln>
        </p:spPr>
        <p:style>
          <a:lnRef idx="1">
            <a:schemeClr val="accent1"/>
          </a:lnRef>
          <a:fillRef idx="0">
            <a:schemeClr val="accent1"/>
          </a:fillRef>
          <a:effectRef idx="0">
            <a:schemeClr val="accent1"/>
          </a:effectRef>
          <a:fontRef idx="minor">
            <a:schemeClr val="tx1"/>
          </a:fontRef>
        </p:style>
      </p:cxnSp>
      <p:cxnSp>
        <p:nvCxnSpPr>
          <p:cNvPr id="25" name="Connecteur droit 7">
            <a:extLst>
              <a:ext uri="{FF2B5EF4-FFF2-40B4-BE49-F238E27FC236}">
                <a16:creationId xmlns:a16="http://schemas.microsoft.com/office/drawing/2014/main" id="{F1EF3D0A-61B8-4DC7-B397-03256CE645E6}"/>
              </a:ext>
            </a:extLst>
          </p:cNvPr>
          <p:cNvCxnSpPr>
            <a:cxnSpLocks/>
          </p:cNvCxnSpPr>
          <p:nvPr/>
        </p:nvCxnSpPr>
        <p:spPr>
          <a:xfrm flipH="1">
            <a:off x="8368290" y="3099846"/>
            <a:ext cx="504000" cy="1"/>
          </a:xfrm>
          <a:prstGeom prst="line">
            <a:avLst/>
          </a:prstGeom>
          <a:ln w="38100">
            <a:solidFill>
              <a:srgbClr val="2F3E53"/>
            </a:solidFill>
            <a:tailEnd type="oval"/>
          </a:ln>
        </p:spPr>
        <p:style>
          <a:lnRef idx="1">
            <a:schemeClr val="accent1"/>
          </a:lnRef>
          <a:fillRef idx="0">
            <a:schemeClr val="accent1"/>
          </a:fillRef>
          <a:effectRef idx="0">
            <a:schemeClr val="accent1"/>
          </a:effectRef>
          <a:fontRef idx="minor">
            <a:schemeClr val="tx1"/>
          </a:fontRef>
        </p:style>
      </p:cxnSp>
      <p:cxnSp>
        <p:nvCxnSpPr>
          <p:cNvPr id="27" name="Connecteur droit 7">
            <a:extLst>
              <a:ext uri="{FF2B5EF4-FFF2-40B4-BE49-F238E27FC236}">
                <a16:creationId xmlns:a16="http://schemas.microsoft.com/office/drawing/2014/main" id="{1EA75911-1CE8-48E6-8E2E-F77C526D7072}"/>
              </a:ext>
            </a:extLst>
          </p:cNvPr>
          <p:cNvCxnSpPr>
            <a:cxnSpLocks/>
          </p:cNvCxnSpPr>
          <p:nvPr/>
        </p:nvCxnSpPr>
        <p:spPr>
          <a:xfrm flipH="1" flipV="1">
            <a:off x="7881978" y="1781517"/>
            <a:ext cx="612000" cy="0"/>
          </a:xfrm>
          <a:prstGeom prst="line">
            <a:avLst/>
          </a:prstGeom>
          <a:ln w="38100">
            <a:solidFill>
              <a:srgbClr val="2F3E53"/>
            </a:solidFill>
            <a:tailEnd type="oval"/>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F54FAD75-520C-43F0-8659-0E23EB5619A3}"/>
              </a:ext>
            </a:extLst>
          </p:cNvPr>
          <p:cNvSpPr txBox="1"/>
          <p:nvPr/>
        </p:nvSpPr>
        <p:spPr>
          <a:xfrm>
            <a:off x="385620" y="3030271"/>
            <a:ext cx="2502039" cy="400110"/>
          </a:xfrm>
          <a:prstGeom prst="rect">
            <a:avLst/>
          </a:prstGeom>
          <a:noFill/>
        </p:spPr>
        <p:txBody>
          <a:bodyPr wrap="square" rtlCol="0">
            <a:spAutoFit/>
          </a:bodyPr>
          <a:lstStyle/>
          <a:p>
            <a:pPr algn="r"/>
            <a:r>
              <a:rPr lang="fr-FR" sz="2000" dirty="0"/>
              <a:t>Medium optimisation</a:t>
            </a:r>
            <a:endParaRPr lang="en-US" sz="2000" dirty="0"/>
          </a:p>
        </p:txBody>
      </p:sp>
      <p:cxnSp>
        <p:nvCxnSpPr>
          <p:cNvPr id="84" name="Connecteur droit 7">
            <a:extLst>
              <a:ext uri="{FF2B5EF4-FFF2-40B4-BE49-F238E27FC236}">
                <a16:creationId xmlns:a16="http://schemas.microsoft.com/office/drawing/2014/main" id="{DEC07710-D26E-466F-BBCD-FB070D86686D}"/>
              </a:ext>
            </a:extLst>
          </p:cNvPr>
          <p:cNvCxnSpPr>
            <a:cxnSpLocks/>
          </p:cNvCxnSpPr>
          <p:nvPr/>
        </p:nvCxnSpPr>
        <p:spPr>
          <a:xfrm flipV="1">
            <a:off x="2875069" y="3227637"/>
            <a:ext cx="540000" cy="0"/>
          </a:xfrm>
          <a:prstGeom prst="line">
            <a:avLst/>
          </a:prstGeom>
          <a:ln w="38100">
            <a:solidFill>
              <a:srgbClr val="2F3E53"/>
            </a:solidFill>
            <a:tailEnd type="ova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BBA9AE90-DD32-481C-978F-AAD4BBDDB05A}"/>
              </a:ext>
            </a:extLst>
          </p:cNvPr>
          <p:cNvPicPr>
            <a:picLocks noChangeAspect="1"/>
          </p:cNvPicPr>
          <p:nvPr/>
        </p:nvPicPr>
        <p:blipFill>
          <a:blip r:embed="rId7"/>
          <a:stretch>
            <a:fillRect/>
          </a:stretch>
        </p:blipFill>
        <p:spPr>
          <a:xfrm>
            <a:off x="9435830" y="5900701"/>
            <a:ext cx="1118912" cy="303970"/>
          </a:xfrm>
          <a:prstGeom prst="rect">
            <a:avLst/>
          </a:prstGeom>
        </p:spPr>
      </p:pic>
      <p:pic>
        <p:nvPicPr>
          <p:cNvPr id="60" name="Image 59">
            <a:extLst>
              <a:ext uri="{FF2B5EF4-FFF2-40B4-BE49-F238E27FC236}">
                <a16:creationId xmlns:a16="http://schemas.microsoft.com/office/drawing/2014/main" id="{EEE13160-DC82-4BBF-9C44-017EB3F5F1AB}"/>
              </a:ext>
            </a:extLst>
          </p:cNvPr>
          <p:cNvPicPr>
            <a:picLocks noChangeAspect="1"/>
          </p:cNvPicPr>
          <p:nvPr/>
        </p:nvPicPr>
        <p:blipFill>
          <a:blip r:embed="rId8"/>
          <a:stretch>
            <a:fillRect/>
          </a:stretch>
        </p:blipFill>
        <p:spPr>
          <a:xfrm>
            <a:off x="9466290" y="6375121"/>
            <a:ext cx="1088452" cy="272343"/>
          </a:xfrm>
          <a:prstGeom prst="rect">
            <a:avLst/>
          </a:prstGeom>
        </p:spPr>
      </p:pic>
      <p:pic>
        <p:nvPicPr>
          <p:cNvPr id="93" name="Image 92">
            <a:extLst>
              <a:ext uri="{FF2B5EF4-FFF2-40B4-BE49-F238E27FC236}">
                <a16:creationId xmlns:a16="http://schemas.microsoft.com/office/drawing/2014/main" id="{0BC33B67-D51A-4DA6-8B93-EEDF52D4ABA6}"/>
              </a:ext>
            </a:extLst>
          </p:cNvPr>
          <p:cNvPicPr>
            <a:picLocks noChangeAspect="1"/>
          </p:cNvPicPr>
          <p:nvPr/>
        </p:nvPicPr>
        <p:blipFill>
          <a:blip r:embed="rId9"/>
          <a:stretch>
            <a:fillRect/>
          </a:stretch>
        </p:blipFill>
        <p:spPr>
          <a:xfrm>
            <a:off x="9570611" y="5222411"/>
            <a:ext cx="983555" cy="532382"/>
          </a:xfrm>
          <a:prstGeom prst="rect">
            <a:avLst/>
          </a:prstGeom>
        </p:spPr>
      </p:pic>
      <p:sp>
        <p:nvSpPr>
          <p:cNvPr id="11" name="TextBox 10">
            <a:extLst>
              <a:ext uri="{FF2B5EF4-FFF2-40B4-BE49-F238E27FC236}">
                <a16:creationId xmlns:a16="http://schemas.microsoft.com/office/drawing/2014/main" id="{AD4CA3D5-3207-286F-E4CC-3D621A14FC5F}"/>
              </a:ext>
            </a:extLst>
          </p:cNvPr>
          <p:cNvSpPr txBox="1"/>
          <p:nvPr/>
        </p:nvSpPr>
        <p:spPr>
          <a:xfrm>
            <a:off x="9943956" y="4218119"/>
            <a:ext cx="1828321" cy="369332"/>
          </a:xfrm>
          <a:prstGeom prst="rect">
            <a:avLst/>
          </a:prstGeom>
          <a:noFill/>
        </p:spPr>
        <p:txBody>
          <a:bodyPr wrap="none" rtlCol="0">
            <a:spAutoFit/>
          </a:bodyPr>
          <a:lstStyle/>
          <a:p>
            <a:r>
              <a:rPr lang="en-BE" b="1" dirty="0"/>
              <a:t>Isabell Weickardt</a:t>
            </a:r>
          </a:p>
        </p:txBody>
      </p:sp>
      <p:sp>
        <p:nvSpPr>
          <p:cNvPr id="4" name="TextBox 3">
            <a:extLst>
              <a:ext uri="{FF2B5EF4-FFF2-40B4-BE49-F238E27FC236}">
                <a16:creationId xmlns:a16="http://schemas.microsoft.com/office/drawing/2014/main" id="{22B0BA31-D7BD-283A-1647-5638C737C049}"/>
              </a:ext>
            </a:extLst>
          </p:cNvPr>
          <p:cNvSpPr txBox="1"/>
          <p:nvPr/>
        </p:nvSpPr>
        <p:spPr>
          <a:xfrm>
            <a:off x="9308193" y="4495849"/>
            <a:ext cx="3002088" cy="461665"/>
          </a:xfrm>
          <a:prstGeom prst="rect">
            <a:avLst/>
          </a:prstGeom>
          <a:noFill/>
        </p:spPr>
        <p:txBody>
          <a:bodyPr wrap="square" rtlCol="0">
            <a:spAutoFit/>
          </a:bodyPr>
          <a:lstStyle/>
          <a:p>
            <a:pPr algn="ctr"/>
            <a:r>
              <a:rPr lang="en-BE" sz="1200" dirty="0"/>
              <a:t>Supervision: Prof. Stéphane Guillouet, </a:t>
            </a:r>
            <a:br>
              <a:rPr lang="de-DE" sz="1200" dirty="0"/>
            </a:br>
            <a:r>
              <a:rPr lang="en-BE" sz="1200" dirty="0"/>
              <a:t>Prof. Lars Blank, </a:t>
            </a:r>
            <a:r>
              <a:rPr lang="de-DE" sz="1200" dirty="0"/>
              <a:t>Celia </a:t>
            </a:r>
            <a:r>
              <a:rPr lang="de-DE" sz="1200" dirty="0" err="1"/>
              <a:t>Chenebault</a:t>
            </a:r>
            <a:endParaRPr lang="en-BE" sz="1200" dirty="0">
              <a:highlight>
                <a:srgbClr val="FFFF00"/>
              </a:highlight>
            </a:endParaRPr>
          </a:p>
        </p:txBody>
      </p:sp>
      <p:pic>
        <p:nvPicPr>
          <p:cNvPr id="8" name="Audio 7">
            <a:extLst>
              <a:ext uri="{FF2B5EF4-FFF2-40B4-BE49-F238E27FC236}">
                <a16:creationId xmlns:a16="http://schemas.microsoft.com/office/drawing/2014/main" id="{632D99B7-DC70-228F-C523-4609CB2B44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28106441"/>
      </p:ext>
    </p:extLst>
  </p:cSld>
  <p:clrMapOvr>
    <a:masterClrMapping/>
  </p:clrMapOvr>
  <mc:AlternateContent xmlns:mc="http://schemas.openxmlformats.org/markup-compatibility/2006">
    <mc:Choice xmlns:p14="http://schemas.microsoft.com/office/powerpoint/2010/main" Requires="p14">
      <p:transition spd="slow" p14:dur="2000" advTm="63982"/>
    </mc:Choice>
    <mc:Fallback>
      <p:transition spd="slow" advTm="6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7">
            <a:extLst>
              <a:ext uri="{FF2B5EF4-FFF2-40B4-BE49-F238E27FC236}">
                <a16:creationId xmlns:a16="http://schemas.microsoft.com/office/drawing/2014/main" id="{0AC67275-6159-90A1-6D1D-30ED32AEB8EC}"/>
              </a:ext>
            </a:extLst>
          </p:cNvPr>
          <p:cNvCxnSpPr>
            <a:cxnSpLocks/>
          </p:cNvCxnSpPr>
          <p:nvPr/>
        </p:nvCxnSpPr>
        <p:spPr>
          <a:xfrm>
            <a:off x="6196084" y="2178440"/>
            <a:ext cx="967015"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12" name="Connecteur droit 7">
            <a:extLst>
              <a:ext uri="{FF2B5EF4-FFF2-40B4-BE49-F238E27FC236}">
                <a16:creationId xmlns:a16="http://schemas.microsoft.com/office/drawing/2014/main" id="{FE94ACCC-CB73-FA90-C93C-661C46E98FAC}"/>
              </a:ext>
            </a:extLst>
          </p:cNvPr>
          <p:cNvCxnSpPr>
            <a:cxnSpLocks/>
          </p:cNvCxnSpPr>
          <p:nvPr/>
        </p:nvCxnSpPr>
        <p:spPr>
          <a:xfrm>
            <a:off x="6196084" y="2979156"/>
            <a:ext cx="967015"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23" name="Connecteur droit 7">
            <a:extLst>
              <a:ext uri="{FF2B5EF4-FFF2-40B4-BE49-F238E27FC236}">
                <a16:creationId xmlns:a16="http://schemas.microsoft.com/office/drawing/2014/main" id="{00045824-6165-4434-A51E-34C5A37622E4}"/>
              </a:ext>
            </a:extLst>
          </p:cNvPr>
          <p:cNvCxnSpPr>
            <a:cxnSpLocks/>
          </p:cNvCxnSpPr>
          <p:nvPr/>
        </p:nvCxnSpPr>
        <p:spPr>
          <a:xfrm>
            <a:off x="6217855" y="4031444"/>
            <a:ext cx="967015"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7A84F64-A111-9418-75A6-4B50F028330B}"/>
              </a:ext>
            </a:extLst>
          </p:cNvPr>
          <p:cNvSpPr/>
          <p:nvPr/>
        </p:nvSpPr>
        <p:spPr>
          <a:xfrm>
            <a:off x="333829" y="930318"/>
            <a:ext cx="6546219" cy="5267282"/>
          </a:xfrm>
          <a:prstGeom prst="rect">
            <a:avLst/>
          </a:prstGeom>
          <a:solidFill>
            <a:schemeClr val="bg1">
              <a:lumMod val="75000"/>
              <a:alpha val="15314"/>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2">
            <a:extLst>
              <a:ext uri="{FF2B5EF4-FFF2-40B4-BE49-F238E27FC236}">
                <a16:creationId xmlns:a16="http://schemas.microsoft.com/office/drawing/2014/main" id="{0E14B72C-ACC1-4F0C-8339-8214B239183E}"/>
              </a:ext>
            </a:extLst>
          </p:cNvPr>
          <p:cNvPicPr>
            <a:picLocks noChangeAspect="1"/>
          </p:cNvPicPr>
          <p:nvPr/>
        </p:nvPicPr>
        <p:blipFill>
          <a:blip r:embed="rId6"/>
          <a:stretch>
            <a:fillRect/>
          </a:stretch>
        </p:blipFill>
        <p:spPr>
          <a:xfrm>
            <a:off x="615521" y="1172603"/>
            <a:ext cx="6013085" cy="4313440"/>
          </a:xfrm>
          <a:prstGeom prst="rect">
            <a:avLst/>
          </a:prstGeom>
        </p:spPr>
      </p:pic>
      <p:sp>
        <p:nvSpPr>
          <p:cNvPr id="10" name="ZoneTexte 15">
            <a:extLst>
              <a:ext uri="{FF2B5EF4-FFF2-40B4-BE49-F238E27FC236}">
                <a16:creationId xmlns:a16="http://schemas.microsoft.com/office/drawing/2014/main" id="{E8268555-94A0-6B81-636D-C22304F8831D}"/>
              </a:ext>
            </a:extLst>
          </p:cNvPr>
          <p:cNvSpPr txBox="1"/>
          <p:nvPr/>
        </p:nvSpPr>
        <p:spPr>
          <a:xfrm>
            <a:off x="999320" y="5546582"/>
            <a:ext cx="5284442" cy="553998"/>
          </a:xfrm>
          <a:prstGeom prst="rect">
            <a:avLst/>
          </a:prstGeom>
          <a:noFill/>
        </p:spPr>
        <p:txBody>
          <a:bodyPr wrap="square" rtlCol="0">
            <a:spAutoFit/>
          </a:bodyPr>
          <a:lstStyle/>
          <a:p>
            <a:pPr algn="ctr"/>
            <a:r>
              <a:rPr lang="en-US" sz="1500" i="1" dirty="0"/>
              <a:t>C. necator </a:t>
            </a:r>
            <a:r>
              <a:rPr lang="en-US" sz="1500" dirty="0"/>
              <a:t>Re2133/pEG7c, 7.5 L fermenter, Q</a:t>
            </a:r>
            <a:r>
              <a:rPr lang="en-US" sz="1500" baseline="-25000" dirty="0"/>
              <a:t>H2,max </a:t>
            </a:r>
            <a:r>
              <a:rPr lang="en-US" sz="1500" dirty="0"/>
              <a:t>= 60 L h</a:t>
            </a:r>
            <a:r>
              <a:rPr lang="en-US" sz="1500" baseline="30000" dirty="0"/>
              <a:t>-1</a:t>
            </a:r>
            <a:r>
              <a:rPr lang="en-US" sz="1500" dirty="0"/>
              <a:t>, </a:t>
            </a:r>
            <a:r>
              <a:rPr lang="en-US" sz="1500" dirty="0" err="1"/>
              <a:t>Q</a:t>
            </a:r>
            <a:r>
              <a:rPr lang="en-US" sz="1500" baseline="-25000" dirty="0" err="1"/>
              <a:t>air,max</a:t>
            </a:r>
            <a:r>
              <a:rPr lang="en-US" sz="1500" baseline="-25000" dirty="0"/>
              <a:t> </a:t>
            </a:r>
            <a:r>
              <a:rPr lang="en-US" sz="1500" dirty="0"/>
              <a:t>= 90 L h</a:t>
            </a:r>
            <a:r>
              <a:rPr lang="en-US" sz="1500" baseline="30000" dirty="0"/>
              <a:t>-1 </a:t>
            </a:r>
            <a:r>
              <a:rPr lang="en-US" sz="1500" dirty="0"/>
              <a:t>, Q</a:t>
            </a:r>
            <a:r>
              <a:rPr lang="en-US" sz="1500" baseline="-25000" dirty="0"/>
              <a:t>CO2,max </a:t>
            </a:r>
            <a:r>
              <a:rPr lang="en-US" sz="1500" dirty="0"/>
              <a:t>= 6.5 L h</a:t>
            </a:r>
            <a:r>
              <a:rPr lang="en-US" sz="1500" baseline="30000" dirty="0"/>
              <a:t>-1 </a:t>
            </a:r>
            <a:endParaRPr lang="en-US" sz="1500" dirty="0"/>
          </a:p>
        </p:txBody>
      </p:sp>
      <p:sp>
        <p:nvSpPr>
          <p:cNvPr id="11" name="ZoneTexte 16">
            <a:extLst>
              <a:ext uri="{FF2B5EF4-FFF2-40B4-BE49-F238E27FC236}">
                <a16:creationId xmlns:a16="http://schemas.microsoft.com/office/drawing/2014/main" id="{AED4E758-6655-824D-3E76-6055B2EDB921}"/>
              </a:ext>
            </a:extLst>
          </p:cNvPr>
          <p:cNvSpPr txBox="1"/>
          <p:nvPr/>
        </p:nvSpPr>
        <p:spPr>
          <a:xfrm>
            <a:off x="0" y="6582354"/>
            <a:ext cx="3908426" cy="461665"/>
          </a:xfrm>
          <a:prstGeom prst="rect">
            <a:avLst/>
          </a:prstGeom>
          <a:noFill/>
        </p:spPr>
        <p:txBody>
          <a:bodyPr wrap="square" rtlCol="0">
            <a:spAutoFit/>
          </a:bodyPr>
          <a:lstStyle/>
          <a:p>
            <a:r>
              <a:rPr lang="en-US" sz="1200" dirty="0">
                <a:solidFill>
                  <a:schemeClr val="tx1">
                    <a:lumMod val="50000"/>
                    <a:lumOff val="50000"/>
                  </a:schemeClr>
                </a:solidFill>
              </a:rPr>
              <a:t>[1] Marc et al. 2017</a:t>
            </a:r>
          </a:p>
          <a:p>
            <a:endParaRPr lang="en-US" sz="1200" dirty="0">
              <a:solidFill>
                <a:schemeClr val="tx1">
                  <a:lumMod val="50000"/>
                  <a:lumOff val="50000"/>
                </a:schemeClr>
              </a:solidFill>
            </a:endParaRPr>
          </a:p>
        </p:txBody>
      </p:sp>
      <p:sp>
        <p:nvSpPr>
          <p:cNvPr id="16" name="TextBox 15">
            <a:extLst>
              <a:ext uri="{FF2B5EF4-FFF2-40B4-BE49-F238E27FC236}">
                <a16:creationId xmlns:a16="http://schemas.microsoft.com/office/drawing/2014/main" id="{CCABD0B1-1824-881D-E65A-29C7B5A6D33F}"/>
              </a:ext>
            </a:extLst>
          </p:cNvPr>
          <p:cNvSpPr txBox="1"/>
          <p:nvPr/>
        </p:nvSpPr>
        <p:spPr>
          <a:xfrm>
            <a:off x="0" y="0"/>
            <a:ext cx="8132034" cy="523220"/>
          </a:xfrm>
          <a:prstGeom prst="rect">
            <a:avLst/>
          </a:prstGeom>
          <a:noFill/>
        </p:spPr>
        <p:txBody>
          <a:bodyPr wrap="none" rtlCol="0">
            <a:spAutoFit/>
          </a:bodyPr>
          <a:lstStyle/>
          <a:p>
            <a:r>
              <a:rPr lang="en-BE" sz="2800" dirty="0">
                <a:solidFill>
                  <a:schemeClr val="bg1"/>
                </a:solidFill>
              </a:rPr>
              <a:t>Autotrophic isopropanol formation on </a:t>
            </a:r>
            <a:r>
              <a:rPr lang="fr-FR" sz="2800" dirty="0" err="1">
                <a:solidFill>
                  <a:schemeClr val="bg1"/>
                </a:solidFill>
              </a:rPr>
              <a:t>bioreactor</a:t>
            </a:r>
            <a:r>
              <a:rPr lang="fr-FR" sz="2800" dirty="0">
                <a:solidFill>
                  <a:schemeClr val="bg1"/>
                </a:solidFill>
              </a:rPr>
              <a:t> </a:t>
            </a:r>
            <a:r>
              <a:rPr lang="fr-FR" sz="2800" dirty="0" err="1">
                <a:solidFill>
                  <a:schemeClr val="bg1"/>
                </a:solidFill>
              </a:rPr>
              <a:t>scale</a:t>
            </a:r>
            <a:endParaRPr lang="en-BE" sz="2800" dirty="0">
              <a:solidFill>
                <a:schemeClr val="bg1"/>
              </a:solidFill>
            </a:endParaRPr>
          </a:p>
        </p:txBody>
      </p:sp>
      <p:sp>
        <p:nvSpPr>
          <p:cNvPr id="14" name="Espace réservé du contenu 2">
            <a:extLst>
              <a:ext uri="{FF2B5EF4-FFF2-40B4-BE49-F238E27FC236}">
                <a16:creationId xmlns:a16="http://schemas.microsoft.com/office/drawing/2014/main" id="{7DAA07D2-4724-4C1E-9E78-C271BD788722}"/>
              </a:ext>
            </a:extLst>
          </p:cNvPr>
          <p:cNvSpPr>
            <a:spLocks noGrp="1"/>
          </p:cNvSpPr>
          <p:nvPr>
            <p:ph idx="1"/>
          </p:nvPr>
        </p:nvSpPr>
        <p:spPr>
          <a:xfrm>
            <a:off x="7343307" y="1937635"/>
            <a:ext cx="4532742" cy="3501722"/>
          </a:xfrm>
        </p:spPr>
        <p:txBody>
          <a:bodyPr>
            <a:normAutofit/>
          </a:bodyPr>
          <a:lstStyle/>
          <a:p>
            <a:pPr marL="0" indent="0">
              <a:lnSpc>
                <a:spcPct val="120000"/>
              </a:lnSpc>
              <a:spcAft>
                <a:spcPts val="1800"/>
              </a:spcAft>
              <a:buNone/>
            </a:pPr>
            <a:r>
              <a:rPr lang="en-US" sz="2000" dirty="0"/>
              <a:t>Nitrogen limited product f</a:t>
            </a:r>
            <a:r>
              <a:rPr lang="fr-FR" sz="2000" dirty="0" err="1"/>
              <a:t>ormation</a:t>
            </a:r>
            <a:r>
              <a:rPr lang="fr-FR" sz="2000" dirty="0"/>
              <a:t> phase</a:t>
            </a:r>
            <a:endParaRPr lang="en-US" sz="2000" dirty="0"/>
          </a:p>
          <a:p>
            <a:pPr marL="0" indent="0">
              <a:lnSpc>
                <a:spcPct val="120000"/>
              </a:lnSpc>
              <a:spcAft>
                <a:spcPts val="1800"/>
              </a:spcAft>
              <a:buNone/>
            </a:pPr>
            <a:r>
              <a:rPr lang="en-US" sz="2000" dirty="0"/>
              <a:t>Obtained 11 g L</a:t>
            </a:r>
            <a:r>
              <a:rPr lang="en-US" sz="2000" baseline="30000" dirty="0"/>
              <a:t>-1</a:t>
            </a:r>
            <a:r>
              <a:rPr lang="en-US" sz="2000" dirty="0"/>
              <a:t> isopropanol (heterotrophy: 16 g L</a:t>
            </a:r>
            <a:r>
              <a:rPr lang="en-US" sz="2000" baseline="30000" dirty="0"/>
              <a:t>-1</a:t>
            </a:r>
            <a:r>
              <a:rPr lang="en-US" sz="2000" dirty="0"/>
              <a:t> </a:t>
            </a:r>
            <a:r>
              <a:rPr lang="en-US" sz="2000" baseline="30000" dirty="0"/>
              <a:t>[1]</a:t>
            </a:r>
            <a:r>
              <a:rPr lang="en-US" sz="2000" dirty="0"/>
              <a:t>)</a:t>
            </a:r>
            <a:endParaRPr lang="fr-FR" sz="2000" dirty="0"/>
          </a:p>
          <a:p>
            <a:pPr marL="0" indent="0">
              <a:lnSpc>
                <a:spcPct val="120000"/>
              </a:lnSpc>
              <a:spcAft>
                <a:spcPts val="1800"/>
              </a:spcAft>
              <a:buNone/>
            </a:pPr>
            <a:r>
              <a:rPr lang="fr-FR" sz="2000" dirty="0" err="1"/>
              <a:t>Cell</a:t>
            </a:r>
            <a:r>
              <a:rPr lang="fr-FR" sz="2000" dirty="0"/>
              <a:t> membrane </a:t>
            </a:r>
            <a:r>
              <a:rPr lang="fr-FR" sz="2000" dirty="0" err="1"/>
              <a:t>integrity</a:t>
            </a:r>
            <a:r>
              <a:rPr lang="fr-FR" sz="2000" dirty="0"/>
              <a:t> </a:t>
            </a:r>
            <a:r>
              <a:rPr lang="fr-FR" sz="2000" dirty="0" err="1"/>
              <a:t>stayed</a:t>
            </a:r>
            <a:r>
              <a:rPr lang="fr-FR" sz="2000" dirty="0"/>
              <a:t> &gt; 95 % </a:t>
            </a:r>
          </a:p>
        </p:txBody>
      </p:sp>
      <p:sp>
        <p:nvSpPr>
          <p:cNvPr id="9" name="ZoneTexte 14">
            <a:extLst>
              <a:ext uri="{FF2B5EF4-FFF2-40B4-BE49-F238E27FC236}">
                <a16:creationId xmlns:a16="http://schemas.microsoft.com/office/drawing/2014/main" id="{F04E74D4-74BC-D446-643B-1C798E45C0D1}"/>
              </a:ext>
            </a:extLst>
          </p:cNvPr>
          <p:cNvSpPr txBox="1"/>
          <p:nvPr/>
        </p:nvSpPr>
        <p:spPr>
          <a:xfrm>
            <a:off x="2661115" y="1165863"/>
            <a:ext cx="2518669" cy="338554"/>
          </a:xfrm>
          <a:prstGeom prst="rect">
            <a:avLst/>
          </a:prstGeom>
          <a:noFill/>
        </p:spPr>
        <p:txBody>
          <a:bodyPr wrap="square" rtlCol="0">
            <a:spAutoFit/>
          </a:bodyPr>
          <a:lstStyle/>
          <a:p>
            <a:r>
              <a:rPr lang="en-US" sz="1600" dirty="0"/>
              <a:t>N-limited production phase</a:t>
            </a:r>
            <a:endParaRPr lang="en-US" sz="1600" baseline="30000" dirty="0"/>
          </a:p>
        </p:txBody>
      </p:sp>
      <p:sp>
        <p:nvSpPr>
          <p:cNvPr id="17" name="ZoneTexte 16">
            <a:extLst>
              <a:ext uri="{FF2B5EF4-FFF2-40B4-BE49-F238E27FC236}">
                <a16:creationId xmlns:a16="http://schemas.microsoft.com/office/drawing/2014/main" id="{9E451663-72F0-4D9B-9BFB-C5D41491888C}"/>
              </a:ext>
            </a:extLst>
          </p:cNvPr>
          <p:cNvSpPr txBox="1"/>
          <p:nvPr/>
        </p:nvSpPr>
        <p:spPr>
          <a:xfrm rot="19473315">
            <a:off x="3751616" y="3685125"/>
            <a:ext cx="1281916" cy="338554"/>
          </a:xfrm>
          <a:prstGeom prst="rect">
            <a:avLst/>
          </a:prstGeom>
          <a:noFill/>
        </p:spPr>
        <p:txBody>
          <a:bodyPr wrap="square" rtlCol="0">
            <a:spAutoFit/>
          </a:bodyPr>
          <a:lstStyle/>
          <a:p>
            <a:pPr algn="r"/>
            <a:r>
              <a:rPr lang="fr-FR" sz="1600" b="1" dirty="0">
                <a:solidFill>
                  <a:srgbClr val="A82424"/>
                </a:solidFill>
              </a:rPr>
              <a:t>isopropanol</a:t>
            </a:r>
            <a:endParaRPr lang="en-US" sz="1600" b="1" dirty="0">
              <a:solidFill>
                <a:srgbClr val="A82424"/>
              </a:solidFill>
            </a:endParaRPr>
          </a:p>
        </p:txBody>
      </p:sp>
      <p:sp>
        <p:nvSpPr>
          <p:cNvPr id="19" name="ZoneTexte 18">
            <a:extLst>
              <a:ext uri="{FF2B5EF4-FFF2-40B4-BE49-F238E27FC236}">
                <a16:creationId xmlns:a16="http://schemas.microsoft.com/office/drawing/2014/main" id="{513D82DA-2804-4A89-AC9C-2C18E490B2A0}"/>
              </a:ext>
            </a:extLst>
          </p:cNvPr>
          <p:cNvSpPr txBox="1"/>
          <p:nvPr/>
        </p:nvSpPr>
        <p:spPr>
          <a:xfrm rot="19303238">
            <a:off x="2533423" y="2927704"/>
            <a:ext cx="1281916" cy="338554"/>
          </a:xfrm>
          <a:prstGeom prst="rect">
            <a:avLst/>
          </a:prstGeom>
          <a:noFill/>
        </p:spPr>
        <p:txBody>
          <a:bodyPr wrap="square" rtlCol="0">
            <a:spAutoFit/>
          </a:bodyPr>
          <a:lstStyle/>
          <a:p>
            <a:pPr algn="r"/>
            <a:r>
              <a:rPr lang="fr-FR" sz="1600" b="1" dirty="0" err="1">
                <a:solidFill>
                  <a:schemeClr val="accent4">
                    <a:lumMod val="75000"/>
                  </a:schemeClr>
                </a:solidFill>
              </a:rPr>
              <a:t>biomass</a:t>
            </a:r>
            <a:endParaRPr lang="en-US" sz="1600" b="1" dirty="0">
              <a:solidFill>
                <a:schemeClr val="accent4">
                  <a:lumMod val="75000"/>
                </a:schemeClr>
              </a:solidFill>
            </a:endParaRPr>
          </a:p>
        </p:txBody>
      </p:sp>
      <p:sp>
        <p:nvSpPr>
          <p:cNvPr id="20" name="ZoneTexte 19">
            <a:extLst>
              <a:ext uri="{FF2B5EF4-FFF2-40B4-BE49-F238E27FC236}">
                <a16:creationId xmlns:a16="http://schemas.microsoft.com/office/drawing/2014/main" id="{85305EE7-F4F6-4E65-A3C0-1FDADB2F816C}"/>
              </a:ext>
            </a:extLst>
          </p:cNvPr>
          <p:cNvSpPr txBox="1"/>
          <p:nvPr/>
        </p:nvSpPr>
        <p:spPr>
          <a:xfrm rot="19491470">
            <a:off x="3406432" y="3187255"/>
            <a:ext cx="1281916" cy="338554"/>
          </a:xfrm>
          <a:prstGeom prst="rect">
            <a:avLst/>
          </a:prstGeom>
          <a:noFill/>
        </p:spPr>
        <p:txBody>
          <a:bodyPr wrap="square" rtlCol="0">
            <a:spAutoFit/>
          </a:bodyPr>
          <a:lstStyle/>
          <a:p>
            <a:pPr algn="r"/>
            <a:r>
              <a:rPr lang="fr-FR" sz="1600" b="1" dirty="0"/>
              <a:t>pressure</a:t>
            </a:r>
            <a:endParaRPr lang="en-US" sz="1600" b="1" dirty="0"/>
          </a:p>
        </p:txBody>
      </p:sp>
      <p:sp>
        <p:nvSpPr>
          <p:cNvPr id="21" name="ZoneTexte 20">
            <a:extLst>
              <a:ext uri="{FF2B5EF4-FFF2-40B4-BE49-F238E27FC236}">
                <a16:creationId xmlns:a16="http://schemas.microsoft.com/office/drawing/2014/main" id="{173ACF3A-B35C-44C3-8AD0-6DD3DE04D9CB}"/>
              </a:ext>
            </a:extLst>
          </p:cNvPr>
          <p:cNvSpPr txBox="1"/>
          <p:nvPr/>
        </p:nvSpPr>
        <p:spPr>
          <a:xfrm>
            <a:off x="2713594" y="1857036"/>
            <a:ext cx="1281916" cy="338554"/>
          </a:xfrm>
          <a:prstGeom prst="rect">
            <a:avLst/>
          </a:prstGeom>
          <a:noFill/>
        </p:spPr>
        <p:txBody>
          <a:bodyPr wrap="square" rtlCol="0">
            <a:spAutoFit/>
          </a:bodyPr>
          <a:lstStyle/>
          <a:p>
            <a:pPr algn="r"/>
            <a:r>
              <a:rPr lang="fr-FR" sz="1600" b="1" dirty="0" err="1">
                <a:solidFill>
                  <a:srgbClr val="1E9191"/>
                </a:solidFill>
              </a:rPr>
              <a:t>cell</a:t>
            </a:r>
            <a:r>
              <a:rPr lang="fr-FR" sz="1600" b="1" dirty="0">
                <a:solidFill>
                  <a:srgbClr val="1E9191"/>
                </a:solidFill>
              </a:rPr>
              <a:t> </a:t>
            </a:r>
            <a:r>
              <a:rPr lang="fr-FR" sz="1600" b="1" dirty="0" err="1">
                <a:solidFill>
                  <a:srgbClr val="1E9191"/>
                </a:solidFill>
              </a:rPr>
              <a:t>viability</a:t>
            </a:r>
            <a:endParaRPr lang="en-US" sz="1600" b="1" dirty="0">
              <a:solidFill>
                <a:srgbClr val="1E9191"/>
              </a:solidFill>
            </a:endParaRPr>
          </a:p>
        </p:txBody>
      </p:sp>
      <p:sp>
        <p:nvSpPr>
          <p:cNvPr id="4" name="Rectangle 3">
            <a:extLst>
              <a:ext uri="{FF2B5EF4-FFF2-40B4-BE49-F238E27FC236}">
                <a16:creationId xmlns:a16="http://schemas.microsoft.com/office/drawing/2014/main" id="{C992DC16-832D-4C94-9331-B2E932B941AD}"/>
              </a:ext>
            </a:extLst>
          </p:cNvPr>
          <p:cNvSpPr/>
          <p:nvPr/>
        </p:nvSpPr>
        <p:spPr>
          <a:xfrm>
            <a:off x="1519644" y="1615440"/>
            <a:ext cx="1039098" cy="301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EDB898-B744-4A56-A639-4B48CEF574A7}"/>
              </a:ext>
            </a:extLst>
          </p:cNvPr>
          <p:cNvSpPr/>
          <p:nvPr/>
        </p:nvSpPr>
        <p:spPr>
          <a:xfrm>
            <a:off x="2771228" y="1632840"/>
            <a:ext cx="2002156" cy="301481"/>
          </a:xfrm>
          <a:prstGeom prst="rect">
            <a:avLst/>
          </a:prstGeom>
          <a:solidFill>
            <a:srgbClr val="F5F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extLst>
              <a:ext uri="{FF2B5EF4-FFF2-40B4-BE49-F238E27FC236}">
                <a16:creationId xmlns:a16="http://schemas.microsoft.com/office/drawing/2014/main" id="{122FF526-E903-4F22-13B6-7E0FA6F2BA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912775580"/>
      </p:ext>
    </p:extLst>
  </p:cSld>
  <p:clrMapOvr>
    <a:masterClrMapping/>
  </p:clrMapOvr>
  <mc:AlternateContent xmlns:mc="http://schemas.openxmlformats.org/markup-compatibility/2006">
    <mc:Choice xmlns:p14="http://schemas.microsoft.com/office/powerpoint/2010/main" Requires="p14">
      <p:transition spd="slow" p14:dur="2000" advTm="30847"/>
    </mc:Choice>
    <mc:Fallback>
      <p:transition spd="slow" advTm="30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21" grpId="0"/>
      <p:bldP spid="4"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7">
            <a:extLst>
              <a:ext uri="{FF2B5EF4-FFF2-40B4-BE49-F238E27FC236}">
                <a16:creationId xmlns:a16="http://schemas.microsoft.com/office/drawing/2014/main" id="{1C48C9DB-DF4B-3344-7E59-0173944E955E}"/>
              </a:ext>
            </a:extLst>
          </p:cNvPr>
          <p:cNvSpPr txBox="1"/>
          <p:nvPr/>
        </p:nvSpPr>
        <p:spPr>
          <a:xfrm rot="16200000">
            <a:off x="-414980" y="1591496"/>
            <a:ext cx="2014080" cy="461665"/>
          </a:xfrm>
          <a:prstGeom prst="rect">
            <a:avLst/>
          </a:prstGeom>
          <a:noFill/>
        </p:spPr>
        <p:txBody>
          <a:bodyPr wrap="square" rtlCol="0">
            <a:spAutoFit/>
          </a:bodyPr>
          <a:lstStyle/>
          <a:p>
            <a:pPr algn="ctr"/>
            <a:r>
              <a:rPr lang="en-US" sz="2400" b="1" dirty="0">
                <a:latin typeface="Century Gothic" panose="020B0502020202020204" pitchFamily="34" charset="0"/>
              </a:rPr>
              <a:t>Biogas</a:t>
            </a:r>
          </a:p>
        </p:txBody>
      </p:sp>
      <p:sp>
        <p:nvSpPr>
          <p:cNvPr id="6" name="ZoneTexte 4">
            <a:extLst>
              <a:ext uri="{FF2B5EF4-FFF2-40B4-BE49-F238E27FC236}">
                <a16:creationId xmlns:a16="http://schemas.microsoft.com/office/drawing/2014/main" id="{1A506271-1803-6E46-89E2-92B9ECF7B8EB}"/>
              </a:ext>
            </a:extLst>
          </p:cNvPr>
          <p:cNvSpPr txBox="1"/>
          <p:nvPr/>
        </p:nvSpPr>
        <p:spPr>
          <a:xfrm>
            <a:off x="3616610" y="980540"/>
            <a:ext cx="1742814" cy="1077218"/>
          </a:xfrm>
          <a:prstGeom prst="rect">
            <a:avLst/>
          </a:prstGeom>
          <a:noFill/>
        </p:spPr>
        <p:txBody>
          <a:bodyPr wrap="square" rtlCol="0">
            <a:spAutoFit/>
          </a:bodyPr>
          <a:lstStyle/>
          <a:p>
            <a:pPr algn="ctr"/>
            <a:r>
              <a:rPr lang="en-US" sz="1600" b="1" dirty="0"/>
              <a:t>Impurities </a:t>
            </a:r>
          </a:p>
          <a:p>
            <a:pPr>
              <a:tabLst>
                <a:tab pos="812800" algn="l"/>
              </a:tabLst>
            </a:pPr>
            <a:r>
              <a:rPr lang="en-US" sz="1600" dirty="0"/>
              <a:t>200-750 ppm H</a:t>
            </a:r>
            <a:r>
              <a:rPr lang="en-US" sz="1600" baseline="-25000" dirty="0"/>
              <a:t>2</a:t>
            </a:r>
            <a:r>
              <a:rPr lang="en-US" sz="1600" dirty="0"/>
              <a:t>S</a:t>
            </a:r>
          </a:p>
          <a:p>
            <a:pPr>
              <a:tabLst>
                <a:tab pos="812800" algn="l"/>
              </a:tabLst>
            </a:pPr>
            <a:r>
              <a:rPr lang="en-US" sz="1600" dirty="0"/>
              <a:t>    10-20 ppm CO</a:t>
            </a:r>
          </a:p>
          <a:p>
            <a:pPr>
              <a:tabLst>
                <a:tab pos="812800" algn="l"/>
              </a:tabLst>
            </a:pPr>
            <a:r>
              <a:rPr lang="en-US" sz="1600" dirty="0"/>
              <a:t>120-130 ppm NO</a:t>
            </a:r>
            <a:r>
              <a:rPr lang="en-US" sz="1600" baseline="-25000" dirty="0"/>
              <a:t>x</a:t>
            </a:r>
          </a:p>
        </p:txBody>
      </p:sp>
      <p:sp>
        <p:nvSpPr>
          <p:cNvPr id="10" name="ZoneTexte 7">
            <a:extLst>
              <a:ext uri="{FF2B5EF4-FFF2-40B4-BE49-F238E27FC236}">
                <a16:creationId xmlns:a16="http://schemas.microsoft.com/office/drawing/2014/main" id="{C826128C-3C79-DE68-59F7-E691F5353F56}"/>
              </a:ext>
            </a:extLst>
          </p:cNvPr>
          <p:cNvSpPr txBox="1"/>
          <p:nvPr/>
        </p:nvSpPr>
        <p:spPr>
          <a:xfrm>
            <a:off x="832217" y="5800708"/>
            <a:ext cx="5638624" cy="584775"/>
          </a:xfrm>
          <a:prstGeom prst="rect">
            <a:avLst/>
          </a:prstGeom>
          <a:noFill/>
        </p:spPr>
        <p:txBody>
          <a:bodyPr wrap="square" rtlCol="0">
            <a:spAutoFit/>
          </a:bodyPr>
          <a:lstStyle/>
          <a:p>
            <a:pPr algn="ctr"/>
            <a:r>
              <a:rPr lang="fr-FR" sz="1600" dirty="0" err="1"/>
              <a:t>Industrial</a:t>
            </a:r>
            <a:r>
              <a:rPr lang="fr-FR" sz="1600" dirty="0"/>
              <a:t> </a:t>
            </a:r>
            <a:r>
              <a:rPr lang="fr-FR" sz="1600" dirty="0" err="1"/>
              <a:t>biogas</a:t>
            </a:r>
            <a:r>
              <a:rPr lang="fr-FR" sz="1600" dirty="0"/>
              <a:t>: 40 % </a:t>
            </a:r>
            <a:r>
              <a:rPr lang="fr-FR" sz="1600" dirty="0" err="1"/>
              <a:t>supplemented</a:t>
            </a:r>
            <a:r>
              <a:rPr lang="fr-FR" sz="1600" dirty="0"/>
              <a:t> </a:t>
            </a:r>
            <a:r>
              <a:rPr lang="fr-FR" sz="1600" dirty="0" err="1"/>
              <a:t>with</a:t>
            </a:r>
            <a:r>
              <a:rPr lang="fr-FR" sz="1600" dirty="0"/>
              <a:t> 50 % H</a:t>
            </a:r>
            <a:r>
              <a:rPr lang="fr-FR" sz="1600" baseline="-25000" dirty="0"/>
              <a:t>2</a:t>
            </a:r>
            <a:r>
              <a:rPr lang="fr-FR" sz="1600" dirty="0"/>
              <a:t>, 10 % O</a:t>
            </a:r>
            <a:r>
              <a:rPr lang="de-DE" sz="1600" baseline="-25000" dirty="0"/>
              <a:t>2</a:t>
            </a:r>
            <a:r>
              <a:rPr lang="fr-FR" sz="1600" baseline="-25000" dirty="0"/>
              <a:t> </a:t>
            </a:r>
            <a:endParaRPr lang="en-US" sz="1600" dirty="0"/>
          </a:p>
          <a:p>
            <a:pPr algn="ctr"/>
            <a:r>
              <a:rPr lang="en-US" sz="1600" dirty="0"/>
              <a:t>Reference: 16 % CH</a:t>
            </a:r>
            <a:r>
              <a:rPr lang="fr-FR" sz="1600" baseline="-25000" dirty="0"/>
              <a:t>4</a:t>
            </a:r>
            <a:r>
              <a:rPr lang="fr-FR" sz="1600" dirty="0"/>
              <a:t>, 12 % CO</a:t>
            </a:r>
            <a:r>
              <a:rPr lang="fr-FR" sz="1600" baseline="-25000" dirty="0"/>
              <a:t>2</a:t>
            </a:r>
            <a:r>
              <a:rPr lang="fr-FR" sz="1600" dirty="0"/>
              <a:t>, 42 % H</a:t>
            </a:r>
            <a:r>
              <a:rPr lang="fr-FR" sz="1600" baseline="-25000" dirty="0"/>
              <a:t>2</a:t>
            </a:r>
            <a:r>
              <a:rPr lang="fr-FR" sz="1600" dirty="0"/>
              <a:t>, 10 % O</a:t>
            </a:r>
            <a:r>
              <a:rPr lang="fr-FR" sz="1600" baseline="-25000" dirty="0"/>
              <a:t>2</a:t>
            </a:r>
            <a:r>
              <a:rPr lang="fr-FR" sz="1600" dirty="0"/>
              <a:t>, 20 % N</a:t>
            </a:r>
            <a:r>
              <a:rPr lang="fr-FR" sz="1600" baseline="-25000" dirty="0"/>
              <a:t>2  </a:t>
            </a:r>
            <a:endParaRPr lang="en-US" sz="1600" baseline="-25000" dirty="0"/>
          </a:p>
        </p:txBody>
      </p:sp>
      <p:grpSp>
        <p:nvGrpSpPr>
          <p:cNvPr id="11" name="Groupe 12">
            <a:extLst>
              <a:ext uri="{FF2B5EF4-FFF2-40B4-BE49-F238E27FC236}">
                <a16:creationId xmlns:a16="http://schemas.microsoft.com/office/drawing/2014/main" id="{2C6251AE-85F6-3C34-7FB5-48A558CB588F}"/>
              </a:ext>
            </a:extLst>
          </p:cNvPr>
          <p:cNvGrpSpPr/>
          <p:nvPr/>
        </p:nvGrpSpPr>
        <p:grpSpPr>
          <a:xfrm>
            <a:off x="1212619" y="2507922"/>
            <a:ext cx="4697411" cy="3292786"/>
            <a:chOff x="3097143" y="2069838"/>
            <a:chExt cx="4331970" cy="3036619"/>
          </a:xfrm>
        </p:grpSpPr>
        <p:pic>
          <p:nvPicPr>
            <p:cNvPr id="12" name="Image 2">
              <a:extLst>
                <a:ext uri="{FF2B5EF4-FFF2-40B4-BE49-F238E27FC236}">
                  <a16:creationId xmlns:a16="http://schemas.microsoft.com/office/drawing/2014/main" id="{EEDD2933-DE69-1787-4299-F10DE0748F86}"/>
                </a:ext>
              </a:extLst>
            </p:cNvPr>
            <p:cNvPicPr>
              <a:picLocks noChangeAspect="1"/>
            </p:cNvPicPr>
            <p:nvPr/>
          </p:nvPicPr>
          <p:blipFill>
            <a:blip r:embed="rId4"/>
            <a:stretch>
              <a:fillRect/>
            </a:stretch>
          </p:blipFill>
          <p:spPr>
            <a:xfrm>
              <a:off x="3097143" y="2069838"/>
              <a:ext cx="4044690" cy="3036619"/>
            </a:xfrm>
            <a:prstGeom prst="rect">
              <a:avLst/>
            </a:prstGeom>
          </p:spPr>
        </p:pic>
        <p:sp>
          <p:nvSpPr>
            <p:cNvPr id="13" name="ZoneTexte 31">
              <a:extLst>
                <a:ext uri="{FF2B5EF4-FFF2-40B4-BE49-F238E27FC236}">
                  <a16:creationId xmlns:a16="http://schemas.microsoft.com/office/drawing/2014/main" id="{35257819-EFBD-B2EE-4B91-5180162F7D36}"/>
                </a:ext>
              </a:extLst>
            </p:cNvPr>
            <p:cNvSpPr txBox="1"/>
            <p:nvPr/>
          </p:nvSpPr>
          <p:spPr>
            <a:xfrm>
              <a:off x="5858023" y="3984331"/>
              <a:ext cx="1571090" cy="283833"/>
            </a:xfrm>
            <a:prstGeom prst="rect">
              <a:avLst/>
            </a:prstGeom>
            <a:noFill/>
          </p:spPr>
          <p:txBody>
            <a:bodyPr wrap="square" rtlCol="0">
              <a:spAutoFit/>
            </a:bodyPr>
            <a:lstStyle/>
            <a:p>
              <a:r>
                <a:rPr lang="en-US" sz="1400" b="1" dirty="0">
                  <a:solidFill>
                    <a:srgbClr val="8A0300"/>
                  </a:solidFill>
                </a:rPr>
                <a:t>IPA, reference</a:t>
              </a:r>
            </a:p>
          </p:txBody>
        </p:sp>
        <p:sp>
          <p:nvSpPr>
            <p:cNvPr id="14" name="ZoneTexte 32">
              <a:extLst>
                <a:ext uri="{FF2B5EF4-FFF2-40B4-BE49-F238E27FC236}">
                  <a16:creationId xmlns:a16="http://schemas.microsoft.com/office/drawing/2014/main" id="{D0730C22-3F67-3996-1DA4-D2310795030E}"/>
                </a:ext>
              </a:extLst>
            </p:cNvPr>
            <p:cNvSpPr txBox="1"/>
            <p:nvPr/>
          </p:nvSpPr>
          <p:spPr>
            <a:xfrm>
              <a:off x="5912291" y="2413155"/>
              <a:ext cx="1159330" cy="307777"/>
            </a:xfrm>
            <a:prstGeom prst="rect">
              <a:avLst/>
            </a:prstGeom>
            <a:noFill/>
          </p:spPr>
          <p:txBody>
            <a:bodyPr wrap="square" rtlCol="0">
              <a:spAutoFit/>
            </a:bodyPr>
            <a:lstStyle/>
            <a:p>
              <a:r>
                <a:rPr lang="en-US" sz="1400" b="1" dirty="0">
                  <a:solidFill>
                    <a:srgbClr val="BD1800"/>
                  </a:solidFill>
                </a:rPr>
                <a:t>IPA, biogas</a:t>
              </a:r>
            </a:p>
          </p:txBody>
        </p:sp>
      </p:grpSp>
      <p:grpSp>
        <p:nvGrpSpPr>
          <p:cNvPr id="15" name="Groupe 39">
            <a:extLst>
              <a:ext uri="{FF2B5EF4-FFF2-40B4-BE49-F238E27FC236}">
                <a16:creationId xmlns:a16="http://schemas.microsoft.com/office/drawing/2014/main" id="{5AF7914E-6A91-6314-FD8E-7619A07A01F4}"/>
              </a:ext>
            </a:extLst>
          </p:cNvPr>
          <p:cNvGrpSpPr/>
          <p:nvPr/>
        </p:nvGrpSpPr>
        <p:grpSpPr>
          <a:xfrm>
            <a:off x="2226078" y="650612"/>
            <a:ext cx="1350311" cy="1534127"/>
            <a:chOff x="7633409" y="1787577"/>
            <a:chExt cx="1441358" cy="1637567"/>
          </a:xfrm>
        </p:grpSpPr>
        <p:pic>
          <p:nvPicPr>
            <p:cNvPr id="16" name="Image 34">
              <a:extLst>
                <a:ext uri="{FF2B5EF4-FFF2-40B4-BE49-F238E27FC236}">
                  <a16:creationId xmlns:a16="http://schemas.microsoft.com/office/drawing/2014/main" id="{8B43C736-9321-6C0C-1254-8E9F67EE3CE6}"/>
                </a:ext>
              </a:extLst>
            </p:cNvPr>
            <p:cNvPicPr>
              <a:picLocks noChangeAspect="1"/>
            </p:cNvPicPr>
            <p:nvPr/>
          </p:nvPicPr>
          <p:blipFill rotWithShape="1">
            <a:blip r:embed="rId5"/>
            <a:srcRect l="9139" r="10603" b="12664"/>
            <a:stretch/>
          </p:blipFill>
          <p:spPr>
            <a:xfrm>
              <a:off x="7633409" y="1969861"/>
              <a:ext cx="1441358" cy="1455283"/>
            </a:xfrm>
            <a:prstGeom prst="rect">
              <a:avLst/>
            </a:prstGeom>
          </p:spPr>
        </p:pic>
        <p:sp>
          <p:nvSpPr>
            <p:cNvPr id="17" name="ZoneTexte 35">
              <a:extLst>
                <a:ext uri="{FF2B5EF4-FFF2-40B4-BE49-F238E27FC236}">
                  <a16:creationId xmlns:a16="http://schemas.microsoft.com/office/drawing/2014/main" id="{C7FA2320-7148-6237-C94F-252540DE1402}"/>
                </a:ext>
              </a:extLst>
            </p:cNvPr>
            <p:cNvSpPr txBox="1"/>
            <p:nvPr/>
          </p:nvSpPr>
          <p:spPr>
            <a:xfrm>
              <a:off x="7805472" y="2770020"/>
              <a:ext cx="703434" cy="328529"/>
            </a:xfrm>
            <a:prstGeom prst="rect">
              <a:avLst/>
            </a:prstGeom>
            <a:noFill/>
          </p:spPr>
          <p:txBody>
            <a:bodyPr wrap="square" rtlCol="0">
              <a:spAutoFit/>
            </a:bodyPr>
            <a:lstStyle/>
            <a:p>
              <a:pPr algn="ctr"/>
              <a:r>
                <a:rPr lang="en-US" sz="1400" b="1" dirty="0"/>
                <a:t>CO</a:t>
              </a:r>
              <a:r>
                <a:rPr lang="en-US" sz="1400" b="1" baseline="-25000" dirty="0"/>
                <a:t>2</a:t>
              </a:r>
            </a:p>
          </p:txBody>
        </p:sp>
        <p:sp>
          <p:nvSpPr>
            <p:cNvPr id="18" name="ZoneTexte 36">
              <a:extLst>
                <a:ext uri="{FF2B5EF4-FFF2-40B4-BE49-F238E27FC236}">
                  <a16:creationId xmlns:a16="http://schemas.microsoft.com/office/drawing/2014/main" id="{B5A841AC-588D-869C-077D-1C5D4E827BB3}"/>
                </a:ext>
              </a:extLst>
            </p:cNvPr>
            <p:cNvSpPr txBox="1"/>
            <p:nvPr/>
          </p:nvSpPr>
          <p:spPr>
            <a:xfrm>
              <a:off x="8346911" y="2494160"/>
              <a:ext cx="703434" cy="328529"/>
            </a:xfrm>
            <a:prstGeom prst="rect">
              <a:avLst/>
            </a:prstGeom>
            <a:noFill/>
          </p:spPr>
          <p:txBody>
            <a:bodyPr wrap="square" rtlCol="0">
              <a:spAutoFit/>
            </a:bodyPr>
            <a:lstStyle/>
            <a:p>
              <a:pPr algn="ctr"/>
              <a:r>
                <a:rPr lang="en-US" sz="1400" b="1" dirty="0"/>
                <a:t>CH</a:t>
              </a:r>
              <a:r>
                <a:rPr lang="en-US" sz="1400" b="1" baseline="-25000" dirty="0"/>
                <a:t>4</a:t>
              </a:r>
            </a:p>
          </p:txBody>
        </p:sp>
        <p:sp>
          <p:nvSpPr>
            <p:cNvPr id="19" name="ZoneTexte 37">
              <a:extLst>
                <a:ext uri="{FF2B5EF4-FFF2-40B4-BE49-F238E27FC236}">
                  <a16:creationId xmlns:a16="http://schemas.microsoft.com/office/drawing/2014/main" id="{040776B8-6209-2D11-D450-E4FE954E26DB}"/>
                </a:ext>
              </a:extLst>
            </p:cNvPr>
            <p:cNvSpPr txBox="1"/>
            <p:nvPr/>
          </p:nvSpPr>
          <p:spPr>
            <a:xfrm>
              <a:off x="7962408" y="1787577"/>
              <a:ext cx="703434" cy="328529"/>
            </a:xfrm>
            <a:prstGeom prst="rect">
              <a:avLst/>
            </a:prstGeom>
            <a:noFill/>
          </p:spPr>
          <p:txBody>
            <a:bodyPr wrap="square" rtlCol="0">
              <a:spAutoFit/>
            </a:bodyPr>
            <a:lstStyle/>
            <a:p>
              <a:pPr algn="ctr"/>
              <a:r>
                <a:rPr lang="en-US" sz="1400" b="1" dirty="0"/>
                <a:t>O</a:t>
              </a:r>
              <a:r>
                <a:rPr lang="en-US" sz="1400" b="1" baseline="-25000" dirty="0"/>
                <a:t>2</a:t>
              </a:r>
              <a:endParaRPr lang="en-US" sz="1400" b="1" dirty="0"/>
            </a:p>
          </p:txBody>
        </p:sp>
        <p:sp>
          <p:nvSpPr>
            <p:cNvPr id="20" name="ZoneTexte 38">
              <a:extLst>
                <a:ext uri="{FF2B5EF4-FFF2-40B4-BE49-F238E27FC236}">
                  <a16:creationId xmlns:a16="http://schemas.microsoft.com/office/drawing/2014/main" id="{17878CFB-88DE-7EAE-C4E1-C65D4525B706}"/>
                </a:ext>
              </a:extLst>
            </p:cNvPr>
            <p:cNvSpPr txBox="1"/>
            <p:nvPr/>
          </p:nvSpPr>
          <p:spPr>
            <a:xfrm>
              <a:off x="7642697" y="2086274"/>
              <a:ext cx="858300" cy="558499"/>
            </a:xfrm>
            <a:prstGeom prst="rect">
              <a:avLst/>
            </a:prstGeom>
            <a:noFill/>
          </p:spPr>
          <p:txBody>
            <a:bodyPr wrap="square" rtlCol="0">
              <a:spAutoFit/>
            </a:bodyPr>
            <a:lstStyle/>
            <a:p>
              <a:pPr algn="ctr"/>
              <a:r>
                <a:rPr lang="en-US" sz="1400" b="1" dirty="0"/>
                <a:t>H</a:t>
              </a:r>
              <a:r>
                <a:rPr lang="en-US" sz="1400" b="1" baseline="-25000" dirty="0"/>
                <a:t>2</a:t>
              </a:r>
              <a:r>
                <a:rPr lang="en-US" sz="1400" b="1" dirty="0"/>
                <a:t>O, </a:t>
              </a:r>
            </a:p>
            <a:p>
              <a:pPr algn="ctr"/>
              <a:r>
                <a:rPr lang="en-US" sz="1400" b="1" dirty="0"/>
                <a:t>N</a:t>
              </a:r>
              <a:r>
                <a:rPr lang="fr-FR" sz="1400" b="1" baseline="-25000" dirty="0"/>
                <a:t>2</a:t>
              </a:r>
              <a:endParaRPr lang="en-US" sz="1400" b="1" baseline="-25000" dirty="0"/>
            </a:p>
          </p:txBody>
        </p:sp>
      </p:grpSp>
      <p:grpSp>
        <p:nvGrpSpPr>
          <p:cNvPr id="21" name="Groupe 45">
            <a:extLst>
              <a:ext uri="{FF2B5EF4-FFF2-40B4-BE49-F238E27FC236}">
                <a16:creationId xmlns:a16="http://schemas.microsoft.com/office/drawing/2014/main" id="{F087B2E9-4629-5FA7-D3C6-55FCCABCFA2B}"/>
              </a:ext>
            </a:extLst>
          </p:cNvPr>
          <p:cNvGrpSpPr/>
          <p:nvPr/>
        </p:nvGrpSpPr>
        <p:grpSpPr>
          <a:xfrm>
            <a:off x="7650299" y="573015"/>
            <a:ext cx="1639281" cy="1560709"/>
            <a:chOff x="7333894" y="1781322"/>
            <a:chExt cx="1639281" cy="1560709"/>
          </a:xfrm>
        </p:grpSpPr>
        <p:pic>
          <p:nvPicPr>
            <p:cNvPr id="22" name="Image 41">
              <a:extLst>
                <a:ext uri="{FF2B5EF4-FFF2-40B4-BE49-F238E27FC236}">
                  <a16:creationId xmlns:a16="http://schemas.microsoft.com/office/drawing/2014/main" id="{419C2B47-EA85-A5F1-AC75-0C3FE00E2682}"/>
                </a:ext>
              </a:extLst>
            </p:cNvPr>
            <p:cNvPicPr>
              <a:picLocks noChangeAspect="1"/>
            </p:cNvPicPr>
            <p:nvPr/>
          </p:nvPicPr>
          <p:blipFill rotWithShape="1">
            <a:blip r:embed="rId6"/>
            <a:srcRect l="6670" r="6620" b="12182"/>
            <a:stretch/>
          </p:blipFill>
          <p:spPr>
            <a:xfrm>
              <a:off x="7593046" y="1977631"/>
              <a:ext cx="1380129" cy="1364400"/>
            </a:xfrm>
            <a:prstGeom prst="rect">
              <a:avLst/>
            </a:prstGeom>
          </p:spPr>
        </p:pic>
        <p:sp>
          <p:nvSpPr>
            <p:cNvPr id="23" name="ZoneTexte 42">
              <a:extLst>
                <a:ext uri="{FF2B5EF4-FFF2-40B4-BE49-F238E27FC236}">
                  <a16:creationId xmlns:a16="http://schemas.microsoft.com/office/drawing/2014/main" id="{E6EAD921-D1F8-32DA-8E20-349A3B3413D4}"/>
                </a:ext>
              </a:extLst>
            </p:cNvPr>
            <p:cNvSpPr txBox="1"/>
            <p:nvPr/>
          </p:nvSpPr>
          <p:spPr>
            <a:xfrm>
              <a:off x="8001442" y="2786264"/>
              <a:ext cx="703433" cy="307777"/>
            </a:xfrm>
            <a:prstGeom prst="rect">
              <a:avLst/>
            </a:prstGeom>
            <a:noFill/>
          </p:spPr>
          <p:txBody>
            <a:bodyPr wrap="square" rtlCol="0">
              <a:spAutoFit/>
            </a:bodyPr>
            <a:lstStyle/>
            <a:p>
              <a:pPr algn="ctr"/>
              <a:r>
                <a:rPr lang="en-US" sz="1400" b="1" dirty="0"/>
                <a:t>N</a:t>
              </a:r>
              <a:r>
                <a:rPr lang="en-US" sz="1400" b="1" baseline="-25000" dirty="0"/>
                <a:t>2</a:t>
              </a:r>
            </a:p>
          </p:txBody>
        </p:sp>
        <p:sp>
          <p:nvSpPr>
            <p:cNvPr id="24" name="ZoneTexte 43">
              <a:extLst>
                <a:ext uri="{FF2B5EF4-FFF2-40B4-BE49-F238E27FC236}">
                  <a16:creationId xmlns:a16="http://schemas.microsoft.com/office/drawing/2014/main" id="{75DC40F5-536A-ABDF-B100-02A4F746E157}"/>
                </a:ext>
              </a:extLst>
            </p:cNvPr>
            <p:cNvSpPr txBox="1"/>
            <p:nvPr/>
          </p:nvSpPr>
          <p:spPr>
            <a:xfrm>
              <a:off x="7333894" y="2073436"/>
              <a:ext cx="703433" cy="307777"/>
            </a:xfrm>
            <a:prstGeom prst="rect">
              <a:avLst/>
            </a:prstGeom>
            <a:noFill/>
          </p:spPr>
          <p:txBody>
            <a:bodyPr wrap="square" rtlCol="0">
              <a:spAutoFit/>
            </a:bodyPr>
            <a:lstStyle/>
            <a:p>
              <a:pPr algn="ctr"/>
              <a:r>
                <a:rPr lang="en-US" sz="1400" b="1" dirty="0"/>
                <a:t>O</a:t>
              </a:r>
              <a:r>
                <a:rPr lang="en-US" sz="1400" b="1" baseline="-25000" dirty="0"/>
                <a:t>2</a:t>
              </a:r>
            </a:p>
          </p:txBody>
        </p:sp>
        <p:sp>
          <p:nvSpPr>
            <p:cNvPr id="25" name="ZoneTexte 44">
              <a:extLst>
                <a:ext uri="{FF2B5EF4-FFF2-40B4-BE49-F238E27FC236}">
                  <a16:creationId xmlns:a16="http://schemas.microsoft.com/office/drawing/2014/main" id="{89D5E7E0-97EF-0CF3-77FB-976C9E7522F9}"/>
                </a:ext>
              </a:extLst>
            </p:cNvPr>
            <p:cNvSpPr txBox="1"/>
            <p:nvPr/>
          </p:nvSpPr>
          <p:spPr>
            <a:xfrm>
              <a:off x="7770880" y="1781322"/>
              <a:ext cx="890162" cy="307777"/>
            </a:xfrm>
            <a:prstGeom prst="rect">
              <a:avLst/>
            </a:prstGeom>
            <a:noFill/>
          </p:spPr>
          <p:txBody>
            <a:bodyPr wrap="square" rtlCol="0">
              <a:spAutoFit/>
            </a:bodyPr>
            <a:lstStyle/>
            <a:p>
              <a:pPr algn="ctr"/>
              <a:r>
                <a:rPr lang="en-US" sz="1400" b="1" dirty="0"/>
                <a:t>CO</a:t>
              </a:r>
              <a:r>
                <a:rPr lang="en-US" sz="1400" b="1" baseline="-25000" dirty="0"/>
                <a:t>2</a:t>
              </a:r>
              <a:endParaRPr lang="en-US" sz="1400" b="1" dirty="0"/>
            </a:p>
          </p:txBody>
        </p:sp>
      </p:grpSp>
      <p:sp>
        <p:nvSpPr>
          <p:cNvPr id="26" name="ZoneTexte 46">
            <a:extLst>
              <a:ext uri="{FF2B5EF4-FFF2-40B4-BE49-F238E27FC236}">
                <a16:creationId xmlns:a16="http://schemas.microsoft.com/office/drawing/2014/main" id="{954F1C0E-FEA2-04A3-F343-AB63CA1A88F7}"/>
              </a:ext>
            </a:extLst>
          </p:cNvPr>
          <p:cNvSpPr txBox="1"/>
          <p:nvPr/>
        </p:nvSpPr>
        <p:spPr>
          <a:xfrm>
            <a:off x="9178395" y="1014611"/>
            <a:ext cx="1922973" cy="830997"/>
          </a:xfrm>
          <a:prstGeom prst="rect">
            <a:avLst/>
          </a:prstGeom>
          <a:noFill/>
        </p:spPr>
        <p:txBody>
          <a:bodyPr wrap="square" rtlCol="0">
            <a:spAutoFit/>
          </a:bodyPr>
          <a:lstStyle/>
          <a:p>
            <a:pPr algn="ctr"/>
            <a:r>
              <a:rPr lang="en-US" sz="1600" b="1" dirty="0"/>
              <a:t>Impurities </a:t>
            </a:r>
          </a:p>
          <a:p>
            <a:pPr>
              <a:tabLst>
                <a:tab pos="812800" algn="l"/>
              </a:tabLst>
            </a:pPr>
            <a:r>
              <a:rPr lang="en-US" sz="1600" dirty="0"/>
              <a:t>    50-90 ppm NO</a:t>
            </a:r>
            <a:r>
              <a:rPr lang="en-US" sz="1600" baseline="-25000" dirty="0"/>
              <a:t>x</a:t>
            </a:r>
          </a:p>
          <a:p>
            <a:pPr>
              <a:tabLst>
                <a:tab pos="812800" algn="l"/>
              </a:tabLst>
            </a:pPr>
            <a:r>
              <a:rPr lang="en-US" sz="1600" dirty="0"/>
              <a:t>            2 ppm CO</a:t>
            </a:r>
            <a:endParaRPr lang="en-US" sz="1600" baseline="-25000" dirty="0"/>
          </a:p>
        </p:txBody>
      </p:sp>
      <p:grpSp>
        <p:nvGrpSpPr>
          <p:cNvPr id="27" name="Groupe 51">
            <a:extLst>
              <a:ext uri="{FF2B5EF4-FFF2-40B4-BE49-F238E27FC236}">
                <a16:creationId xmlns:a16="http://schemas.microsoft.com/office/drawing/2014/main" id="{56BA4016-9A6D-CDBA-CD07-5AF7AD89AC82}"/>
              </a:ext>
            </a:extLst>
          </p:cNvPr>
          <p:cNvGrpSpPr/>
          <p:nvPr/>
        </p:nvGrpSpPr>
        <p:grpSpPr>
          <a:xfrm>
            <a:off x="6985995" y="2514210"/>
            <a:ext cx="4384800" cy="3290700"/>
            <a:chOff x="7318401" y="3149709"/>
            <a:chExt cx="4384800" cy="3290700"/>
          </a:xfrm>
        </p:grpSpPr>
        <p:pic>
          <p:nvPicPr>
            <p:cNvPr id="28" name="Image 47">
              <a:extLst>
                <a:ext uri="{FF2B5EF4-FFF2-40B4-BE49-F238E27FC236}">
                  <a16:creationId xmlns:a16="http://schemas.microsoft.com/office/drawing/2014/main" id="{B348716B-4664-F901-03AD-D60F18970AB9}"/>
                </a:ext>
              </a:extLst>
            </p:cNvPr>
            <p:cNvPicPr>
              <a:picLocks noChangeAspect="1"/>
            </p:cNvPicPr>
            <p:nvPr/>
          </p:nvPicPr>
          <p:blipFill>
            <a:blip r:embed="rId7"/>
            <a:stretch>
              <a:fillRect/>
            </a:stretch>
          </p:blipFill>
          <p:spPr>
            <a:xfrm>
              <a:off x="7318401" y="3149709"/>
              <a:ext cx="4384800" cy="3290700"/>
            </a:xfrm>
            <a:prstGeom prst="rect">
              <a:avLst/>
            </a:prstGeom>
          </p:spPr>
        </p:pic>
        <p:sp>
          <p:nvSpPr>
            <p:cNvPr id="29" name="ZoneTexte 49">
              <a:extLst>
                <a:ext uri="{FF2B5EF4-FFF2-40B4-BE49-F238E27FC236}">
                  <a16:creationId xmlns:a16="http://schemas.microsoft.com/office/drawing/2014/main" id="{1E712771-EA78-D5DE-63A6-BEEABD2A4D18}"/>
                </a:ext>
              </a:extLst>
            </p:cNvPr>
            <p:cNvSpPr txBox="1"/>
            <p:nvPr/>
          </p:nvSpPr>
          <p:spPr>
            <a:xfrm>
              <a:off x="9903567" y="3325263"/>
              <a:ext cx="1530207" cy="307777"/>
            </a:xfrm>
            <a:prstGeom prst="rect">
              <a:avLst/>
            </a:prstGeom>
            <a:noFill/>
          </p:spPr>
          <p:txBody>
            <a:bodyPr wrap="square" rtlCol="0">
              <a:spAutoFit/>
            </a:bodyPr>
            <a:lstStyle/>
            <a:p>
              <a:r>
                <a:rPr lang="en-US" sz="1400" b="1" dirty="0">
                  <a:solidFill>
                    <a:srgbClr val="BD1800"/>
                  </a:solidFill>
                </a:rPr>
                <a:t>IPA, incinerator</a:t>
              </a:r>
            </a:p>
          </p:txBody>
        </p:sp>
        <p:sp>
          <p:nvSpPr>
            <p:cNvPr id="30" name="ZoneTexte 50">
              <a:extLst>
                <a:ext uri="{FF2B5EF4-FFF2-40B4-BE49-F238E27FC236}">
                  <a16:creationId xmlns:a16="http://schemas.microsoft.com/office/drawing/2014/main" id="{8CCD5BDC-1EA7-7D59-6D4D-B8B83B2CC5B7}"/>
                </a:ext>
              </a:extLst>
            </p:cNvPr>
            <p:cNvSpPr txBox="1"/>
            <p:nvPr/>
          </p:nvSpPr>
          <p:spPr>
            <a:xfrm>
              <a:off x="10056059" y="4147753"/>
              <a:ext cx="1377715" cy="307777"/>
            </a:xfrm>
            <a:prstGeom prst="rect">
              <a:avLst/>
            </a:prstGeom>
            <a:solidFill>
              <a:srgbClr val="FFFFFF">
                <a:alpha val="45098"/>
              </a:srgbClr>
            </a:solidFill>
          </p:spPr>
          <p:txBody>
            <a:bodyPr wrap="square" rtlCol="0">
              <a:spAutoFit/>
            </a:bodyPr>
            <a:lstStyle/>
            <a:p>
              <a:r>
                <a:rPr lang="en-US" sz="1400" b="1" dirty="0">
                  <a:solidFill>
                    <a:srgbClr val="8A0300"/>
                  </a:solidFill>
                </a:rPr>
                <a:t>IPA, reference</a:t>
              </a:r>
            </a:p>
          </p:txBody>
        </p:sp>
      </p:grpSp>
      <p:sp>
        <p:nvSpPr>
          <p:cNvPr id="31" name="ZoneTexte 7">
            <a:extLst>
              <a:ext uri="{FF2B5EF4-FFF2-40B4-BE49-F238E27FC236}">
                <a16:creationId xmlns:a16="http://schemas.microsoft.com/office/drawing/2014/main" id="{054FBFFE-D3C6-2751-1F57-236CFF2CBB7B}"/>
              </a:ext>
            </a:extLst>
          </p:cNvPr>
          <p:cNvSpPr txBox="1"/>
          <p:nvPr/>
        </p:nvSpPr>
        <p:spPr>
          <a:xfrm>
            <a:off x="6616313" y="5800708"/>
            <a:ext cx="5235019" cy="584775"/>
          </a:xfrm>
          <a:prstGeom prst="rect">
            <a:avLst/>
          </a:prstGeom>
          <a:noFill/>
        </p:spPr>
        <p:txBody>
          <a:bodyPr wrap="square" rtlCol="0">
            <a:spAutoFit/>
          </a:bodyPr>
          <a:lstStyle/>
          <a:p>
            <a:pPr algn="ctr"/>
            <a:r>
              <a:rPr lang="fr-FR" sz="1600" dirty="0" err="1"/>
              <a:t>Incinerator</a:t>
            </a:r>
            <a:r>
              <a:rPr lang="fr-FR" sz="1600" dirty="0"/>
              <a:t> </a:t>
            </a:r>
            <a:r>
              <a:rPr lang="fr-FR" sz="1600" dirty="0" err="1"/>
              <a:t>offgas</a:t>
            </a:r>
            <a:r>
              <a:rPr lang="fr-FR" sz="1600" dirty="0"/>
              <a:t>: 70 % </a:t>
            </a:r>
            <a:r>
              <a:rPr lang="fr-FR" sz="1600" dirty="0" err="1"/>
              <a:t>supplemented</a:t>
            </a:r>
            <a:r>
              <a:rPr lang="fr-FR" sz="1600" dirty="0"/>
              <a:t> </a:t>
            </a:r>
            <a:r>
              <a:rPr lang="fr-FR" sz="1600" dirty="0" err="1"/>
              <a:t>with</a:t>
            </a:r>
            <a:r>
              <a:rPr lang="fr-FR" sz="1600" dirty="0"/>
              <a:t> 30 % H</a:t>
            </a:r>
            <a:r>
              <a:rPr lang="fr-FR" sz="1600" baseline="-25000" dirty="0"/>
              <a:t>2</a:t>
            </a:r>
            <a:endParaRPr lang="en-US" sz="1600" dirty="0"/>
          </a:p>
          <a:p>
            <a:pPr algn="ctr"/>
            <a:r>
              <a:rPr lang="en-US" sz="1600" dirty="0"/>
              <a:t>Reference: 56 % N</a:t>
            </a:r>
            <a:r>
              <a:rPr lang="fr-FR" sz="1600" baseline="-25000" dirty="0"/>
              <a:t>2</a:t>
            </a:r>
            <a:r>
              <a:rPr lang="fr-FR" sz="1600" dirty="0"/>
              <a:t>, 4 % CO</a:t>
            </a:r>
            <a:r>
              <a:rPr lang="fr-FR" sz="1600" baseline="-25000" dirty="0"/>
              <a:t>2</a:t>
            </a:r>
            <a:r>
              <a:rPr lang="fr-FR" sz="1600" dirty="0"/>
              <a:t>, 30 % H</a:t>
            </a:r>
            <a:r>
              <a:rPr lang="fr-FR" sz="1600" baseline="-25000" dirty="0"/>
              <a:t>2</a:t>
            </a:r>
            <a:r>
              <a:rPr lang="fr-FR" sz="1600" dirty="0"/>
              <a:t>, 10 % O</a:t>
            </a:r>
            <a:r>
              <a:rPr lang="fr-FR" sz="1600" baseline="-25000" dirty="0"/>
              <a:t>2 </a:t>
            </a:r>
            <a:endParaRPr lang="en-US" sz="1600" baseline="-25000" dirty="0"/>
          </a:p>
        </p:txBody>
      </p:sp>
      <p:sp>
        <p:nvSpPr>
          <p:cNvPr id="32" name="ZoneTexte 58">
            <a:extLst>
              <a:ext uri="{FF2B5EF4-FFF2-40B4-BE49-F238E27FC236}">
                <a16:creationId xmlns:a16="http://schemas.microsoft.com/office/drawing/2014/main" id="{247A5C04-A6AF-13E3-36C0-A0A69BB1A187}"/>
              </a:ext>
            </a:extLst>
          </p:cNvPr>
          <p:cNvSpPr txBox="1"/>
          <p:nvPr/>
        </p:nvSpPr>
        <p:spPr>
          <a:xfrm rot="16200000">
            <a:off x="5282964" y="1875478"/>
            <a:ext cx="2183399" cy="461665"/>
          </a:xfrm>
          <a:prstGeom prst="rect">
            <a:avLst/>
          </a:prstGeom>
          <a:noFill/>
        </p:spPr>
        <p:txBody>
          <a:bodyPr wrap="square" rtlCol="0">
            <a:spAutoFit/>
          </a:bodyPr>
          <a:lstStyle/>
          <a:p>
            <a:pPr algn="ctr"/>
            <a:r>
              <a:rPr lang="en-US" sz="2400" b="1" dirty="0">
                <a:latin typeface="Century Gothic" panose="020B0502020202020204" pitchFamily="34" charset="0"/>
              </a:rPr>
              <a:t>Incinerator</a:t>
            </a:r>
          </a:p>
        </p:txBody>
      </p:sp>
      <p:cxnSp>
        <p:nvCxnSpPr>
          <p:cNvPr id="33" name="Connecteur droit 40">
            <a:extLst>
              <a:ext uri="{FF2B5EF4-FFF2-40B4-BE49-F238E27FC236}">
                <a16:creationId xmlns:a16="http://schemas.microsoft.com/office/drawing/2014/main" id="{938946D8-449C-6F10-BEAE-283B379CF1DE}"/>
              </a:ext>
            </a:extLst>
          </p:cNvPr>
          <p:cNvCxnSpPr>
            <a:cxnSpLocks/>
          </p:cNvCxnSpPr>
          <p:nvPr/>
        </p:nvCxnSpPr>
        <p:spPr>
          <a:xfrm>
            <a:off x="863113" y="1252110"/>
            <a:ext cx="0" cy="5240147"/>
          </a:xfrm>
          <a:prstGeom prst="line">
            <a:avLst/>
          </a:prstGeom>
          <a:ln w="38100">
            <a:solidFill>
              <a:srgbClr val="1B4776"/>
            </a:solidFill>
          </a:ln>
        </p:spPr>
        <p:style>
          <a:lnRef idx="1">
            <a:schemeClr val="accent1"/>
          </a:lnRef>
          <a:fillRef idx="0">
            <a:schemeClr val="accent1"/>
          </a:fillRef>
          <a:effectRef idx="0">
            <a:schemeClr val="accent1"/>
          </a:effectRef>
          <a:fontRef idx="minor">
            <a:schemeClr val="tx1"/>
          </a:fontRef>
        </p:style>
      </p:cxnSp>
      <p:cxnSp>
        <p:nvCxnSpPr>
          <p:cNvPr id="34" name="Connecteur droit 40">
            <a:extLst>
              <a:ext uri="{FF2B5EF4-FFF2-40B4-BE49-F238E27FC236}">
                <a16:creationId xmlns:a16="http://schemas.microsoft.com/office/drawing/2014/main" id="{64EAD35B-C0B5-8BDE-32D9-3F52C7AC6E25}"/>
              </a:ext>
            </a:extLst>
          </p:cNvPr>
          <p:cNvCxnSpPr>
            <a:cxnSpLocks/>
          </p:cNvCxnSpPr>
          <p:nvPr/>
        </p:nvCxnSpPr>
        <p:spPr>
          <a:xfrm>
            <a:off x="6593819" y="1252110"/>
            <a:ext cx="0" cy="5240147"/>
          </a:xfrm>
          <a:prstGeom prst="line">
            <a:avLst/>
          </a:prstGeom>
          <a:ln w="38100">
            <a:solidFill>
              <a:srgbClr val="1B4776"/>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BF3713-7617-831F-BB19-F1167218E2BF}"/>
              </a:ext>
            </a:extLst>
          </p:cNvPr>
          <p:cNvSpPr txBox="1"/>
          <p:nvPr/>
        </p:nvSpPr>
        <p:spPr>
          <a:xfrm>
            <a:off x="55307" y="-2188"/>
            <a:ext cx="6040693" cy="523220"/>
          </a:xfrm>
          <a:prstGeom prst="rect">
            <a:avLst/>
          </a:prstGeom>
          <a:noFill/>
        </p:spPr>
        <p:txBody>
          <a:bodyPr wrap="none" rtlCol="0">
            <a:spAutoFit/>
          </a:bodyPr>
          <a:lstStyle/>
          <a:p>
            <a:r>
              <a:rPr lang="en-BE" sz="2800" dirty="0">
                <a:solidFill>
                  <a:schemeClr val="bg1"/>
                </a:solidFill>
              </a:rPr>
              <a:t>Process validation with industrial off-gas</a:t>
            </a:r>
          </a:p>
        </p:txBody>
      </p:sp>
      <p:pic>
        <p:nvPicPr>
          <p:cNvPr id="2" name="Image 2">
            <a:extLst>
              <a:ext uri="{FF2B5EF4-FFF2-40B4-BE49-F238E27FC236}">
                <a16:creationId xmlns:a16="http://schemas.microsoft.com/office/drawing/2014/main" id="{604BE594-F1C5-B5B4-8B6D-8873EAC23E2B}"/>
              </a:ext>
            </a:extLst>
          </p:cNvPr>
          <p:cNvPicPr>
            <a:picLocks noChangeAspect="1"/>
          </p:cNvPicPr>
          <p:nvPr/>
        </p:nvPicPr>
        <p:blipFill>
          <a:blip r:embed="rId8"/>
          <a:stretch>
            <a:fillRect/>
          </a:stretch>
        </p:blipFill>
        <p:spPr>
          <a:xfrm>
            <a:off x="11069844" y="-246943"/>
            <a:ext cx="1286367" cy="1255885"/>
          </a:xfrm>
          <a:prstGeom prst="rect">
            <a:avLst/>
          </a:prstGeom>
        </p:spPr>
      </p:pic>
    </p:spTree>
    <p:custDataLst>
      <p:tags r:id="rId1"/>
    </p:custDataLst>
    <p:extLst>
      <p:ext uri="{BB962C8B-B14F-4D97-AF65-F5344CB8AC3E}">
        <p14:creationId xmlns:p14="http://schemas.microsoft.com/office/powerpoint/2010/main" val="2169515821"/>
      </p:ext>
    </p:extLst>
  </p:cSld>
  <p:clrMapOvr>
    <a:masterClrMapping/>
  </p:clrMapOvr>
  <mc:AlternateContent xmlns:mc="http://schemas.openxmlformats.org/markup-compatibility/2006">
    <mc:Choice xmlns:p14="http://schemas.microsoft.com/office/powerpoint/2010/main" Requires="p14">
      <p:transition spd="slow" p14:dur="2000" advTm="42566"/>
    </mc:Choice>
    <mc:Fallback>
      <p:transition spd="slow" advTm="42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0">
            <a:extLst>
              <a:ext uri="{FF2B5EF4-FFF2-40B4-BE49-F238E27FC236}">
                <a16:creationId xmlns:a16="http://schemas.microsoft.com/office/drawing/2014/main" id="{683A7615-8EE7-C313-231F-DE20609A8648}"/>
              </a:ext>
            </a:extLst>
          </p:cNvPr>
          <p:cNvSpPr/>
          <p:nvPr/>
        </p:nvSpPr>
        <p:spPr>
          <a:xfrm>
            <a:off x="9165369" y="4218119"/>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6" name="Picture 5">
            <a:extLst>
              <a:ext uri="{FF2B5EF4-FFF2-40B4-BE49-F238E27FC236}">
                <a16:creationId xmlns:a16="http://schemas.microsoft.com/office/drawing/2014/main" id="{D48D7D7D-BDA3-8A07-093C-F5DB7BEA66AD}"/>
              </a:ext>
            </a:extLst>
          </p:cNvPr>
          <p:cNvPicPr>
            <a:picLocks noChangeAspect="1"/>
          </p:cNvPicPr>
          <p:nvPr/>
        </p:nvPicPr>
        <p:blipFill>
          <a:blip r:embed="rId5"/>
          <a:stretch>
            <a:fillRect/>
          </a:stretch>
        </p:blipFill>
        <p:spPr>
          <a:xfrm>
            <a:off x="10738368" y="5143832"/>
            <a:ext cx="1378380" cy="1718421"/>
          </a:xfrm>
          <a:prstGeom prst="rect">
            <a:avLst/>
          </a:prstGeom>
        </p:spPr>
      </p:pic>
      <p:pic>
        <p:nvPicPr>
          <p:cNvPr id="8" name="Image 92">
            <a:extLst>
              <a:ext uri="{FF2B5EF4-FFF2-40B4-BE49-F238E27FC236}">
                <a16:creationId xmlns:a16="http://schemas.microsoft.com/office/drawing/2014/main" id="{85CA7CEA-2236-38E8-C05E-732DDB30A43E}"/>
              </a:ext>
            </a:extLst>
          </p:cNvPr>
          <p:cNvPicPr>
            <a:picLocks noChangeAspect="1"/>
          </p:cNvPicPr>
          <p:nvPr/>
        </p:nvPicPr>
        <p:blipFill>
          <a:blip r:embed="rId6"/>
          <a:stretch>
            <a:fillRect/>
          </a:stretch>
        </p:blipFill>
        <p:spPr>
          <a:xfrm>
            <a:off x="9800736" y="5185371"/>
            <a:ext cx="738959" cy="399986"/>
          </a:xfrm>
          <a:prstGeom prst="rect">
            <a:avLst/>
          </a:prstGeom>
        </p:spPr>
      </p:pic>
      <p:pic>
        <p:nvPicPr>
          <p:cNvPr id="9" name="Graphic 8">
            <a:extLst>
              <a:ext uri="{FF2B5EF4-FFF2-40B4-BE49-F238E27FC236}">
                <a16:creationId xmlns:a16="http://schemas.microsoft.com/office/drawing/2014/main" id="{516787AB-32E5-657F-A200-014AB3EC941E}"/>
              </a:ext>
            </a:extLst>
          </p:cNvPr>
          <p:cNvPicPr>
            <a:picLocks noChangeAspect="1"/>
          </p:cNvPicPr>
          <p:nvPr/>
        </p:nvPicPr>
        <p:blipFill>
          <a:blip r:embed="rId7">
            <a:extLst>
              <a:ext uri="{96DAC541-7B7A-43D3-8B79-37D633B846F1}">
                <asvg:svgBlip xmlns:asvg="http://schemas.microsoft.com/office/drawing/2016/SVG/main" r:embed="rId8"/>
              </a:ext>
            </a:extLst>
          </a:blip>
          <a:srcRect l="37724" t="42395" r="39473" b="47778"/>
          <a:stretch/>
        </p:blipFill>
        <p:spPr>
          <a:xfrm>
            <a:off x="9515186" y="5664984"/>
            <a:ext cx="1208423" cy="673952"/>
          </a:xfrm>
          <a:prstGeom prst="rect">
            <a:avLst/>
          </a:prstGeom>
        </p:spPr>
      </p:pic>
      <p:pic>
        <p:nvPicPr>
          <p:cNvPr id="5124" name="Picture 4">
            <a:extLst>
              <a:ext uri="{FF2B5EF4-FFF2-40B4-BE49-F238E27FC236}">
                <a16:creationId xmlns:a16="http://schemas.microsoft.com/office/drawing/2014/main" id="{BCEA270E-47E6-D925-7885-A101B7016A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8574" y="6177290"/>
            <a:ext cx="979470" cy="773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4222B31-0D7D-0E7B-2565-AEFE812C77CE}"/>
              </a:ext>
            </a:extLst>
          </p:cNvPr>
          <p:cNvSpPr txBox="1"/>
          <p:nvPr/>
        </p:nvSpPr>
        <p:spPr>
          <a:xfrm>
            <a:off x="9976541" y="4231556"/>
            <a:ext cx="1665392" cy="369332"/>
          </a:xfrm>
          <a:prstGeom prst="rect">
            <a:avLst/>
          </a:prstGeom>
          <a:noFill/>
        </p:spPr>
        <p:txBody>
          <a:bodyPr wrap="none" rtlCol="0">
            <a:spAutoFit/>
          </a:bodyPr>
          <a:lstStyle/>
          <a:p>
            <a:r>
              <a:rPr lang="en-BE" b="1" dirty="0"/>
              <a:t>Pauline Pijpstra</a:t>
            </a:r>
          </a:p>
        </p:txBody>
      </p:sp>
      <p:sp>
        <p:nvSpPr>
          <p:cNvPr id="22" name="TextBox 21">
            <a:extLst>
              <a:ext uri="{FF2B5EF4-FFF2-40B4-BE49-F238E27FC236}">
                <a16:creationId xmlns:a16="http://schemas.microsoft.com/office/drawing/2014/main" id="{C0AE7335-C25B-DF59-881A-CA51AE0ED21D}"/>
              </a:ext>
            </a:extLst>
          </p:cNvPr>
          <p:cNvSpPr txBox="1"/>
          <p:nvPr/>
        </p:nvSpPr>
        <p:spPr>
          <a:xfrm>
            <a:off x="55307" y="-2188"/>
            <a:ext cx="7820859" cy="523220"/>
          </a:xfrm>
          <a:prstGeom prst="rect">
            <a:avLst/>
          </a:prstGeom>
          <a:noFill/>
        </p:spPr>
        <p:txBody>
          <a:bodyPr wrap="none" rtlCol="0">
            <a:spAutoFit/>
          </a:bodyPr>
          <a:lstStyle/>
          <a:p>
            <a:r>
              <a:rPr lang="en-BE" sz="2800" dirty="0">
                <a:solidFill>
                  <a:schemeClr val="bg1"/>
                </a:solidFill>
              </a:rPr>
              <a:t>Assessing strain robustness of engineered </a:t>
            </a:r>
            <a:r>
              <a:rPr lang="en-BE" sz="2800" i="1" dirty="0">
                <a:solidFill>
                  <a:schemeClr val="bg1"/>
                </a:solidFill>
              </a:rPr>
              <a:t>C. necator</a:t>
            </a:r>
          </a:p>
        </p:txBody>
      </p:sp>
      <p:pic>
        <p:nvPicPr>
          <p:cNvPr id="23" name="Picture 22">
            <a:extLst>
              <a:ext uri="{FF2B5EF4-FFF2-40B4-BE49-F238E27FC236}">
                <a16:creationId xmlns:a16="http://schemas.microsoft.com/office/drawing/2014/main" id="{2661A038-9142-2019-A786-A02A58D549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0340" y="829807"/>
            <a:ext cx="3352239" cy="2683832"/>
          </a:xfrm>
          <a:prstGeom prst="rect">
            <a:avLst/>
          </a:prstGeom>
        </p:spPr>
      </p:pic>
      <p:sp>
        <p:nvSpPr>
          <p:cNvPr id="3" name="TextBox 2">
            <a:extLst>
              <a:ext uri="{FF2B5EF4-FFF2-40B4-BE49-F238E27FC236}">
                <a16:creationId xmlns:a16="http://schemas.microsoft.com/office/drawing/2014/main" id="{6E97B3EC-260F-1822-8F36-552915B3B7ED}"/>
              </a:ext>
            </a:extLst>
          </p:cNvPr>
          <p:cNvSpPr txBox="1"/>
          <p:nvPr/>
        </p:nvSpPr>
        <p:spPr>
          <a:xfrm>
            <a:off x="9165369" y="4539040"/>
            <a:ext cx="3144912" cy="646331"/>
          </a:xfrm>
          <a:prstGeom prst="rect">
            <a:avLst/>
          </a:prstGeom>
          <a:noFill/>
        </p:spPr>
        <p:txBody>
          <a:bodyPr wrap="square" rtlCol="0">
            <a:spAutoFit/>
          </a:bodyPr>
          <a:lstStyle/>
          <a:p>
            <a:pPr algn="ctr"/>
            <a:r>
              <a:rPr lang="en-BE" sz="1200" dirty="0"/>
              <a:t>Supervision: Dr. Nathalie Gorret, Prof. Robert Kourist, Dr. Petra Heidinger, Dr. Florence Mingardon</a:t>
            </a:r>
            <a:endParaRPr lang="en-BE" sz="1200" dirty="0">
              <a:highlight>
                <a:srgbClr val="FFFF00"/>
              </a:highlight>
            </a:endParaRPr>
          </a:p>
        </p:txBody>
      </p:sp>
      <p:pic>
        <p:nvPicPr>
          <p:cNvPr id="5" name="Picture 4" descr="A diagram of different types of laboratory equipment&#10;&#10;Description automatically generated">
            <a:extLst>
              <a:ext uri="{FF2B5EF4-FFF2-40B4-BE49-F238E27FC236}">
                <a16:creationId xmlns:a16="http://schemas.microsoft.com/office/drawing/2014/main" id="{08CC9515-BCA5-D7A8-F612-A6030439D405}"/>
              </a:ext>
            </a:extLst>
          </p:cNvPr>
          <p:cNvPicPr>
            <a:picLocks noChangeAspect="1"/>
          </p:cNvPicPr>
          <p:nvPr/>
        </p:nvPicPr>
        <p:blipFill>
          <a:blip r:embed="rId11"/>
          <a:stretch>
            <a:fillRect/>
          </a:stretch>
        </p:blipFill>
        <p:spPr>
          <a:xfrm>
            <a:off x="596762" y="829807"/>
            <a:ext cx="7772400" cy="5555202"/>
          </a:xfrm>
          <a:prstGeom prst="rect">
            <a:avLst/>
          </a:prstGeom>
        </p:spPr>
      </p:pic>
      <p:pic>
        <p:nvPicPr>
          <p:cNvPr id="34" name="Audio 33">
            <a:extLst>
              <a:ext uri="{FF2B5EF4-FFF2-40B4-BE49-F238E27FC236}">
                <a16:creationId xmlns:a16="http://schemas.microsoft.com/office/drawing/2014/main" id="{711E5F3C-8BEE-5D2E-480A-7049088CC98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85554955"/>
      </p:ext>
    </p:extLst>
  </p:cSld>
  <p:clrMapOvr>
    <a:masterClrMapping/>
  </p:clrMapOvr>
  <mc:AlternateContent xmlns:mc="http://schemas.openxmlformats.org/markup-compatibility/2006">
    <mc:Choice xmlns:p14="http://schemas.microsoft.com/office/powerpoint/2010/main" Requires="p14">
      <p:transition spd="slow" p14:dur="2000" advTm="54195"/>
    </mc:Choice>
    <mc:Fallback>
      <p:transition spd="slow" advTm="5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607563D-A5B9-4176-9135-4C4EBF47463E}"/>
              </a:ext>
            </a:extLst>
          </p:cNvPr>
          <p:cNvSpPr txBox="1"/>
          <p:nvPr/>
        </p:nvSpPr>
        <p:spPr>
          <a:xfrm>
            <a:off x="4315651" y="751686"/>
            <a:ext cx="2837506" cy="923330"/>
          </a:xfrm>
          <a:prstGeom prst="rect">
            <a:avLst/>
          </a:prstGeom>
          <a:noFill/>
        </p:spPr>
        <p:txBody>
          <a:bodyPr wrap="square" rtlCol="0">
            <a:spAutoFit/>
          </a:bodyPr>
          <a:lstStyle/>
          <a:p>
            <a:pPr algn="ctr"/>
            <a:r>
              <a:rPr lang="fr-FR" dirty="0"/>
              <a:t>Production rate </a:t>
            </a:r>
            <a:r>
              <a:rPr lang="fr-FR" dirty="0" err="1"/>
              <a:t>decreases</a:t>
            </a:r>
            <a:r>
              <a:rPr lang="fr-FR" dirty="0"/>
              <a:t> as </a:t>
            </a:r>
            <a:r>
              <a:rPr lang="fr-FR" dirty="0" err="1"/>
              <a:t>fed</a:t>
            </a:r>
            <a:r>
              <a:rPr lang="fr-FR" dirty="0"/>
              <a:t>-batch cultivation continues</a:t>
            </a:r>
            <a:endParaRPr lang="en-GB" dirty="0"/>
          </a:p>
        </p:txBody>
      </p:sp>
      <p:grpSp>
        <p:nvGrpSpPr>
          <p:cNvPr id="34" name="Group 33">
            <a:extLst>
              <a:ext uri="{FF2B5EF4-FFF2-40B4-BE49-F238E27FC236}">
                <a16:creationId xmlns:a16="http://schemas.microsoft.com/office/drawing/2014/main" id="{A4FD00C2-A60D-29BE-B3A6-6755C312480F}"/>
              </a:ext>
            </a:extLst>
          </p:cNvPr>
          <p:cNvGrpSpPr/>
          <p:nvPr/>
        </p:nvGrpSpPr>
        <p:grpSpPr>
          <a:xfrm>
            <a:off x="7063982" y="575421"/>
            <a:ext cx="5055370" cy="1611602"/>
            <a:chOff x="55307" y="2895017"/>
            <a:chExt cx="7818693" cy="2350253"/>
          </a:xfrm>
        </p:grpSpPr>
        <p:sp>
          <p:nvSpPr>
            <p:cNvPr id="32" name="Rectangle 31">
              <a:extLst>
                <a:ext uri="{FF2B5EF4-FFF2-40B4-BE49-F238E27FC236}">
                  <a16:creationId xmlns:a16="http://schemas.microsoft.com/office/drawing/2014/main" id="{F48EDEE0-EDC6-119E-CFB6-A1C5854FC139}"/>
                </a:ext>
              </a:extLst>
            </p:cNvPr>
            <p:cNvSpPr/>
            <p:nvPr/>
          </p:nvSpPr>
          <p:spPr>
            <a:xfrm>
              <a:off x="55307" y="2895017"/>
              <a:ext cx="7818693" cy="2350253"/>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1" name="Picture 30" descr="A graph of different types of pharmacological tests&#10;&#10;Description automatically generated with medium confidence">
              <a:extLst>
                <a:ext uri="{FF2B5EF4-FFF2-40B4-BE49-F238E27FC236}">
                  <a16:creationId xmlns:a16="http://schemas.microsoft.com/office/drawing/2014/main" id="{0B72D5C1-D71C-7464-B953-2135F8F64892}"/>
                </a:ext>
              </a:extLst>
            </p:cNvPr>
            <p:cNvPicPr>
              <a:picLocks noChangeAspect="1"/>
            </p:cNvPicPr>
            <p:nvPr/>
          </p:nvPicPr>
          <p:blipFill>
            <a:blip r:embed="rId6"/>
            <a:srcRect l="2625" t="29330" r="1602" b="7223"/>
            <a:stretch/>
          </p:blipFill>
          <p:spPr>
            <a:xfrm>
              <a:off x="242752" y="3027315"/>
              <a:ext cx="7443803" cy="2085656"/>
            </a:xfrm>
            <a:prstGeom prst="rect">
              <a:avLst/>
            </a:prstGeom>
          </p:spPr>
        </p:pic>
      </p:grpSp>
      <p:sp>
        <p:nvSpPr>
          <p:cNvPr id="2" name="TextBox 1">
            <a:extLst>
              <a:ext uri="{FF2B5EF4-FFF2-40B4-BE49-F238E27FC236}">
                <a16:creationId xmlns:a16="http://schemas.microsoft.com/office/drawing/2014/main" id="{314DBB14-7CEA-FAAC-6600-4AD5F8643F6D}"/>
              </a:ext>
            </a:extLst>
          </p:cNvPr>
          <p:cNvSpPr txBox="1"/>
          <p:nvPr/>
        </p:nvSpPr>
        <p:spPr>
          <a:xfrm>
            <a:off x="55307" y="-2188"/>
            <a:ext cx="4148508" cy="523220"/>
          </a:xfrm>
          <a:prstGeom prst="rect">
            <a:avLst/>
          </a:prstGeom>
          <a:noFill/>
        </p:spPr>
        <p:txBody>
          <a:bodyPr wrap="none" rtlCol="0">
            <a:spAutoFit/>
          </a:bodyPr>
          <a:lstStyle/>
          <a:p>
            <a:r>
              <a:rPr lang="en-BE" sz="2800" dirty="0">
                <a:solidFill>
                  <a:schemeClr val="bg1"/>
                </a:solidFill>
              </a:rPr>
              <a:t>Assessing strain robustness</a:t>
            </a:r>
          </a:p>
        </p:txBody>
      </p:sp>
      <p:grpSp>
        <p:nvGrpSpPr>
          <p:cNvPr id="33" name="Group 32">
            <a:extLst>
              <a:ext uri="{FF2B5EF4-FFF2-40B4-BE49-F238E27FC236}">
                <a16:creationId xmlns:a16="http://schemas.microsoft.com/office/drawing/2014/main" id="{061C4F0C-07FB-8A10-3423-0383F1D49AEB}"/>
              </a:ext>
            </a:extLst>
          </p:cNvPr>
          <p:cNvGrpSpPr/>
          <p:nvPr/>
        </p:nvGrpSpPr>
        <p:grpSpPr>
          <a:xfrm>
            <a:off x="276880" y="575421"/>
            <a:ext cx="3949596" cy="2016006"/>
            <a:chOff x="218365" y="659052"/>
            <a:chExt cx="4310198" cy="2192868"/>
          </a:xfrm>
        </p:grpSpPr>
        <p:sp>
          <p:nvSpPr>
            <p:cNvPr id="9" name="Rectangle 8">
              <a:extLst>
                <a:ext uri="{FF2B5EF4-FFF2-40B4-BE49-F238E27FC236}">
                  <a16:creationId xmlns:a16="http://schemas.microsoft.com/office/drawing/2014/main" id="{AD9A32E9-CE78-DD23-F8C7-9B6896A81A28}"/>
                </a:ext>
              </a:extLst>
            </p:cNvPr>
            <p:cNvSpPr/>
            <p:nvPr/>
          </p:nvSpPr>
          <p:spPr>
            <a:xfrm>
              <a:off x="218365" y="659052"/>
              <a:ext cx="4310198" cy="2192868"/>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Image 3">
              <a:extLst>
                <a:ext uri="{FF2B5EF4-FFF2-40B4-BE49-F238E27FC236}">
                  <a16:creationId xmlns:a16="http://schemas.microsoft.com/office/drawing/2014/main" id="{E1AE650E-5DE8-43E1-8CCA-FA9B1F4D4783}"/>
                </a:ext>
              </a:extLst>
            </p:cNvPr>
            <p:cNvPicPr>
              <a:picLocks noChangeAspect="1"/>
            </p:cNvPicPr>
            <p:nvPr/>
          </p:nvPicPr>
          <p:blipFill rotWithShape="1">
            <a:blip r:embed="rId7"/>
            <a:srcRect l="-1" t="45974" r="49481"/>
            <a:stretch/>
          </p:blipFill>
          <p:spPr>
            <a:xfrm>
              <a:off x="335853" y="766264"/>
              <a:ext cx="3494181" cy="1978445"/>
            </a:xfrm>
            <a:prstGeom prst="rect">
              <a:avLst/>
            </a:prstGeom>
          </p:spPr>
        </p:pic>
        <p:pic>
          <p:nvPicPr>
            <p:cNvPr id="17" name="Image 3">
              <a:extLst>
                <a:ext uri="{FF2B5EF4-FFF2-40B4-BE49-F238E27FC236}">
                  <a16:creationId xmlns:a16="http://schemas.microsoft.com/office/drawing/2014/main" id="{CFB88DDE-FF46-65EC-6593-9D9E492D55C3}"/>
                </a:ext>
              </a:extLst>
            </p:cNvPr>
            <p:cNvPicPr>
              <a:picLocks noChangeAspect="1"/>
            </p:cNvPicPr>
            <p:nvPr/>
          </p:nvPicPr>
          <p:blipFill rotWithShape="1">
            <a:blip r:embed="rId7"/>
            <a:srcRect l="90634" t="45974" r="881"/>
            <a:stretch/>
          </p:blipFill>
          <p:spPr>
            <a:xfrm>
              <a:off x="3841232" y="765467"/>
              <a:ext cx="586854" cy="1978445"/>
            </a:xfrm>
            <a:prstGeom prst="rect">
              <a:avLst/>
            </a:prstGeom>
          </p:spPr>
        </p:pic>
      </p:grpSp>
      <p:cxnSp>
        <p:nvCxnSpPr>
          <p:cNvPr id="21" name="Connecteur droit 7">
            <a:extLst>
              <a:ext uri="{FF2B5EF4-FFF2-40B4-BE49-F238E27FC236}">
                <a16:creationId xmlns:a16="http://schemas.microsoft.com/office/drawing/2014/main" id="{AF9EE33F-DF4A-0E2F-A31A-1DAD69AA5136}"/>
              </a:ext>
            </a:extLst>
          </p:cNvPr>
          <p:cNvCxnSpPr>
            <a:cxnSpLocks/>
          </p:cNvCxnSpPr>
          <p:nvPr/>
        </p:nvCxnSpPr>
        <p:spPr>
          <a:xfrm>
            <a:off x="9763536" y="2083580"/>
            <a:ext cx="0" cy="601855"/>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762FFF4-C171-0357-7462-6AE5DAAA80DE}"/>
              </a:ext>
            </a:extLst>
          </p:cNvPr>
          <p:cNvGrpSpPr/>
          <p:nvPr/>
        </p:nvGrpSpPr>
        <p:grpSpPr>
          <a:xfrm>
            <a:off x="4301091" y="1808732"/>
            <a:ext cx="3477216" cy="3118537"/>
            <a:chOff x="4301091" y="1808732"/>
            <a:chExt cx="3477216" cy="3118537"/>
          </a:xfrm>
        </p:grpSpPr>
        <p:pic>
          <p:nvPicPr>
            <p:cNvPr id="12" name="Picture 10" descr="Chart&#10;&#10;Description automatically generated with medium confidence">
              <a:extLst>
                <a:ext uri="{FF2B5EF4-FFF2-40B4-BE49-F238E27FC236}">
                  <a16:creationId xmlns:a16="http://schemas.microsoft.com/office/drawing/2014/main" id="{C0B0BEB8-BF56-4A43-CE6A-80B600249D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0590" y="3145024"/>
              <a:ext cx="1540208" cy="1554383"/>
            </a:xfrm>
            <a:prstGeom prst="rect">
              <a:avLst/>
            </a:prstGeom>
          </p:spPr>
        </p:pic>
        <p:pic>
          <p:nvPicPr>
            <p:cNvPr id="19" name="Image 34">
              <a:extLst>
                <a:ext uri="{FF2B5EF4-FFF2-40B4-BE49-F238E27FC236}">
                  <a16:creationId xmlns:a16="http://schemas.microsoft.com/office/drawing/2014/main" id="{A7B3AAD8-10CB-3C50-AD81-FB7E952C3A2E}"/>
                </a:ext>
              </a:extLst>
            </p:cNvPr>
            <p:cNvPicPr>
              <a:picLocks noChangeAspect="1"/>
            </p:cNvPicPr>
            <p:nvPr/>
          </p:nvPicPr>
          <p:blipFill>
            <a:blip r:embed="rId9"/>
            <a:stretch>
              <a:fillRect/>
            </a:stretch>
          </p:blipFill>
          <p:spPr>
            <a:xfrm>
              <a:off x="4940869" y="1911765"/>
              <a:ext cx="2234300" cy="1388393"/>
            </a:xfrm>
            <a:prstGeom prst="rect">
              <a:avLst/>
            </a:prstGeom>
          </p:spPr>
        </p:pic>
        <p:sp>
          <p:nvSpPr>
            <p:cNvPr id="23" name="Oval 22">
              <a:extLst>
                <a:ext uri="{FF2B5EF4-FFF2-40B4-BE49-F238E27FC236}">
                  <a16:creationId xmlns:a16="http://schemas.microsoft.com/office/drawing/2014/main" id="{782C8FAC-276A-70FF-612C-FBA95612F14E}"/>
                </a:ext>
              </a:extLst>
            </p:cNvPr>
            <p:cNvSpPr/>
            <p:nvPr/>
          </p:nvSpPr>
          <p:spPr>
            <a:xfrm>
              <a:off x="4301091" y="1808732"/>
              <a:ext cx="3464331" cy="3118537"/>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BE"/>
            </a:p>
          </p:txBody>
        </p:sp>
        <p:pic>
          <p:nvPicPr>
            <p:cNvPr id="25" name="Picture 24">
              <a:extLst>
                <a:ext uri="{FF2B5EF4-FFF2-40B4-BE49-F238E27FC236}">
                  <a16:creationId xmlns:a16="http://schemas.microsoft.com/office/drawing/2014/main" id="{B6E4F9DE-333E-7DB4-8BA2-3829AB5318F1}"/>
                </a:ext>
              </a:extLst>
            </p:cNvPr>
            <p:cNvPicPr>
              <a:picLocks noChangeAspect="1"/>
            </p:cNvPicPr>
            <p:nvPr/>
          </p:nvPicPr>
          <p:blipFill>
            <a:blip r:embed="rId10"/>
            <a:stretch>
              <a:fillRect/>
            </a:stretch>
          </p:blipFill>
          <p:spPr>
            <a:xfrm>
              <a:off x="5781185" y="3136607"/>
              <a:ext cx="1997122" cy="1612189"/>
            </a:xfrm>
            <a:prstGeom prst="rect">
              <a:avLst/>
            </a:prstGeom>
          </p:spPr>
        </p:pic>
      </p:grpSp>
      <p:cxnSp>
        <p:nvCxnSpPr>
          <p:cNvPr id="28" name="Connecteur droit 7">
            <a:extLst>
              <a:ext uri="{FF2B5EF4-FFF2-40B4-BE49-F238E27FC236}">
                <a16:creationId xmlns:a16="http://schemas.microsoft.com/office/drawing/2014/main" id="{17881E4B-CC0F-2898-1F41-D5668A2CEAF5}"/>
              </a:ext>
            </a:extLst>
          </p:cNvPr>
          <p:cNvCxnSpPr>
            <a:cxnSpLocks/>
          </p:cNvCxnSpPr>
          <p:nvPr/>
        </p:nvCxnSpPr>
        <p:spPr>
          <a:xfrm>
            <a:off x="4075025" y="943581"/>
            <a:ext cx="342427"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29" name="ZoneTexte 6">
            <a:extLst>
              <a:ext uri="{FF2B5EF4-FFF2-40B4-BE49-F238E27FC236}">
                <a16:creationId xmlns:a16="http://schemas.microsoft.com/office/drawing/2014/main" id="{FE8FDBF9-AC75-CAC1-868F-FF62D0ADF92D}"/>
              </a:ext>
            </a:extLst>
          </p:cNvPr>
          <p:cNvSpPr txBox="1"/>
          <p:nvPr/>
        </p:nvSpPr>
        <p:spPr>
          <a:xfrm>
            <a:off x="8103553" y="2781991"/>
            <a:ext cx="3657706" cy="646331"/>
          </a:xfrm>
          <a:prstGeom prst="rect">
            <a:avLst/>
          </a:prstGeom>
          <a:noFill/>
        </p:spPr>
        <p:txBody>
          <a:bodyPr wrap="square" rtlCol="0">
            <a:spAutoFit/>
          </a:bodyPr>
          <a:lstStyle/>
          <a:p>
            <a:pPr algn="ctr"/>
            <a:r>
              <a:rPr lang="fr-FR" dirty="0" err="1"/>
              <a:t>Biosensor</a:t>
            </a:r>
            <a:r>
              <a:rPr lang="fr-FR" dirty="0"/>
              <a:t> </a:t>
            </a:r>
            <a:r>
              <a:rPr lang="fr-FR" dirty="0" err="1"/>
              <a:t>tested</a:t>
            </a:r>
            <a:r>
              <a:rPr lang="fr-FR" dirty="0"/>
              <a:t> in </a:t>
            </a:r>
            <a:r>
              <a:rPr lang="fr-FR" dirty="0" err="1"/>
              <a:t>fed</a:t>
            </a:r>
            <a:r>
              <a:rPr lang="fr-FR" dirty="0"/>
              <a:t>-batch </a:t>
            </a:r>
            <a:r>
              <a:rPr lang="fr-FR" dirty="0" err="1"/>
              <a:t>bioreactor</a:t>
            </a:r>
            <a:r>
              <a:rPr lang="fr-FR" dirty="0"/>
              <a:t> culture  </a:t>
            </a:r>
            <a:endParaRPr lang="en-GB" dirty="0"/>
          </a:p>
        </p:txBody>
      </p:sp>
      <p:sp>
        <p:nvSpPr>
          <p:cNvPr id="35" name="TextBox 34">
            <a:extLst>
              <a:ext uri="{FF2B5EF4-FFF2-40B4-BE49-F238E27FC236}">
                <a16:creationId xmlns:a16="http://schemas.microsoft.com/office/drawing/2014/main" id="{6C0E3A19-9A08-5B39-A425-E324546E9B15}"/>
              </a:ext>
            </a:extLst>
          </p:cNvPr>
          <p:cNvSpPr txBox="1"/>
          <p:nvPr/>
        </p:nvSpPr>
        <p:spPr>
          <a:xfrm>
            <a:off x="-49042" y="6641115"/>
            <a:ext cx="11355994" cy="230832"/>
          </a:xfrm>
          <a:prstGeom prst="rect">
            <a:avLst/>
          </a:prstGeom>
          <a:noFill/>
        </p:spPr>
        <p:txBody>
          <a:bodyPr wrap="none" rtlCol="0">
            <a:spAutoFit/>
          </a:bodyPr>
          <a:lstStyle/>
          <a:p>
            <a:r>
              <a:rPr lang="en-GB" sz="900" dirty="0">
                <a:solidFill>
                  <a:schemeClr val="bg1">
                    <a:lumMod val="65000"/>
                  </a:schemeClr>
                </a:solidFill>
                <a:effectLst/>
              </a:rPr>
              <a:t>* Boy, C., Lesage, J., </a:t>
            </a:r>
            <a:r>
              <a:rPr lang="en-GB" sz="900" dirty="0" err="1">
                <a:solidFill>
                  <a:schemeClr val="bg1">
                    <a:lumMod val="65000"/>
                  </a:schemeClr>
                </a:solidFill>
                <a:effectLst/>
              </a:rPr>
              <a:t>Alfenore</a:t>
            </a:r>
            <a:r>
              <a:rPr lang="en-GB" sz="900" dirty="0">
                <a:solidFill>
                  <a:schemeClr val="bg1">
                    <a:lumMod val="65000"/>
                  </a:schemeClr>
                </a:solidFill>
                <a:effectLst/>
              </a:rPr>
              <a:t>, S., </a:t>
            </a:r>
            <a:r>
              <a:rPr lang="en-GB" sz="900" dirty="0" err="1">
                <a:solidFill>
                  <a:schemeClr val="bg1">
                    <a:lumMod val="65000"/>
                  </a:schemeClr>
                </a:solidFill>
                <a:effectLst/>
              </a:rPr>
              <a:t>Guillouet</a:t>
            </a:r>
            <a:r>
              <a:rPr lang="en-GB" sz="900" dirty="0">
                <a:solidFill>
                  <a:schemeClr val="bg1">
                    <a:lumMod val="65000"/>
                  </a:schemeClr>
                </a:solidFill>
                <a:effectLst/>
              </a:rPr>
              <a:t>, S. E. &amp; </a:t>
            </a:r>
            <a:r>
              <a:rPr lang="en-GB" sz="900" dirty="0" err="1">
                <a:solidFill>
                  <a:schemeClr val="bg1">
                    <a:lumMod val="65000"/>
                  </a:schemeClr>
                </a:solidFill>
                <a:effectLst/>
              </a:rPr>
              <a:t>Gorret</a:t>
            </a:r>
            <a:r>
              <a:rPr lang="en-GB" sz="900" dirty="0">
                <a:solidFill>
                  <a:schemeClr val="bg1">
                    <a:lumMod val="65000"/>
                  </a:schemeClr>
                </a:solidFill>
                <a:effectLst/>
              </a:rPr>
              <a:t>, N. Co-expression of an isopropanol synthetic operon and </a:t>
            </a:r>
            <a:r>
              <a:rPr lang="en-GB" sz="900" dirty="0" err="1">
                <a:solidFill>
                  <a:schemeClr val="bg1">
                    <a:lumMod val="65000"/>
                  </a:schemeClr>
                </a:solidFill>
                <a:effectLst/>
              </a:rPr>
              <a:t>eGFP</a:t>
            </a:r>
            <a:r>
              <a:rPr lang="en-GB" sz="900" dirty="0">
                <a:solidFill>
                  <a:schemeClr val="bg1">
                    <a:lumMod val="65000"/>
                  </a:schemeClr>
                </a:solidFill>
                <a:effectLst/>
              </a:rPr>
              <a:t> to monitor the robustness of </a:t>
            </a:r>
            <a:r>
              <a:rPr lang="en-GB" sz="900" dirty="0" err="1">
                <a:solidFill>
                  <a:schemeClr val="bg1">
                    <a:lumMod val="65000"/>
                  </a:schemeClr>
                </a:solidFill>
                <a:effectLst/>
              </a:rPr>
              <a:t>Cupriavidus</a:t>
            </a:r>
            <a:r>
              <a:rPr lang="en-GB" sz="900" dirty="0">
                <a:solidFill>
                  <a:schemeClr val="bg1">
                    <a:lumMod val="65000"/>
                  </a:schemeClr>
                </a:solidFill>
                <a:effectLst/>
              </a:rPr>
              <a:t> </a:t>
            </a:r>
            <a:r>
              <a:rPr lang="en-GB" sz="900" dirty="0" err="1">
                <a:solidFill>
                  <a:schemeClr val="bg1">
                    <a:lumMod val="65000"/>
                  </a:schemeClr>
                </a:solidFill>
                <a:effectLst/>
              </a:rPr>
              <a:t>necator</a:t>
            </a:r>
            <a:r>
              <a:rPr lang="en-GB" sz="900" dirty="0">
                <a:solidFill>
                  <a:schemeClr val="bg1">
                    <a:lumMod val="65000"/>
                  </a:schemeClr>
                </a:solidFill>
                <a:effectLst/>
              </a:rPr>
              <a:t> during isopropanol production. </a:t>
            </a:r>
            <a:r>
              <a:rPr lang="en-GB" sz="900" i="1" dirty="0">
                <a:solidFill>
                  <a:schemeClr val="bg1">
                    <a:lumMod val="65000"/>
                  </a:schemeClr>
                </a:solidFill>
                <a:effectLst/>
              </a:rPr>
              <a:t>Enzyme </a:t>
            </a:r>
            <a:r>
              <a:rPr lang="en-GB" sz="900" i="1" dirty="0" err="1">
                <a:solidFill>
                  <a:schemeClr val="bg1">
                    <a:lumMod val="65000"/>
                  </a:schemeClr>
                </a:solidFill>
                <a:effectLst/>
              </a:rPr>
              <a:t>Microb</a:t>
            </a:r>
            <a:r>
              <a:rPr lang="en-GB" sz="900" i="1" dirty="0">
                <a:solidFill>
                  <a:schemeClr val="bg1">
                    <a:lumMod val="65000"/>
                  </a:schemeClr>
                </a:solidFill>
                <a:effectLst/>
              </a:rPr>
              <a:t>. Technol.</a:t>
            </a:r>
            <a:r>
              <a:rPr lang="en-GB" sz="900" dirty="0">
                <a:solidFill>
                  <a:schemeClr val="bg1">
                    <a:lumMod val="65000"/>
                  </a:schemeClr>
                </a:solidFill>
                <a:effectLst/>
              </a:rPr>
              <a:t> </a:t>
            </a:r>
            <a:r>
              <a:rPr lang="en-GB" sz="900" b="1" dirty="0">
                <a:solidFill>
                  <a:schemeClr val="bg1">
                    <a:lumMod val="65000"/>
                  </a:schemeClr>
                </a:solidFill>
                <a:effectLst/>
              </a:rPr>
              <a:t>161</a:t>
            </a:r>
            <a:r>
              <a:rPr lang="en-GB" sz="900" dirty="0">
                <a:solidFill>
                  <a:schemeClr val="bg1">
                    <a:lumMod val="65000"/>
                  </a:schemeClr>
                </a:solidFill>
                <a:effectLst/>
              </a:rPr>
              <a:t>, (2022).</a:t>
            </a:r>
          </a:p>
        </p:txBody>
      </p:sp>
      <p:sp>
        <p:nvSpPr>
          <p:cNvPr id="38" name="Rectangle 37">
            <a:extLst>
              <a:ext uri="{FF2B5EF4-FFF2-40B4-BE49-F238E27FC236}">
                <a16:creationId xmlns:a16="http://schemas.microsoft.com/office/drawing/2014/main" id="{32F9DA66-0E0E-00D5-DDFA-31A1F5BED0ED}"/>
              </a:ext>
            </a:extLst>
          </p:cNvPr>
          <p:cNvSpPr/>
          <p:nvPr/>
        </p:nvSpPr>
        <p:spPr>
          <a:xfrm>
            <a:off x="7405128" y="4699407"/>
            <a:ext cx="4683040" cy="176323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TextBox 41">
            <a:extLst>
              <a:ext uri="{FF2B5EF4-FFF2-40B4-BE49-F238E27FC236}">
                <a16:creationId xmlns:a16="http://schemas.microsoft.com/office/drawing/2014/main" id="{9416F746-5547-2D27-1E6E-BE9B0D5E31CB}"/>
              </a:ext>
            </a:extLst>
          </p:cNvPr>
          <p:cNvSpPr txBox="1"/>
          <p:nvPr/>
        </p:nvSpPr>
        <p:spPr>
          <a:xfrm>
            <a:off x="310057" y="579553"/>
            <a:ext cx="300082" cy="369332"/>
          </a:xfrm>
          <a:prstGeom prst="rect">
            <a:avLst/>
          </a:prstGeom>
          <a:noFill/>
        </p:spPr>
        <p:txBody>
          <a:bodyPr wrap="none" rtlCol="0">
            <a:spAutoFit/>
          </a:bodyPr>
          <a:lstStyle/>
          <a:p>
            <a:r>
              <a:rPr lang="en-BE" dirty="0">
                <a:solidFill>
                  <a:schemeClr val="bg1">
                    <a:lumMod val="65000"/>
                  </a:schemeClr>
                </a:solidFill>
              </a:rPr>
              <a:t>*</a:t>
            </a:r>
          </a:p>
        </p:txBody>
      </p:sp>
      <p:sp>
        <p:nvSpPr>
          <p:cNvPr id="43" name="TextBox 42">
            <a:extLst>
              <a:ext uri="{FF2B5EF4-FFF2-40B4-BE49-F238E27FC236}">
                <a16:creationId xmlns:a16="http://schemas.microsoft.com/office/drawing/2014/main" id="{F61F998B-EAB4-B0E1-328D-5F62C6731A10}"/>
              </a:ext>
            </a:extLst>
          </p:cNvPr>
          <p:cNvSpPr txBox="1"/>
          <p:nvPr/>
        </p:nvSpPr>
        <p:spPr>
          <a:xfrm>
            <a:off x="7212986" y="575421"/>
            <a:ext cx="300082" cy="369332"/>
          </a:xfrm>
          <a:prstGeom prst="rect">
            <a:avLst/>
          </a:prstGeom>
          <a:noFill/>
        </p:spPr>
        <p:txBody>
          <a:bodyPr wrap="none" rtlCol="0">
            <a:spAutoFit/>
          </a:bodyPr>
          <a:lstStyle/>
          <a:p>
            <a:r>
              <a:rPr lang="en-BE" dirty="0">
                <a:solidFill>
                  <a:schemeClr val="bg1">
                    <a:lumMod val="65000"/>
                  </a:schemeClr>
                </a:solidFill>
              </a:rPr>
              <a:t>*</a:t>
            </a:r>
          </a:p>
        </p:txBody>
      </p:sp>
      <p:cxnSp>
        <p:nvCxnSpPr>
          <p:cNvPr id="47" name="Connecteur droit 7">
            <a:extLst>
              <a:ext uri="{FF2B5EF4-FFF2-40B4-BE49-F238E27FC236}">
                <a16:creationId xmlns:a16="http://schemas.microsoft.com/office/drawing/2014/main" id="{D14278AE-2D28-FB3C-40ED-B968164A29B6}"/>
              </a:ext>
            </a:extLst>
          </p:cNvPr>
          <p:cNvCxnSpPr>
            <a:cxnSpLocks/>
          </p:cNvCxnSpPr>
          <p:nvPr/>
        </p:nvCxnSpPr>
        <p:spPr>
          <a:xfrm flipH="1">
            <a:off x="7311466" y="5617864"/>
            <a:ext cx="59396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5F42DEC-E347-50C9-A8DD-71776CB43F90}"/>
              </a:ext>
            </a:extLst>
          </p:cNvPr>
          <p:cNvSpPr txBox="1"/>
          <p:nvPr/>
        </p:nvSpPr>
        <p:spPr>
          <a:xfrm>
            <a:off x="5114193" y="5395269"/>
            <a:ext cx="2186939" cy="923330"/>
          </a:xfrm>
          <a:prstGeom prst="rect">
            <a:avLst/>
          </a:prstGeom>
          <a:noFill/>
        </p:spPr>
        <p:txBody>
          <a:bodyPr wrap="square" rtlCol="0">
            <a:spAutoFit/>
          </a:bodyPr>
          <a:lstStyle/>
          <a:p>
            <a:pPr algn="ctr"/>
            <a:r>
              <a:rPr lang="en-BE" dirty="0"/>
              <a:t>In continuous culture eGFP</a:t>
            </a:r>
            <a:r>
              <a:rPr lang="en-BE" baseline="30000" dirty="0"/>
              <a:t>+</a:t>
            </a:r>
            <a:r>
              <a:rPr lang="en-BE" dirty="0"/>
              <a:t> population is lost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A51B6B-429D-D33D-78D9-3C08DADC8721}"/>
                  </a:ext>
                </a:extLst>
              </p:cNvPr>
              <p:cNvSpPr txBox="1"/>
              <p:nvPr/>
            </p:nvSpPr>
            <p:spPr>
              <a:xfrm>
                <a:off x="9591667" y="298993"/>
                <a:ext cx="2021131" cy="4104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𝐷𝑅𝑅</m:t>
                      </m:r>
                      <m:r>
                        <a:rPr lang="en-US" sz="1100" b="0" i="1" smtClean="0">
                          <a:latin typeface="Cambria Math" panose="02040503050406030204" pitchFamily="18" charset="0"/>
                        </a:rPr>
                        <m:t>=</m:t>
                      </m:r>
                      <m:r>
                        <a:rPr lang="en-US" sz="1100" b="0" i="1" smtClean="0">
                          <a:latin typeface="Cambria Math" panose="02040503050406030204" pitchFamily="18" charset="0"/>
                        </a:rPr>
                        <m:t>𝑙𝑜𝑔</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𝑒𝐺𝐹𝑃</m:t>
                          </m:r>
                          <m:r>
                            <a:rPr lang="en-US" sz="1100" b="0" i="1" baseline="30000" smtClean="0">
                              <a:latin typeface="Cambria Math" panose="02040503050406030204" pitchFamily="18" charset="0"/>
                            </a:rPr>
                            <m:t>+</m:t>
                          </m:r>
                          <m:r>
                            <a:rPr lang="en-US" sz="1100" b="0" i="1" smtClean="0">
                              <a:latin typeface="Cambria Math" panose="02040503050406030204" pitchFamily="18" charset="0"/>
                            </a:rPr>
                            <m:t> +  </m:t>
                          </m:r>
                          <m:r>
                            <a:rPr lang="en-US" sz="1100" b="0" i="1" smtClean="0">
                              <a:latin typeface="Cambria Math" panose="02040503050406030204" pitchFamily="18" charset="0"/>
                            </a:rPr>
                            <m:t>𝑒𝐺𝐹𝑃</m:t>
                          </m:r>
                          <m:r>
                            <a:rPr lang="en-US" sz="1100" b="0" i="1" baseline="30000" smtClean="0">
                              <a:latin typeface="Cambria Math" panose="02040503050406030204" pitchFamily="18" charset="0"/>
                            </a:rPr>
                            <m:t>−</m:t>
                          </m:r>
                        </m:num>
                        <m:den>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𝑒𝐺𝐹𝑃</m:t>
                              </m:r>
                            </m:e>
                            <m:sup>
                              <m:r>
                                <a:rPr lang="en-US" sz="1100" b="0" i="1" smtClean="0">
                                  <a:latin typeface="Cambria Math" panose="02040503050406030204" pitchFamily="18" charset="0"/>
                                </a:rPr>
                                <m:t>+</m:t>
                              </m:r>
                            </m:sup>
                          </m:sSup>
                        </m:den>
                      </m:f>
                    </m:oMath>
                  </m:oMathPara>
                </a14:m>
                <a:endParaRPr lang="en-BE" sz="1100" dirty="0"/>
              </a:p>
            </p:txBody>
          </p:sp>
        </mc:Choice>
        <mc:Fallback xmlns="">
          <p:sp>
            <p:nvSpPr>
              <p:cNvPr id="3" name="TextBox 2">
                <a:extLst>
                  <a:ext uri="{FF2B5EF4-FFF2-40B4-BE49-F238E27FC236}">
                    <a16:creationId xmlns:a16="http://schemas.microsoft.com/office/drawing/2014/main" id="{88A51B6B-429D-D33D-78D9-3C08DADC8721}"/>
                  </a:ext>
                </a:extLst>
              </p:cNvPr>
              <p:cNvSpPr txBox="1">
                <a:spLocks noRot="1" noChangeAspect="1" noMove="1" noResize="1" noEditPoints="1" noAdjustHandles="1" noChangeArrowheads="1" noChangeShapeType="1" noTextEdit="1"/>
              </p:cNvSpPr>
              <p:nvPr/>
            </p:nvSpPr>
            <p:spPr>
              <a:xfrm>
                <a:off x="9591667" y="298993"/>
                <a:ext cx="2021131" cy="410433"/>
              </a:xfrm>
              <a:prstGeom prst="rect">
                <a:avLst/>
              </a:prstGeom>
              <a:blipFill>
                <a:blip r:embed="rId11"/>
                <a:stretch>
                  <a:fillRect/>
                </a:stretch>
              </a:blipFill>
            </p:spPr>
            <p:txBody>
              <a:bodyPr/>
              <a:lstStyle/>
              <a:p>
                <a:r>
                  <a:rPr lang="en-BE">
                    <a:noFill/>
                  </a:rPr>
                  <a:t> </a:t>
                </a:r>
              </a:p>
            </p:txBody>
          </p:sp>
        </mc:Fallback>
      </mc:AlternateContent>
      <p:pic>
        <p:nvPicPr>
          <p:cNvPr id="5" name="Espace réservé du contenu 4">
            <a:extLst>
              <a:ext uri="{FF2B5EF4-FFF2-40B4-BE49-F238E27FC236}">
                <a16:creationId xmlns:a16="http://schemas.microsoft.com/office/drawing/2014/main" id="{4E151E4B-05D2-7E0B-99CB-CDF32DCFE574}"/>
              </a:ext>
            </a:extLst>
          </p:cNvPr>
          <p:cNvPicPr>
            <a:picLocks noGrp="1" noChangeAspect="1"/>
          </p:cNvPicPr>
          <p:nvPr>
            <p:ph idx="1"/>
          </p:nvPr>
        </p:nvPicPr>
        <p:blipFill rotWithShape="1">
          <a:blip r:embed="rId12">
            <a:extLst>
              <a:ext uri="{28A0092B-C50C-407E-A947-70E740481C1C}">
                <a14:useLocalDpi xmlns:a14="http://schemas.microsoft.com/office/drawing/2010/main" val="0"/>
              </a:ext>
            </a:extLst>
          </a:blip>
          <a:srcRect l="3439" t="61601" r="41516" b="24731"/>
          <a:stretch/>
        </p:blipFill>
        <p:spPr>
          <a:xfrm>
            <a:off x="7547648" y="4875061"/>
            <a:ext cx="4398000" cy="1411923"/>
          </a:xfrm>
        </p:spPr>
      </p:pic>
      <p:pic>
        <p:nvPicPr>
          <p:cNvPr id="6" name="Espace réservé du contenu 4">
            <a:extLst>
              <a:ext uri="{FF2B5EF4-FFF2-40B4-BE49-F238E27FC236}">
                <a16:creationId xmlns:a16="http://schemas.microsoft.com/office/drawing/2014/main" id="{21CFCF93-D134-0125-DBEE-17C8BBA03C68}"/>
              </a:ext>
            </a:extLst>
          </p:cNvPr>
          <p:cNvPicPr>
            <a:picLocks noChangeAspect="1"/>
          </p:cNvPicPr>
          <p:nvPr/>
        </p:nvPicPr>
        <p:blipFill rotWithShape="1">
          <a:blip r:embed="rId12">
            <a:extLst>
              <a:ext uri="{28A0092B-C50C-407E-A947-70E740481C1C}">
                <a14:useLocalDpi xmlns:a14="http://schemas.microsoft.com/office/drawing/2010/main" val="0"/>
              </a:ext>
            </a:extLst>
          </a:blip>
          <a:srcRect l="69387" t="65656" r="20366" b="28983"/>
          <a:stretch/>
        </p:blipFill>
        <p:spPr>
          <a:xfrm>
            <a:off x="10602232" y="5064123"/>
            <a:ext cx="818707" cy="553741"/>
          </a:xfrm>
          <a:prstGeom prst="rect">
            <a:avLst/>
          </a:prstGeom>
        </p:spPr>
      </p:pic>
      <p:sp>
        <p:nvSpPr>
          <p:cNvPr id="10" name="TextBox 9">
            <a:extLst>
              <a:ext uri="{FF2B5EF4-FFF2-40B4-BE49-F238E27FC236}">
                <a16:creationId xmlns:a16="http://schemas.microsoft.com/office/drawing/2014/main" id="{7C8312AC-EB12-B091-67C8-A5CA092D78B7}"/>
              </a:ext>
            </a:extLst>
          </p:cNvPr>
          <p:cNvSpPr txBox="1"/>
          <p:nvPr/>
        </p:nvSpPr>
        <p:spPr>
          <a:xfrm>
            <a:off x="595482" y="5968492"/>
            <a:ext cx="3949596" cy="646331"/>
          </a:xfrm>
          <a:prstGeom prst="rect">
            <a:avLst/>
          </a:prstGeom>
          <a:noFill/>
        </p:spPr>
        <p:txBody>
          <a:bodyPr wrap="square" rtlCol="0">
            <a:spAutoFit/>
          </a:bodyPr>
          <a:lstStyle/>
          <a:p>
            <a:pPr algn="ctr"/>
            <a:r>
              <a:rPr lang="en-BE" dirty="0"/>
              <a:t>Need for understanding population dynamics and their mechanisms</a:t>
            </a:r>
          </a:p>
        </p:txBody>
      </p:sp>
      <p:pic>
        <p:nvPicPr>
          <p:cNvPr id="14" name="Picture 13" descr="A diagram of a cell division&#10;&#10;Description automatically generated with medium confidence">
            <a:extLst>
              <a:ext uri="{FF2B5EF4-FFF2-40B4-BE49-F238E27FC236}">
                <a16:creationId xmlns:a16="http://schemas.microsoft.com/office/drawing/2014/main" id="{2F8FA173-82DC-7E09-97E1-ECC7AA942B57}"/>
              </a:ext>
            </a:extLst>
          </p:cNvPr>
          <p:cNvPicPr>
            <a:picLocks noChangeAspect="1"/>
          </p:cNvPicPr>
          <p:nvPr/>
        </p:nvPicPr>
        <p:blipFill>
          <a:blip r:embed="rId13"/>
          <a:stretch>
            <a:fillRect/>
          </a:stretch>
        </p:blipFill>
        <p:spPr>
          <a:xfrm>
            <a:off x="395955" y="2782978"/>
            <a:ext cx="4373711" cy="3127750"/>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D35A9443-46B0-10A7-0922-BF398CBA864F}"/>
              </a:ext>
            </a:extLst>
          </p:cNvPr>
          <p:cNvPicPr>
            <a:picLocks noChangeAspect="1"/>
          </p:cNvPicPr>
          <p:nvPr/>
        </p:nvPicPr>
        <p:blipFill>
          <a:blip r:embed="rId14"/>
          <a:stretch>
            <a:fillRect/>
          </a:stretch>
        </p:blipFill>
        <p:spPr>
          <a:xfrm>
            <a:off x="395955" y="2782978"/>
            <a:ext cx="4373711" cy="3127750"/>
          </a:xfrm>
          <a:prstGeom prst="rect">
            <a:avLst/>
          </a:prstGeom>
        </p:spPr>
      </p:pic>
      <p:pic>
        <p:nvPicPr>
          <p:cNvPr id="20" name="Picture 19" descr="A screenshot of a computer&#10;&#10;Description automatically generated">
            <a:extLst>
              <a:ext uri="{FF2B5EF4-FFF2-40B4-BE49-F238E27FC236}">
                <a16:creationId xmlns:a16="http://schemas.microsoft.com/office/drawing/2014/main" id="{53D42180-E77F-7AD5-1780-3C51F4C9C9A9}"/>
              </a:ext>
            </a:extLst>
          </p:cNvPr>
          <p:cNvPicPr>
            <a:picLocks noChangeAspect="1"/>
          </p:cNvPicPr>
          <p:nvPr/>
        </p:nvPicPr>
        <p:blipFill>
          <a:blip r:embed="rId15"/>
          <a:stretch>
            <a:fillRect/>
          </a:stretch>
        </p:blipFill>
        <p:spPr>
          <a:xfrm>
            <a:off x="395955" y="2782978"/>
            <a:ext cx="4373711" cy="2992876"/>
          </a:xfrm>
          <a:prstGeom prst="rect">
            <a:avLst/>
          </a:prstGeom>
        </p:spPr>
      </p:pic>
      <p:pic>
        <p:nvPicPr>
          <p:cNvPr id="24" name="Picture 23" descr="A black and blue curved line&#10;&#10;Description automatically generated with medium confidence">
            <a:extLst>
              <a:ext uri="{FF2B5EF4-FFF2-40B4-BE49-F238E27FC236}">
                <a16:creationId xmlns:a16="http://schemas.microsoft.com/office/drawing/2014/main" id="{C2C3C016-0440-09BD-AAB0-CDAA162ADD77}"/>
              </a:ext>
            </a:extLst>
          </p:cNvPr>
          <p:cNvPicPr>
            <a:picLocks noChangeAspect="1"/>
          </p:cNvPicPr>
          <p:nvPr/>
        </p:nvPicPr>
        <p:blipFill>
          <a:blip r:embed="rId16"/>
          <a:stretch>
            <a:fillRect/>
          </a:stretch>
        </p:blipFill>
        <p:spPr>
          <a:xfrm>
            <a:off x="395955" y="3518697"/>
            <a:ext cx="4373711" cy="2257502"/>
          </a:xfrm>
          <a:prstGeom prst="rect">
            <a:avLst/>
          </a:prstGeom>
        </p:spPr>
      </p:pic>
      <p:pic>
        <p:nvPicPr>
          <p:cNvPr id="15" name="Audio 14">
            <a:extLst>
              <a:ext uri="{FF2B5EF4-FFF2-40B4-BE49-F238E27FC236}">
                <a16:creationId xmlns:a16="http://schemas.microsoft.com/office/drawing/2014/main" id="{08610E6B-6928-56F5-91E0-EE617C47CE32}"/>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19808097"/>
      </p:ext>
    </p:extLst>
  </p:cSld>
  <p:clrMapOvr>
    <a:masterClrMapping/>
  </p:clrMapOvr>
  <mc:AlternateContent xmlns:mc="http://schemas.openxmlformats.org/markup-compatibility/2006">
    <mc:Choice xmlns:p14="http://schemas.microsoft.com/office/powerpoint/2010/main" Requires="p14">
      <p:transition spd="slow" p14:dur="2000" advTm="96896"/>
    </mc:Choice>
    <mc:Fallback>
      <p:transition spd="slow" advTm="9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5"/>
                </p:tgtEl>
              </p:cMediaNode>
            </p:audio>
          </p:childTnLst>
        </p:cTn>
      </p:par>
    </p:tnLst>
    <p:bldLst>
      <p:bldP spid="29" grpId="0"/>
      <p:bldP spid="38" grpId="0" animBg="1"/>
      <p:bldP spid="43" grpId="0"/>
      <p:bldP spid="49" grpId="0"/>
      <p:bldP spid="3"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5A970-26AE-C733-7773-5FBDA0339F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9B622-92D9-6BA6-F0B0-F738F4F0B0E0}"/>
              </a:ext>
            </a:extLst>
          </p:cNvPr>
          <p:cNvSpPr>
            <a:spLocks noGrp="1"/>
          </p:cNvSpPr>
          <p:nvPr>
            <p:ph type="title"/>
          </p:nvPr>
        </p:nvSpPr>
        <p:spPr>
          <a:xfrm>
            <a:off x="838200" y="-1721029"/>
            <a:ext cx="10515600" cy="843063"/>
          </a:xfrm>
        </p:spPr>
        <p:txBody>
          <a:bodyPr/>
          <a:lstStyle/>
          <a:p>
            <a:endParaRPr lang="en-BE"/>
          </a:p>
        </p:txBody>
      </p:sp>
      <p:sp>
        <p:nvSpPr>
          <p:cNvPr id="4" name="Rectangle 3">
            <a:extLst>
              <a:ext uri="{FF2B5EF4-FFF2-40B4-BE49-F238E27FC236}">
                <a16:creationId xmlns:a16="http://schemas.microsoft.com/office/drawing/2014/main" id="{B832B108-2EBF-AD12-4B9B-D96BAEADC2E4}"/>
              </a:ext>
            </a:extLst>
          </p:cNvPr>
          <p:cNvSpPr/>
          <p:nvPr/>
        </p:nvSpPr>
        <p:spPr>
          <a:xfrm>
            <a:off x="-157164" y="-23176"/>
            <a:ext cx="12687301" cy="3447381"/>
          </a:xfrm>
          <a:prstGeom prst="rect">
            <a:avLst/>
          </a:prstGeom>
          <a:solidFill>
            <a:srgbClr val="1B4776"/>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5" name="Rectangle 14">
            <a:extLst>
              <a:ext uri="{FF2B5EF4-FFF2-40B4-BE49-F238E27FC236}">
                <a16:creationId xmlns:a16="http://schemas.microsoft.com/office/drawing/2014/main" id="{CE32ABA1-CB9A-133F-D73A-5A1B406F4202}"/>
              </a:ext>
            </a:extLst>
          </p:cNvPr>
          <p:cNvSpPr/>
          <p:nvPr/>
        </p:nvSpPr>
        <p:spPr>
          <a:xfrm>
            <a:off x="-1000124" y="3213269"/>
            <a:ext cx="14030324" cy="3644731"/>
          </a:xfrm>
          <a:prstGeom prst="rect">
            <a:avLst/>
          </a:prstGeom>
          <a:solidFill>
            <a:srgbClr val="2465AB"/>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3" name="Group 2">
            <a:extLst>
              <a:ext uri="{FF2B5EF4-FFF2-40B4-BE49-F238E27FC236}">
                <a16:creationId xmlns:a16="http://schemas.microsoft.com/office/drawing/2014/main" id="{81D2A21C-4F95-1AB0-DD13-779C45E03BB6}"/>
              </a:ext>
            </a:extLst>
          </p:cNvPr>
          <p:cNvGrpSpPr/>
          <p:nvPr/>
        </p:nvGrpSpPr>
        <p:grpSpPr>
          <a:xfrm>
            <a:off x="625215" y="3204496"/>
            <a:ext cx="10941570" cy="3589321"/>
            <a:chOff x="650823" y="5689387"/>
            <a:chExt cx="10941570" cy="3589321"/>
          </a:xfrm>
        </p:grpSpPr>
        <p:sp>
          <p:nvSpPr>
            <p:cNvPr id="8" name="TextBox 7">
              <a:extLst>
                <a:ext uri="{FF2B5EF4-FFF2-40B4-BE49-F238E27FC236}">
                  <a16:creationId xmlns:a16="http://schemas.microsoft.com/office/drawing/2014/main" id="{530E97E5-D538-01AA-2B06-CC1957D821C2}"/>
                </a:ext>
              </a:extLst>
            </p:cNvPr>
            <p:cNvSpPr txBox="1"/>
            <p:nvPr/>
          </p:nvSpPr>
          <p:spPr>
            <a:xfrm>
              <a:off x="3813014" y="5689387"/>
              <a:ext cx="4655377" cy="461665"/>
            </a:xfrm>
            <a:prstGeom prst="rect">
              <a:avLst/>
            </a:prstGeom>
            <a:noFill/>
          </p:spPr>
          <p:txBody>
            <a:bodyPr wrap="none" rtlCol="0">
              <a:spAutoFit/>
            </a:bodyPr>
            <a:lstStyle/>
            <a:p>
              <a:r>
                <a:rPr lang="en-BE" sz="2400" b="1" dirty="0">
                  <a:solidFill>
                    <a:schemeClr val="bg1"/>
                  </a:solidFill>
                </a:rPr>
                <a:t>Increasing robustness of processes</a:t>
              </a:r>
            </a:p>
          </p:txBody>
        </p:sp>
        <p:sp>
          <p:nvSpPr>
            <p:cNvPr id="16" name="Rounded Rectangle 15">
              <a:extLst>
                <a:ext uri="{FF2B5EF4-FFF2-40B4-BE49-F238E27FC236}">
                  <a16:creationId xmlns:a16="http://schemas.microsoft.com/office/drawing/2014/main" id="{85C76809-272E-7A6B-E247-3E6FE60761F8}"/>
                </a:ext>
              </a:extLst>
            </p:cNvPr>
            <p:cNvSpPr/>
            <p:nvPr/>
          </p:nvSpPr>
          <p:spPr>
            <a:xfrm>
              <a:off x="650823" y="6177365"/>
              <a:ext cx="5051685" cy="3101343"/>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ounded Rectangle 16">
              <a:extLst>
                <a:ext uri="{FF2B5EF4-FFF2-40B4-BE49-F238E27FC236}">
                  <a16:creationId xmlns:a16="http://schemas.microsoft.com/office/drawing/2014/main" id="{EDD6175E-D84D-9643-F7D0-A1C7053A262C}"/>
                </a:ext>
              </a:extLst>
            </p:cNvPr>
            <p:cNvSpPr/>
            <p:nvPr/>
          </p:nvSpPr>
          <p:spPr>
            <a:xfrm>
              <a:off x="6540708" y="6177367"/>
              <a:ext cx="5051685" cy="3101341"/>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272FAB41-1C6F-20D7-FDC9-A5027CB3988D}"/>
                </a:ext>
              </a:extLst>
            </p:cNvPr>
            <p:cNvSpPr txBox="1"/>
            <p:nvPr/>
          </p:nvSpPr>
          <p:spPr>
            <a:xfrm>
              <a:off x="1996342" y="6276618"/>
              <a:ext cx="2360646" cy="400110"/>
            </a:xfrm>
            <a:prstGeom prst="rect">
              <a:avLst/>
            </a:prstGeom>
            <a:noFill/>
          </p:spPr>
          <p:txBody>
            <a:bodyPr wrap="none" rtlCol="0">
              <a:spAutoFit/>
            </a:bodyPr>
            <a:lstStyle/>
            <a:p>
              <a:r>
                <a:rPr lang="en-BE" sz="2000" b="1" dirty="0">
                  <a:solidFill>
                    <a:schemeClr val="bg1"/>
                  </a:solidFill>
                </a:rPr>
                <a:t>Robust bioprocesses</a:t>
              </a:r>
            </a:p>
          </p:txBody>
        </p:sp>
        <p:sp>
          <p:nvSpPr>
            <p:cNvPr id="42" name="TextBox 41">
              <a:extLst>
                <a:ext uri="{FF2B5EF4-FFF2-40B4-BE49-F238E27FC236}">
                  <a16:creationId xmlns:a16="http://schemas.microsoft.com/office/drawing/2014/main" id="{6B808C80-0F4D-6D78-F132-712BC4E403E9}"/>
                </a:ext>
              </a:extLst>
            </p:cNvPr>
            <p:cNvSpPr txBox="1"/>
            <p:nvPr/>
          </p:nvSpPr>
          <p:spPr>
            <a:xfrm>
              <a:off x="8251832" y="6268746"/>
              <a:ext cx="1686808" cy="400110"/>
            </a:xfrm>
            <a:prstGeom prst="rect">
              <a:avLst/>
            </a:prstGeom>
            <a:noFill/>
          </p:spPr>
          <p:txBody>
            <a:bodyPr wrap="none" rtlCol="0">
              <a:spAutoFit/>
            </a:bodyPr>
            <a:lstStyle/>
            <a:p>
              <a:r>
                <a:rPr lang="en-BE" sz="2000" b="1" dirty="0">
                  <a:solidFill>
                    <a:schemeClr val="bg1"/>
                  </a:solidFill>
                </a:rPr>
                <a:t>Robust strains</a:t>
              </a:r>
            </a:p>
          </p:txBody>
        </p:sp>
        <p:sp>
          <p:nvSpPr>
            <p:cNvPr id="27" name="TextBox 26">
              <a:extLst>
                <a:ext uri="{FF2B5EF4-FFF2-40B4-BE49-F238E27FC236}">
                  <a16:creationId xmlns:a16="http://schemas.microsoft.com/office/drawing/2014/main" id="{43529690-6AD6-53E1-E8CD-9A1CD3B4166F}"/>
                </a:ext>
              </a:extLst>
            </p:cNvPr>
            <p:cNvSpPr txBox="1"/>
            <p:nvPr/>
          </p:nvSpPr>
          <p:spPr>
            <a:xfrm>
              <a:off x="3334783" y="7046110"/>
              <a:ext cx="463588" cy="369332"/>
            </a:xfrm>
            <a:prstGeom prst="rect">
              <a:avLst/>
            </a:prstGeom>
            <a:noFill/>
          </p:spPr>
          <p:txBody>
            <a:bodyPr wrap="none" rtlCol="0">
              <a:spAutoFit/>
            </a:bodyPr>
            <a:lstStyle/>
            <a:p>
              <a:r>
                <a:rPr lang="fr-FR" dirty="0">
                  <a:solidFill>
                    <a:schemeClr val="bg1"/>
                  </a:solidFill>
                </a:rPr>
                <a:t>k</a:t>
              </a:r>
              <a:r>
                <a:rPr lang="en-BE" baseline="-25000" dirty="0">
                  <a:solidFill>
                    <a:schemeClr val="bg1"/>
                  </a:solidFill>
                </a:rPr>
                <a:t>L</a:t>
              </a:r>
              <a:r>
                <a:rPr lang="fr-FR" dirty="0">
                  <a:solidFill>
                    <a:schemeClr val="bg1"/>
                  </a:solidFill>
                </a:rPr>
                <a:t>a</a:t>
              </a:r>
              <a:endParaRPr lang="en-BE" dirty="0">
                <a:solidFill>
                  <a:schemeClr val="bg1"/>
                </a:solidFill>
              </a:endParaRPr>
            </a:p>
          </p:txBody>
        </p:sp>
        <p:sp>
          <p:nvSpPr>
            <p:cNvPr id="29" name="TextBox 28">
              <a:extLst>
                <a:ext uri="{FF2B5EF4-FFF2-40B4-BE49-F238E27FC236}">
                  <a16:creationId xmlns:a16="http://schemas.microsoft.com/office/drawing/2014/main" id="{53A49CCC-7D5B-7E01-AAFB-C21926609296}"/>
                </a:ext>
              </a:extLst>
            </p:cNvPr>
            <p:cNvSpPr txBox="1"/>
            <p:nvPr/>
          </p:nvSpPr>
          <p:spPr>
            <a:xfrm>
              <a:off x="873942" y="7201317"/>
              <a:ext cx="1569789" cy="369332"/>
            </a:xfrm>
            <a:prstGeom prst="rect">
              <a:avLst/>
            </a:prstGeom>
            <a:noFill/>
          </p:spPr>
          <p:txBody>
            <a:bodyPr wrap="none" rtlCol="0">
              <a:spAutoFit/>
            </a:bodyPr>
            <a:lstStyle/>
            <a:p>
              <a:r>
                <a:rPr lang="en-BE" dirty="0">
                  <a:solidFill>
                    <a:schemeClr val="bg1"/>
                  </a:solidFill>
                </a:rPr>
                <a:t>Reactor design</a:t>
              </a:r>
            </a:p>
          </p:txBody>
        </p:sp>
        <p:sp>
          <p:nvSpPr>
            <p:cNvPr id="30" name="TextBox 29">
              <a:extLst>
                <a:ext uri="{FF2B5EF4-FFF2-40B4-BE49-F238E27FC236}">
                  <a16:creationId xmlns:a16="http://schemas.microsoft.com/office/drawing/2014/main" id="{D1A99F37-C97D-CB52-825B-A2721B143CA6}"/>
                </a:ext>
              </a:extLst>
            </p:cNvPr>
            <p:cNvSpPr txBox="1"/>
            <p:nvPr/>
          </p:nvSpPr>
          <p:spPr>
            <a:xfrm>
              <a:off x="4394174" y="7454258"/>
              <a:ext cx="1346522" cy="646331"/>
            </a:xfrm>
            <a:prstGeom prst="rect">
              <a:avLst/>
            </a:prstGeom>
            <a:noFill/>
          </p:spPr>
          <p:txBody>
            <a:bodyPr wrap="none" rtlCol="0">
              <a:spAutoFit/>
            </a:bodyPr>
            <a:lstStyle/>
            <a:p>
              <a:pPr algn="ctr"/>
              <a:r>
                <a:rPr lang="en-BE" dirty="0">
                  <a:solidFill>
                    <a:schemeClr val="bg1"/>
                  </a:solidFill>
                </a:rPr>
                <a:t>Media </a:t>
              </a:r>
            </a:p>
            <a:p>
              <a:pPr algn="ctr"/>
              <a:r>
                <a:rPr lang="en-BE" dirty="0">
                  <a:solidFill>
                    <a:schemeClr val="bg1"/>
                  </a:solidFill>
                </a:rPr>
                <a:t>composition</a:t>
              </a:r>
            </a:p>
          </p:txBody>
        </p:sp>
        <p:pic>
          <p:nvPicPr>
            <p:cNvPr id="31" name="Picture 30" descr="A close-up of a machine&#10;&#10;Description automatically generated">
              <a:extLst>
                <a:ext uri="{FF2B5EF4-FFF2-40B4-BE49-F238E27FC236}">
                  <a16:creationId xmlns:a16="http://schemas.microsoft.com/office/drawing/2014/main" id="{B4C447C7-581F-89B7-F637-C99173C31EB0}"/>
                </a:ext>
              </a:extLst>
            </p:cNvPr>
            <p:cNvPicPr>
              <a:picLocks noChangeAspect="1"/>
            </p:cNvPicPr>
            <p:nvPr/>
          </p:nvPicPr>
          <p:blipFill>
            <a:blip r:embed="rId6">
              <a:grayscl/>
            </a:blip>
            <a:stretch>
              <a:fillRect/>
            </a:stretch>
          </p:blipFill>
          <p:spPr>
            <a:xfrm>
              <a:off x="2883035" y="6883006"/>
              <a:ext cx="451748" cy="729865"/>
            </a:xfrm>
            <a:prstGeom prst="rect">
              <a:avLst/>
            </a:prstGeom>
          </p:spPr>
        </p:pic>
        <p:pic>
          <p:nvPicPr>
            <p:cNvPr id="33" name="Picture 32" descr="A close-up of a cell&#10;&#10;Description automatically generated">
              <a:extLst>
                <a:ext uri="{FF2B5EF4-FFF2-40B4-BE49-F238E27FC236}">
                  <a16:creationId xmlns:a16="http://schemas.microsoft.com/office/drawing/2014/main" id="{D8CB9C87-6AB6-6A6F-AFCB-9B274871EDE9}"/>
                </a:ext>
              </a:extLst>
            </p:cNvPr>
            <p:cNvPicPr>
              <a:picLocks noChangeAspect="1"/>
            </p:cNvPicPr>
            <p:nvPr/>
          </p:nvPicPr>
          <p:blipFill>
            <a:blip r:embed="rId7"/>
            <a:srcRect b="50000"/>
            <a:stretch/>
          </p:blipFill>
          <p:spPr>
            <a:xfrm>
              <a:off x="7762744" y="6816187"/>
              <a:ext cx="2851171" cy="1023730"/>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BB13EFBA-B3DA-CD93-EC16-82E553D9C991}"/>
                </a:ext>
              </a:extLst>
            </p:cNvPr>
            <p:cNvPicPr>
              <a:picLocks noChangeAspect="1"/>
            </p:cNvPicPr>
            <p:nvPr/>
          </p:nvPicPr>
          <p:blipFill>
            <a:blip r:embed="rId8"/>
            <a:srcRect b="64004"/>
            <a:stretch/>
          </p:blipFill>
          <p:spPr>
            <a:xfrm>
              <a:off x="666833" y="7546272"/>
              <a:ext cx="2004629" cy="981941"/>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3E504C2C-B1E9-B35E-B8BF-D385CED26B74}"/>
                </a:ext>
              </a:extLst>
            </p:cNvPr>
            <p:cNvPicPr>
              <a:picLocks noChangeAspect="1"/>
            </p:cNvPicPr>
            <p:nvPr/>
          </p:nvPicPr>
          <p:blipFill>
            <a:blip r:embed="rId8"/>
            <a:srcRect l="25392" t="56546" r="24818" b="19761"/>
            <a:stretch/>
          </p:blipFill>
          <p:spPr>
            <a:xfrm>
              <a:off x="2989674" y="8529808"/>
              <a:ext cx="998108" cy="646331"/>
            </a:xfrm>
            <a:prstGeom prst="rect">
              <a:avLst/>
            </a:prstGeom>
          </p:spPr>
        </p:pic>
        <p:pic>
          <p:nvPicPr>
            <p:cNvPr id="37" name="Picture 36" descr="A screenshot of a cell phone&#10;&#10;Description automatically generated">
              <a:extLst>
                <a:ext uri="{FF2B5EF4-FFF2-40B4-BE49-F238E27FC236}">
                  <a16:creationId xmlns:a16="http://schemas.microsoft.com/office/drawing/2014/main" id="{67579321-ADB1-D79A-C93F-2E3DAFB433AC}"/>
                </a:ext>
              </a:extLst>
            </p:cNvPr>
            <p:cNvPicPr>
              <a:picLocks noChangeAspect="1"/>
            </p:cNvPicPr>
            <p:nvPr/>
          </p:nvPicPr>
          <p:blipFill>
            <a:blip r:embed="rId8"/>
            <a:srcRect l="-2755" t="88242" r="71330" b="-2539"/>
            <a:stretch/>
          </p:blipFill>
          <p:spPr>
            <a:xfrm>
              <a:off x="4633073" y="8040617"/>
              <a:ext cx="629952" cy="389997"/>
            </a:xfrm>
            <a:prstGeom prst="rect">
              <a:avLst/>
            </a:prstGeom>
          </p:spPr>
        </p:pic>
        <p:pic>
          <p:nvPicPr>
            <p:cNvPr id="38" name="Picture 37" descr="A close-up of a cell&#10;&#10;Description automatically generated">
              <a:extLst>
                <a:ext uri="{FF2B5EF4-FFF2-40B4-BE49-F238E27FC236}">
                  <a16:creationId xmlns:a16="http://schemas.microsoft.com/office/drawing/2014/main" id="{CC051721-0DA6-EC8B-C120-B55249210B3E}"/>
                </a:ext>
              </a:extLst>
            </p:cNvPr>
            <p:cNvPicPr>
              <a:picLocks noChangeAspect="1"/>
            </p:cNvPicPr>
            <p:nvPr/>
          </p:nvPicPr>
          <p:blipFill>
            <a:blip r:embed="rId7"/>
            <a:srcRect l="-453" t="52449" r="48010" b="-2449"/>
            <a:stretch/>
          </p:blipFill>
          <p:spPr>
            <a:xfrm>
              <a:off x="7250983" y="7930017"/>
              <a:ext cx="1495228" cy="1161701"/>
            </a:xfrm>
            <a:prstGeom prst="rect">
              <a:avLst/>
            </a:prstGeom>
          </p:spPr>
        </p:pic>
        <p:pic>
          <p:nvPicPr>
            <p:cNvPr id="39" name="Picture 38" descr="A close-up of a cell&#10;&#10;Description automatically generated">
              <a:extLst>
                <a:ext uri="{FF2B5EF4-FFF2-40B4-BE49-F238E27FC236}">
                  <a16:creationId xmlns:a16="http://schemas.microsoft.com/office/drawing/2014/main" id="{B6A4574C-B812-60AE-85A8-2F1AB966A36F}"/>
                </a:ext>
              </a:extLst>
            </p:cNvPr>
            <p:cNvPicPr>
              <a:picLocks noChangeAspect="1"/>
            </p:cNvPicPr>
            <p:nvPr/>
          </p:nvPicPr>
          <p:blipFill>
            <a:blip r:embed="rId7"/>
            <a:srcRect l="50789" t="50702" r="-3232" b="-702"/>
            <a:stretch/>
          </p:blipFill>
          <p:spPr>
            <a:xfrm>
              <a:off x="9457076" y="7826890"/>
              <a:ext cx="1646078" cy="1278902"/>
            </a:xfrm>
            <a:prstGeom prst="rect">
              <a:avLst/>
            </a:prstGeom>
          </p:spPr>
        </p:pic>
        <p:sp>
          <p:nvSpPr>
            <p:cNvPr id="32" name="TextBox 31">
              <a:extLst>
                <a:ext uri="{FF2B5EF4-FFF2-40B4-BE49-F238E27FC236}">
                  <a16:creationId xmlns:a16="http://schemas.microsoft.com/office/drawing/2014/main" id="{03138115-3060-7BC6-6C2D-87A5B81DEC52}"/>
                </a:ext>
              </a:extLst>
            </p:cNvPr>
            <p:cNvSpPr txBox="1"/>
            <p:nvPr/>
          </p:nvSpPr>
          <p:spPr>
            <a:xfrm>
              <a:off x="2855565" y="8209486"/>
              <a:ext cx="1431802" cy="369332"/>
            </a:xfrm>
            <a:prstGeom prst="rect">
              <a:avLst/>
            </a:prstGeom>
            <a:noFill/>
          </p:spPr>
          <p:txBody>
            <a:bodyPr wrap="none" rtlCol="0">
              <a:spAutoFit/>
            </a:bodyPr>
            <a:lstStyle/>
            <a:p>
              <a:r>
                <a:rPr lang="en-BE" dirty="0">
                  <a:solidFill>
                    <a:schemeClr val="bg1"/>
                  </a:solidFill>
                </a:rPr>
                <a:t>Gas solubility</a:t>
              </a:r>
            </a:p>
          </p:txBody>
        </p:sp>
      </p:grpSp>
      <p:grpSp>
        <p:nvGrpSpPr>
          <p:cNvPr id="5" name="Group 4">
            <a:extLst>
              <a:ext uri="{FF2B5EF4-FFF2-40B4-BE49-F238E27FC236}">
                <a16:creationId xmlns:a16="http://schemas.microsoft.com/office/drawing/2014/main" id="{4DC23432-7262-BEE3-5246-77772064FB40}"/>
              </a:ext>
            </a:extLst>
          </p:cNvPr>
          <p:cNvGrpSpPr/>
          <p:nvPr/>
        </p:nvGrpSpPr>
        <p:grpSpPr>
          <a:xfrm>
            <a:off x="391737" y="99096"/>
            <a:ext cx="11481552" cy="3105973"/>
            <a:chOff x="371008" y="-1881200"/>
            <a:chExt cx="11481552" cy="3105973"/>
          </a:xfrm>
        </p:grpSpPr>
        <p:grpSp>
          <p:nvGrpSpPr>
            <p:cNvPr id="6" name="Group 5">
              <a:extLst>
                <a:ext uri="{FF2B5EF4-FFF2-40B4-BE49-F238E27FC236}">
                  <a16:creationId xmlns:a16="http://schemas.microsoft.com/office/drawing/2014/main" id="{B50E2664-5A7D-B694-986D-4EAB0946181E}"/>
                </a:ext>
              </a:extLst>
            </p:cNvPr>
            <p:cNvGrpSpPr/>
            <p:nvPr/>
          </p:nvGrpSpPr>
          <p:grpSpPr>
            <a:xfrm>
              <a:off x="371008" y="-1881200"/>
              <a:ext cx="11481552" cy="3105973"/>
              <a:chOff x="371008" y="-1881200"/>
              <a:chExt cx="11481552" cy="3105973"/>
            </a:xfrm>
          </p:grpSpPr>
          <p:grpSp>
            <p:nvGrpSpPr>
              <p:cNvPr id="43" name="Group 42">
                <a:extLst>
                  <a:ext uri="{FF2B5EF4-FFF2-40B4-BE49-F238E27FC236}">
                    <a16:creationId xmlns:a16="http://schemas.microsoft.com/office/drawing/2014/main" id="{9FA89E34-6096-58E4-AF9B-3D05A58C726F}"/>
                  </a:ext>
                </a:extLst>
              </p:cNvPr>
              <p:cNvGrpSpPr/>
              <p:nvPr/>
            </p:nvGrpSpPr>
            <p:grpSpPr>
              <a:xfrm>
                <a:off x="371008" y="-1881200"/>
                <a:ext cx="11481552" cy="3105973"/>
                <a:chOff x="371008" y="-1881200"/>
                <a:chExt cx="11481552" cy="3105973"/>
              </a:xfrm>
            </p:grpSpPr>
            <p:sp>
              <p:nvSpPr>
                <p:cNvPr id="45" name="TextBox 44">
                  <a:extLst>
                    <a:ext uri="{FF2B5EF4-FFF2-40B4-BE49-F238E27FC236}">
                      <a16:creationId xmlns:a16="http://schemas.microsoft.com/office/drawing/2014/main" id="{798DA6F0-35EC-A74F-9983-D8BD3AE14A34}"/>
                    </a:ext>
                  </a:extLst>
                </p:cNvPr>
                <p:cNvSpPr txBox="1"/>
                <p:nvPr/>
              </p:nvSpPr>
              <p:spPr>
                <a:xfrm>
                  <a:off x="4694357" y="763108"/>
                  <a:ext cx="2963953" cy="461665"/>
                </a:xfrm>
                <a:prstGeom prst="rect">
                  <a:avLst/>
                </a:prstGeom>
                <a:noFill/>
              </p:spPr>
              <p:txBody>
                <a:bodyPr wrap="none" rtlCol="0">
                  <a:spAutoFit/>
                </a:bodyPr>
                <a:lstStyle/>
                <a:p>
                  <a:r>
                    <a:rPr lang="en-BE" sz="2400" b="1" dirty="0">
                      <a:solidFill>
                        <a:schemeClr val="bg1"/>
                      </a:solidFill>
                    </a:rPr>
                    <a:t>Reactor Development</a:t>
                  </a:r>
                </a:p>
              </p:txBody>
            </p:sp>
            <p:grpSp>
              <p:nvGrpSpPr>
                <p:cNvPr id="48" name="Group 47">
                  <a:extLst>
                    <a:ext uri="{FF2B5EF4-FFF2-40B4-BE49-F238E27FC236}">
                      <a16:creationId xmlns:a16="http://schemas.microsoft.com/office/drawing/2014/main" id="{1F822209-A8BA-E528-C51E-D0C882A0A4AF}"/>
                    </a:ext>
                  </a:extLst>
                </p:cNvPr>
                <p:cNvGrpSpPr/>
                <p:nvPr/>
              </p:nvGrpSpPr>
              <p:grpSpPr>
                <a:xfrm>
                  <a:off x="371008" y="-1881200"/>
                  <a:ext cx="11481552" cy="2554030"/>
                  <a:chOff x="371008" y="-1881200"/>
                  <a:chExt cx="11481552" cy="2554030"/>
                </a:xfrm>
              </p:grpSpPr>
              <p:sp>
                <p:nvSpPr>
                  <p:cNvPr id="49" name="Rounded Rectangle 48">
                    <a:extLst>
                      <a:ext uri="{FF2B5EF4-FFF2-40B4-BE49-F238E27FC236}">
                        <a16:creationId xmlns:a16="http://schemas.microsoft.com/office/drawing/2014/main" id="{1375C085-9598-7B28-7FE4-F27740447DF7}"/>
                      </a:ext>
                    </a:extLst>
                  </p:cNvPr>
                  <p:cNvSpPr/>
                  <p:nvPr/>
                </p:nvSpPr>
                <p:spPr>
                  <a:xfrm>
                    <a:off x="371008" y="-1881200"/>
                    <a:ext cx="3449337" cy="2539957"/>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0" name="Rounded Rectangle 49">
                    <a:extLst>
                      <a:ext uri="{FF2B5EF4-FFF2-40B4-BE49-F238E27FC236}">
                        <a16:creationId xmlns:a16="http://schemas.microsoft.com/office/drawing/2014/main" id="{D9349ECD-A669-2E8E-851D-B874AA7FF835}"/>
                      </a:ext>
                    </a:extLst>
                  </p:cNvPr>
                  <p:cNvSpPr/>
                  <p:nvPr/>
                </p:nvSpPr>
                <p:spPr>
                  <a:xfrm>
                    <a:off x="8403223" y="-1870067"/>
                    <a:ext cx="3449337" cy="2528823"/>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1" name="Rounded Rectangle 50">
                    <a:extLst>
                      <a:ext uri="{FF2B5EF4-FFF2-40B4-BE49-F238E27FC236}">
                        <a16:creationId xmlns:a16="http://schemas.microsoft.com/office/drawing/2014/main" id="{DB2A9FF4-D313-F518-CA53-DD21FD8E2FFD}"/>
                      </a:ext>
                    </a:extLst>
                  </p:cNvPr>
                  <p:cNvSpPr/>
                  <p:nvPr/>
                </p:nvSpPr>
                <p:spPr>
                  <a:xfrm>
                    <a:off x="4387115" y="-1867127"/>
                    <a:ext cx="3449337" cy="2539957"/>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2" name="Triangle 11">
                    <a:extLst>
                      <a:ext uri="{FF2B5EF4-FFF2-40B4-BE49-F238E27FC236}">
                        <a16:creationId xmlns:a16="http://schemas.microsoft.com/office/drawing/2014/main" id="{A6E0125F-B61E-7DE2-1D12-3EF7F54DD693}"/>
                      </a:ext>
                    </a:extLst>
                  </p:cNvPr>
                  <p:cNvSpPr/>
                  <p:nvPr/>
                </p:nvSpPr>
                <p:spPr>
                  <a:xfrm rot="15373790">
                    <a:off x="1774623" y="-1665289"/>
                    <a:ext cx="754482" cy="3252946"/>
                  </a:xfrm>
                  <a:custGeom>
                    <a:avLst/>
                    <a:gdLst>
                      <a:gd name="connsiteX0" fmla="*/ 0 w 1296389"/>
                      <a:gd name="connsiteY0" fmla="*/ 4666130 h 4666130"/>
                      <a:gd name="connsiteX1" fmla="*/ 648195 w 1296389"/>
                      <a:gd name="connsiteY1" fmla="*/ 0 h 4666130"/>
                      <a:gd name="connsiteX2" fmla="*/ 1296389 w 1296389"/>
                      <a:gd name="connsiteY2" fmla="*/ 4666130 h 4666130"/>
                      <a:gd name="connsiteX3" fmla="*/ 0 w 1296389"/>
                      <a:gd name="connsiteY3" fmla="*/ 4666130 h 4666130"/>
                      <a:gd name="connsiteX0" fmla="*/ 0 w 1263939"/>
                      <a:gd name="connsiteY0" fmla="*/ 4666130 h 4811068"/>
                      <a:gd name="connsiteX1" fmla="*/ 648195 w 1263939"/>
                      <a:gd name="connsiteY1" fmla="*/ 0 h 4811068"/>
                      <a:gd name="connsiteX2" fmla="*/ 1263939 w 1263939"/>
                      <a:gd name="connsiteY2" fmla="*/ 4811068 h 4811068"/>
                      <a:gd name="connsiteX3" fmla="*/ 0 w 1263939"/>
                      <a:gd name="connsiteY3" fmla="*/ 4666130 h 4811068"/>
                      <a:gd name="connsiteX0" fmla="*/ 0 w 1263939"/>
                      <a:gd name="connsiteY0" fmla="*/ 4671344 h 4816282"/>
                      <a:gd name="connsiteX1" fmla="*/ 608192 w 1263939"/>
                      <a:gd name="connsiteY1" fmla="*/ 0 h 4816282"/>
                      <a:gd name="connsiteX2" fmla="*/ 1263939 w 1263939"/>
                      <a:gd name="connsiteY2" fmla="*/ 4816282 h 4816282"/>
                      <a:gd name="connsiteX3" fmla="*/ 0 w 1263939"/>
                      <a:gd name="connsiteY3" fmla="*/ 4671344 h 4816282"/>
                      <a:gd name="connsiteX0" fmla="*/ 0 w 1262202"/>
                      <a:gd name="connsiteY0" fmla="*/ 4671344 h 4829616"/>
                      <a:gd name="connsiteX1" fmla="*/ 608192 w 1262202"/>
                      <a:gd name="connsiteY1" fmla="*/ 0 h 4829616"/>
                      <a:gd name="connsiteX2" fmla="*/ 1262202 w 1262202"/>
                      <a:gd name="connsiteY2" fmla="*/ 4829616 h 4829616"/>
                      <a:gd name="connsiteX3" fmla="*/ 0 w 1262202"/>
                      <a:gd name="connsiteY3" fmla="*/ 4671344 h 4829616"/>
                      <a:gd name="connsiteX0" fmla="*/ 0 w 1262202"/>
                      <a:gd name="connsiteY0" fmla="*/ 4644135 h 4802407"/>
                      <a:gd name="connsiteX1" fmla="*/ 928214 w 1262202"/>
                      <a:gd name="connsiteY1" fmla="*/ 0 h 4802407"/>
                      <a:gd name="connsiteX2" fmla="*/ 1262202 w 1262202"/>
                      <a:gd name="connsiteY2" fmla="*/ 4802407 h 4802407"/>
                      <a:gd name="connsiteX3" fmla="*/ 0 w 1262202"/>
                      <a:gd name="connsiteY3" fmla="*/ 4644135 h 4802407"/>
                      <a:gd name="connsiteX0" fmla="*/ 0 w 1269153"/>
                      <a:gd name="connsiteY0" fmla="*/ 4644135 h 4767612"/>
                      <a:gd name="connsiteX1" fmla="*/ 928214 w 1269153"/>
                      <a:gd name="connsiteY1" fmla="*/ 0 h 4767612"/>
                      <a:gd name="connsiteX2" fmla="*/ 1269153 w 1269153"/>
                      <a:gd name="connsiteY2" fmla="*/ 4767612 h 4767612"/>
                      <a:gd name="connsiteX3" fmla="*/ 0 w 1269153"/>
                      <a:gd name="connsiteY3" fmla="*/ 4644135 h 4767612"/>
                      <a:gd name="connsiteX0" fmla="*/ 0 w 1249436"/>
                      <a:gd name="connsiteY0" fmla="*/ 4644135 h 4730551"/>
                      <a:gd name="connsiteX1" fmla="*/ 928214 w 1249436"/>
                      <a:gd name="connsiteY1" fmla="*/ 0 h 4730551"/>
                      <a:gd name="connsiteX2" fmla="*/ 1249436 w 1249436"/>
                      <a:gd name="connsiteY2" fmla="*/ 4730551 h 4730551"/>
                      <a:gd name="connsiteX3" fmla="*/ 0 w 1249436"/>
                      <a:gd name="connsiteY3" fmla="*/ 4644135 h 4730551"/>
                      <a:gd name="connsiteX0" fmla="*/ 0 w 1234363"/>
                      <a:gd name="connsiteY0" fmla="*/ 4644135 h 4738116"/>
                      <a:gd name="connsiteX1" fmla="*/ 928214 w 1234363"/>
                      <a:gd name="connsiteY1" fmla="*/ 0 h 4738116"/>
                      <a:gd name="connsiteX2" fmla="*/ 1234363 w 1234363"/>
                      <a:gd name="connsiteY2" fmla="*/ 4738116 h 4738116"/>
                      <a:gd name="connsiteX3" fmla="*/ 0 w 1234363"/>
                      <a:gd name="connsiteY3" fmla="*/ 4644135 h 4738116"/>
                      <a:gd name="connsiteX0" fmla="*/ 0 w 1227794"/>
                      <a:gd name="connsiteY0" fmla="*/ 4644135 h 4749015"/>
                      <a:gd name="connsiteX1" fmla="*/ 928214 w 1227794"/>
                      <a:gd name="connsiteY1" fmla="*/ 0 h 4749015"/>
                      <a:gd name="connsiteX2" fmla="*/ 1227794 w 1227794"/>
                      <a:gd name="connsiteY2" fmla="*/ 4749015 h 4749015"/>
                      <a:gd name="connsiteX3" fmla="*/ 0 w 1227794"/>
                      <a:gd name="connsiteY3" fmla="*/ 4644135 h 4749015"/>
                      <a:gd name="connsiteX0" fmla="*/ 0 w 928214"/>
                      <a:gd name="connsiteY0" fmla="*/ 4644135 h 4726948"/>
                      <a:gd name="connsiteX1" fmla="*/ 928214 w 928214"/>
                      <a:gd name="connsiteY1" fmla="*/ 0 h 4726948"/>
                      <a:gd name="connsiteX2" fmla="*/ 877537 w 928214"/>
                      <a:gd name="connsiteY2" fmla="*/ 4726948 h 4726948"/>
                      <a:gd name="connsiteX3" fmla="*/ 0 w 928214"/>
                      <a:gd name="connsiteY3" fmla="*/ 4644135 h 4726948"/>
                      <a:gd name="connsiteX0" fmla="*/ 0 w 1427635"/>
                      <a:gd name="connsiteY0" fmla="*/ 4613557 h 4696370"/>
                      <a:gd name="connsiteX1" fmla="*/ 1427635 w 1427635"/>
                      <a:gd name="connsiteY1" fmla="*/ 0 h 4696370"/>
                      <a:gd name="connsiteX2" fmla="*/ 877537 w 1427635"/>
                      <a:gd name="connsiteY2" fmla="*/ 4696370 h 4696370"/>
                      <a:gd name="connsiteX3" fmla="*/ 0 w 1427635"/>
                      <a:gd name="connsiteY3" fmla="*/ 4613557 h 4696370"/>
                      <a:gd name="connsiteX0" fmla="*/ 0 w 1427635"/>
                      <a:gd name="connsiteY0" fmla="*/ 4613557 h 4660059"/>
                      <a:gd name="connsiteX1" fmla="*/ 1427635 w 1427635"/>
                      <a:gd name="connsiteY1" fmla="*/ 0 h 4660059"/>
                      <a:gd name="connsiteX2" fmla="*/ 888683 w 1427635"/>
                      <a:gd name="connsiteY2" fmla="*/ 4660059 h 4660059"/>
                      <a:gd name="connsiteX3" fmla="*/ 0 w 1427635"/>
                      <a:gd name="connsiteY3" fmla="*/ 4613557 h 4660059"/>
                      <a:gd name="connsiteX0" fmla="*/ 0 w 1427635"/>
                      <a:gd name="connsiteY0" fmla="*/ 4613557 h 4669722"/>
                      <a:gd name="connsiteX1" fmla="*/ 1427635 w 1427635"/>
                      <a:gd name="connsiteY1" fmla="*/ 0 h 4669722"/>
                      <a:gd name="connsiteX2" fmla="*/ 873884 w 1427635"/>
                      <a:gd name="connsiteY2" fmla="*/ 4669722 h 4669722"/>
                      <a:gd name="connsiteX3" fmla="*/ 0 w 1427635"/>
                      <a:gd name="connsiteY3" fmla="*/ 4613557 h 4669722"/>
                      <a:gd name="connsiteX0" fmla="*/ 0 w 1427635"/>
                      <a:gd name="connsiteY0" fmla="*/ 4613557 h 4662516"/>
                      <a:gd name="connsiteX1" fmla="*/ 1427635 w 1427635"/>
                      <a:gd name="connsiteY1" fmla="*/ 0 h 4662516"/>
                      <a:gd name="connsiteX2" fmla="*/ 868404 w 1427635"/>
                      <a:gd name="connsiteY2" fmla="*/ 4662516 h 4662516"/>
                      <a:gd name="connsiteX3" fmla="*/ 0 w 1427635"/>
                      <a:gd name="connsiteY3" fmla="*/ 4613557 h 4662516"/>
                      <a:gd name="connsiteX0" fmla="*/ 0 w 1592348"/>
                      <a:gd name="connsiteY0" fmla="*/ 4604527 h 4653486"/>
                      <a:gd name="connsiteX1" fmla="*/ 1592348 w 1592348"/>
                      <a:gd name="connsiteY1" fmla="*/ 0 h 4653486"/>
                      <a:gd name="connsiteX2" fmla="*/ 868404 w 1592348"/>
                      <a:gd name="connsiteY2" fmla="*/ 4653486 h 4653486"/>
                      <a:gd name="connsiteX3" fmla="*/ 0 w 1592348"/>
                      <a:gd name="connsiteY3" fmla="*/ 4604527 h 4653486"/>
                      <a:gd name="connsiteX0" fmla="*/ 0 w 1580508"/>
                      <a:gd name="connsiteY0" fmla="*/ 4600934 h 4649893"/>
                      <a:gd name="connsiteX1" fmla="*/ 1580508 w 1580508"/>
                      <a:gd name="connsiteY1" fmla="*/ 0 h 4649893"/>
                      <a:gd name="connsiteX2" fmla="*/ 868404 w 1580508"/>
                      <a:gd name="connsiteY2" fmla="*/ 4649893 h 4649893"/>
                      <a:gd name="connsiteX3" fmla="*/ 0 w 1580508"/>
                      <a:gd name="connsiteY3" fmla="*/ 4600934 h 4649893"/>
                      <a:gd name="connsiteX0" fmla="*/ 0 w 1558091"/>
                      <a:gd name="connsiteY0" fmla="*/ 4604992 h 4653951"/>
                      <a:gd name="connsiteX1" fmla="*/ 1558090 w 1558091"/>
                      <a:gd name="connsiteY1" fmla="*/ 1 h 4653951"/>
                      <a:gd name="connsiteX2" fmla="*/ 868404 w 1558091"/>
                      <a:gd name="connsiteY2" fmla="*/ 4653951 h 4653951"/>
                      <a:gd name="connsiteX3" fmla="*/ 0 w 1558091"/>
                      <a:gd name="connsiteY3" fmla="*/ 4604992 h 4653951"/>
                      <a:gd name="connsiteX0" fmla="*/ 0 w 1537504"/>
                      <a:gd name="connsiteY0" fmla="*/ 4614566 h 4663525"/>
                      <a:gd name="connsiteX1" fmla="*/ 1537504 w 1537504"/>
                      <a:gd name="connsiteY1" fmla="*/ 0 h 4663525"/>
                      <a:gd name="connsiteX2" fmla="*/ 868404 w 1537504"/>
                      <a:gd name="connsiteY2" fmla="*/ 4663525 h 4663525"/>
                      <a:gd name="connsiteX3" fmla="*/ 0 w 1537504"/>
                      <a:gd name="connsiteY3" fmla="*/ 4614566 h 4663525"/>
                      <a:gd name="connsiteX0" fmla="*/ 0 w 1537504"/>
                      <a:gd name="connsiteY0" fmla="*/ 4614566 h 4879951"/>
                      <a:gd name="connsiteX1" fmla="*/ 1537504 w 1537504"/>
                      <a:gd name="connsiteY1" fmla="*/ 0 h 4879951"/>
                      <a:gd name="connsiteX2" fmla="*/ 836177 w 1537504"/>
                      <a:gd name="connsiteY2" fmla="*/ 4879951 h 4879951"/>
                      <a:gd name="connsiteX3" fmla="*/ 0 w 1537504"/>
                      <a:gd name="connsiteY3" fmla="*/ 4614566 h 4879951"/>
                      <a:gd name="connsiteX0" fmla="*/ 0 w 1575959"/>
                      <a:gd name="connsiteY0" fmla="*/ 4730432 h 4879951"/>
                      <a:gd name="connsiteX1" fmla="*/ 1575959 w 1575959"/>
                      <a:gd name="connsiteY1" fmla="*/ 0 h 4879951"/>
                      <a:gd name="connsiteX2" fmla="*/ 874632 w 1575959"/>
                      <a:gd name="connsiteY2" fmla="*/ 4879951 h 4879951"/>
                      <a:gd name="connsiteX3" fmla="*/ 0 w 1575959"/>
                      <a:gd name="connsiteY3" fmla="*/ 4730432 h 4879951"/>
                      <a:gd name="connsiteX0" fmla="*/ 0 w 1234283"/>
                      <a:gd name="connsiteY0" fmla="*/ 3656396 h 4879951"/>
                      <a:gd name="connsiteX1" fmla="*/ 1234283 w 1234283"/>
                      <a:gd name="connsiteY1" fmla="*/ 0 h 4879951"/>
                      <a:gd name="connsiteX2" fmla="*/ 532956 w 1234283"/>
                      <a:gd name="connsiteY2" fmla="*/ 4879951 h 4879951"/>
                      <a:gd name="connsiteX3" fmla="*/ 0 w 1234283"/>
                      <a:gd name="connsiteY3" fmla="*/ 3656396 h 4879951"/>
                      <a:gd name="connsiteX0" fmla="*/ 0 w 1234283"/>
                      <a:gd name="connsiteY0" fmla="*/ 3656396 h 3821877"/>
                      <a:gd name="connsiteX1" fmla="*/ 1234283 w 1234283"/>
                      <a:gd name="connsiteY1" fmla="*/ 0 h 3821877"/>
                      <a:gd name="connsiteX2" fmla="*/ 721421 w 1234283"/>
                      <a:gd name="connsiteY2" fmla="*/ 3821877 h 3821877"/>
                      <a:gd name="connsiteX3" fmla="*/ 0 w 1234283"/>
                      <a:gd name="connsiteY3" fmla="*/ 3656396 h 3821877"/>
                      <a:gd name="connsiteX0" fmla="*/ 0 w 1196393"/>
                      <a:gd name="connsiteY0" fmla="*/ 3586800 h 3752281"/>
                      <a:gd name="connsiteX1" fmla="*/ 1196393 w 1196393"/>
                      <a:gd name="connsiteY1" fmla="*/ 0 h 3752281"/>
                      <a:gd name="connsiteX2" fmla="*/ 721421 w 1196393"/>
                      <a:gd name="connsiteY2" fmla="*/ 3752281 h 3752281"/>
                      <a:gd name="connsiteX3" fmla="*/ 0 w 1196393"/>
                      <a:gd name="connsiteY3" fmla="*/ 3586800 h 3752281"/>
                      <a:gd name="connsiteX0" fmla="*/ 0 w 1196393"/>
                      <a:gd name="connsiteY0" fmla="*/ 3586800 h 3698241"/>
                      <a:gd name="connsiteX1" fmla="*/ 1196393 w 1196393"/>
                      <a:gd name="connsiteY1" fmla="*/ 0 h 3698241"/>
                      <a:gd name="connsiteX2" fmla="*/ 724566 w 1196393"/>
                      <a:gd name="connsiteY2" fmla="*/ 3698241 h 3698241"/>
                      <a:gd name="connsiteX3" fmla="*/ 0 w 1196393"/>
                      <a:gd name="connsiteY3" fmla="*/ 3586800 h 3698241"/>
                      <a:gd name="connsiteX0" fmla="*/ -1 w 1161647"/>
                      <a:gd name="connsiteY0" fmla="*/ 3571244 h 3698241"/>
                      <a:gd name="connsiteX1" fmla="*/ 1161647 w 1161647"/>
                      <a:gd name="connsiteY1" fmla="*/ 0 h 3698241"/>
                      <a:gd name="connsiteX2" fmla="*/ 689820 w 1161647"/>
                      <a:gd name="connsiteY2" fmla="*/ 3698241 h 3698241"/>
                      <a:gd name="connsiteX3" fmla="*/ -1 w 1161647"/>
                      <a:gd name="connsiteY3" fmla="*/ 3571244 h 3698241"/>
                    </a:gdLst>
                    <a:ahLst/>
                    <a:cxnLst>
                      <a:cxn ang="0">
                        <a:pos x="connsiteX0" y="connsiteY0"/>
                      </a:cxn>
                      <a:cxn ang="0">
                        <a:pos x="connsiteX1" y="connsiteY1"/>
                      </a:cxn>
                      <a:cxn ang="0">
                        <a:pos x="connsiteX2" y="connsiteY2"/>
                      </a:cxn>
                      <a:cxn ang="0">
                        <a:pos x="connsiteX3" y="connsiteY3"/>
                      </a:cxn>
                    </a:cxnLst>
                    <a:rect l="l" t="t" r="r" b="b"/>
                    <a:pathLst>
                      <a:path w="1161647" h="3698241">
                        <a:moveTo>
                          <a:pt x="-1" y="3571244"/>
                        </a:moveTo>
                        <a:lnTo>
                          <a:pt x="1161647" y="0"/>
                        </a:lnTo>
                        <a:lnTo>
                          <a:pt x="689820" y="3698241"/>
                        </a:lnTo>
                        <a:lnTo>
                          <a:pt x="-1" y="3571244"/>
                        </a:lnTo>
                        <a:close/>
                      </a:path>
                    </a:pathLst>
                  </a:custGeom>
                  <a:gradFill flip="none" rotWithShape="1">
                    <a:gsLst>
                      <a:gs pos="8000">
                        <a:srgbClr val="ABC0E5"/>
                      </a:gs>
                      <a:gs pos="83000">
                        <a:srgbClr val="1B4776"/>
                      </a:gs>
                    </a:gsLst>
                    <a:lin ang="9000000" scaled="0"/>
                    <a:tileRect/>
                  </a:gradFill>
                  <a:ln>
                    <a:gradFill>
                      <a:gsLst>
                        <a:gs pos="8000">
                          <a:schemeClr val="accent1">
                            <a:lumMod val="45000"/>
                            <a:lumOff val="55000"/>
                          </a:schemeClr>
                        </a:gs>
                        <a:gs pos="83000">
                          <a:srgbClr val="1B4776"/>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u="sng"/>
                  </a:p>
                </p:txBody>
              </p:sp>
              <p:pic>
                <p:nvPicPr>
                  <p:cNvPr id="53" name="Picture 52" descr="A beaker with a liquid in it&#10;&#10;Description automatically generated">
                    <a:extLst>
                      <a:ext uri="{FF2B5EF4-FFF2-40B4-BE49-F238E27FC236}">
                        <a16:creationId xmlns:a16="http://schemas.microsoft.com/office/drawing/2014/main" id="{9C34D02A-CABE-00C2-A87C-5E9E69E33F21}"/>
                      </a:ext>
                    </a:extLst>
                  </p:cNvPr>
                  <p:cNvPicPr>
                    <a:picLocks noChangeAspect="1"/>
                  </p:cNvPicPr>
                  <p:nvPr/>
                </p:nvPicPr>
                <p:blipFill>
                  <a:blip r:embed="rId9"/>
                  <a:stretch>
                    <a:fillRect/>
                  </a:stretch>
                </p:blipFill>
                <p:spPr>
                  <a:xfrm>
                    <a:off x="681316" y="-1159976"/>
                    <a:ext cx="511057" cy="874861"/>
                  </a:xfrm>
                  <a:prstGeom prst="rect">
                    <a:avLst/>
                  </a:prstGeom>
                </p:spPr>
              </p:pic>
              <p:pic>
                <p:nvPicPr>
                  <p:cNvPr id="54" name="Picture 53" descr="A close-up of a machine&#10;&#10;Description automatically generated">
                    <a:extLst>
                      <a:ext uri="{FF2B5EF4-FFF2-40B4-BE49-F238E27FC236}">
                        <a16:creationId xmlns:a16="http://schemas.microsoft.com/office/drawing/2014/main" id="{A4CB2D57-952E-611D-D1B5-C8090C499BB4}"/>
                      </a:ext>
                    </a:extLst>
                  </p:cNvPr>
                  <p:cNvPicPr>
                    <a:picLocks noChangeAspect="1"/>
                  </p:cNvPicPr>
                  <p:nvPr/>
                </p:nvPicPr>
                <p:blipFill>
                  <a:blip r:embed="rId6"/>
                  <a:stretch>
                    <a:fillRect/>
                  </a:stretch>
                </p:blipFill>
                <p:spPr>
                  <a:xfrm>
                    <a:off x="1732841" y="-1417978"/>
                    <a:ext cx="688018" cy="1111593"/>
                  </a:xfrm>
                  <a:prstGeom prst="rect">
                    <a:avLst/>
                  </a:prstGeom>
                </p:spPr>
              </p:pic>
              <p:sp>
                <p:nvSpPr>
                  <p:cNvPr id="55" name="TextBox 54">
                    <a:extLst>
                      <a:ext uri="{FF2B5EF4-FFF2-40B4-BE49-F238E27FC236}">
                        <a16:creationId xmlns:a16="http://schemas.microsoft.com/office/drawing/2014/main" id="{D0EA1002-60D2-2BBA-9A83-5CAA891AB1C8}"/>
                      </a:ext>
                    </a:extLst>
                  </p:cNvPr>
                  <p:cNvSpPr txBox="1"/>
                  <p:nvPr/>
                </p:nvSpPr>
                <p:spPr>
                  <a:xfrm>
                    <a:off x="772156" y="133677"/>
                    <a:ext cx="2710614" cy="400110"/>
                  </a:xfrm>
                  <a:prstGeom prst="rect">
                    <a:avLst/>
                  </a:prstGeom>
                  <a:noFill/>
                </p:spPr>
                <p:txBody>
                  <a:bodyPr wrap="none" rtlCol="0">
                    <a:spAutoFit/>
                  </a:bodyPr>
                  <a:lstStyle/>
                  <a:p>
                    <a:r>
                      <a:rPr lang="en-BE" sz="2000" b="1" dirty="0">
                        <a:solidFill>
                          <a:schemeClr val="bg1"/>
                        </a:solidFill>
                      </a:rPr>
                      <a:t>Culti</a:t>
                    </a:r>
                    <a:r>
                      <a:rPr lang="fr-FR" sz="2000" b="1" dirty="0">
                        <a:solidFill>
                          <a:schemeClr val="bg1"/>
                        </a:solidFill>
                      </a:rPr>
                      <a:t>v</a:t>
                    </a:r>
                    <a:r>
                      <a:rPr lang="en-BE" sz="2000" b="1" dirty="0">
                        <a:solidFill>
                          <a:schemeClr val="bg1"/>
                        </a:solidFill>
                      </a:rPr>
                      <a:t>ations at all scales</a:t>
                    </a:r>
                    <a:endParaRPr lang="en-BE" sz="2400" b="1" dirty="0">
                      <a:solidFill>
                        <a:schemeClr val="bg1"/>
                      </a:solidFill>
                    </a:endParaRPr>
                  </a:p>
                </p:txBody>
              </p:sp>
              <p:sp>
                <p:nvSpPr>
                  <p:cNvPr id="56" name="TextBox 55">
                    <a:extLst>
                      <a:ext uri="{FF2B5EF4-FFF2-40B4-BE49-F238E27FC236}">
                        <a16:creationId xmlns:a16="http://schemas.microsoft.com/office/drawing/2014/main" id="{9140A0B8-41DD-7374-8DEF-AD0A829EF5F6}"/>
                      </a:ext>
                    </a:extLst>
                  </p:cNvPr>
                  <p:cNvSpPr txBox="1"/>
                  <p:nvPr/>
                </p:nvSpPr>
                <p:spPr>
                  <a:xfrm>
                    <a:off x="4468094" y="133677"/>
                    <a:ext cx="3368358" cy="400110"/>
                  </a:xfrm>
                  <a:prstGeom prst="rect">
                    <a:avLst/>
                  </a:prstGeom>
                  <a:noFill/>
                </p:spPr>
                <p:txBody>
                  <a:bodyPr wrap="none" rtlCol="0">
                    <a:spAutoFit/>
                  </a:bodyPr>
                  <a:lstStyle/>
                  <a:p>
                    <a:r>
                      <a:rPr lang="en-BE" sz="2000" b="1" dirty="0">
                        <a:solidFill>
                          <a:schemeClr val="bg1"/>
                        </a:solidFill>
                      </a:rPr>
                      <a:t>Safe and effective cultivations</a:t>
                    </a:r>
                  </a:p>
                </p:txBody>
              </p:sp>
              <p:sp>
                <p:nvSpPr>
                  <p:cNvPr id="57" name="TextBox 56">
                    <a:extLst>
                      <a:ext uri="{FF2B5EF4-FFF2-40B4-BE49-F238E27FC236}">
                        <a16:creationId xmlns:a16="http://schemas.microsoft.com/office/drawing/2014/main" id="{AD8EA6F0-1FCA-A0CD-35EF-CEA329F0584B}"/>
                      </a:ext>
                    </a:extLst>
                  </p:cNvPr>
                  <p:cNvSpPr txBox="1"/>
                  <p:nvPr/>
                </p:nvSpPr>
                <p:spPr>
                  <a:xfrm>
                    <a:off x="8625950" y="132257"/>
                    <a:ext cx="3195042" cy="400110"/>
                  </a:xfrm>
                  <a:prstGeom prst="rect">
                    <a:avLst/>
                  </a:prstGeom>
                  <a:noFill/>
                </p:spPr>
                <p:txBody>
                  <a:bodyPr wrap="none" rtlCol="0">
                    <a:spAutoFit/>
                  </a:bodyPr>
                  <a:lstStyle/>
                  <a:p>
                    <a:r>
                      <a:rPr lang="en-BE" sz="2000" b="1" dirty="0">
                        <a:solidFill>
                          <a:schemeClr val="bg1"/>
                        </a:solidFill>
                      </a:rPr>
                      <a:t>Robust analytics and control</a:t>
                    </a:r>
                  </a:p>
                </p:txBody>
              </p:sp>
              <p:sp>
                <p:nvSpPr>
                  <p:cNvPr id="58" name="Explosion 1 57">
                    <a:extLst>
                      <a:ext uri="{FF2B5EF4-FFF2-40B4-BE49-F238E27FC236}">
                        <a16:creationId xmlns:a16="http://schemas.microsoft.com/office/drawing/2014/main" id="{52CF764F-77F2-B976-12F6-0502B8B5962B}"/>
                      </a:ext>
                    </a:extLst>
                  </p:cNvPr>
                  <p:cNvSpPr/>
                  <p:nvPr/>
                </p:nvSpPr>
                <p:spPr>
                  <a:xfrm>
                    <a:off x="5469920" y="-1125364"/>
                    <a:ext cx="625239" cy="592786"/>
                  </a:xfrm>
                  <a:prstGeom prst="irregularSeal1">
                    <a:avLst/>
                  </a:prstGeom>
                  <a:solidFill>
                    <a:schemeClr val="accent4">
                      <a:lumMod val="60000"/>
                      <a:lumOff val="40000"/>
                    </a:schemeClr>
                  </a:solid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9" name="Explosion 1 58">
                    <a:extLst>
                      <a:ext uri="{FF2B5EF4-FFF2-40B4-BE49-F238E27FC236}">
                        <a16:creationId xmlns:a16="http://schemas.microsoft.com/office/drawing/2014/main" id="{47D0D96B-DA10-8AA2-29CC-D1002D8086E0}"/>
                      </a:ext>
                    </a:extLst>
                  </p:cNvPr>
                  <p:cNvSpPr/>
                  <p:nvPr/>
                </p:nvSpPr>
                <p:spPr>
                  <a:xfrm>
                    <a:off x="4613703" y="-1670822"/>
                    <a:ext cx="915725" cy="825402"/>
                  </a:xfrm>
                  <a:prstGeom prst="irregularSeal1">
                    <a:avLst/>
                  </a:prstGeom>
                  <a:solidFill>
                    <a:schemeClr val="accent4">
                      <a:lumMod val="60000"/>
                      <a:lumOff val="40000"/>
                    </a:schemeClr>
                  </a:solid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0" name="Picture 59">
                    <a:extLst>
                      <a:ext uri="{FF2B5EF4-FFF2-40B4-BE49-F238E27FC236}">
                        <a16:creationId xmlns:a16="http://schemas.microsoft.com/office/drawing/2014/main" id="{B1941195-8FDF-174E-1AE8-C7B2CAB619F1}"/>
                      </a:ext>
                    </a:extLst>
                  </p:cNvPr>
                  <p:cNvPicPr>
                    <a:picLocks noChangeAspect="1"/>
                  </p:cNvPicPr>
                  <p:nvPr/>
                </p:nvPicPr>
                <p:blipFill>
                  <a:blip r:embed="rId10"/>
                  <a:stretch>
                    <a:fillRect/>
                  </a:stretch>
                </p:blipFill>
                <p:spPr>
                  <a:xfrm>
                    <a:off x="9460233" y="-1466197"/>
                    <a:ext cx="1335314" cy="1280608"/>
                  </a:xfrm>
                  <a:prstGeom prst="rect">
                    <a:avLst/>
                  </a:prstGeom>
                </p:spPr>
              </p:pic>
            </p:grpSp>
          </p:grpSp>
          <p:pic>
            <p:nvPicPr>
              <p:cNvPr id="44" name="Picture 43" descr="A screenshot of a cell phone&#10;&#10;Description automatically generated">
                <a:extLst>
                  <a:ext uri="{FF2B5EF4-FFF2-40B4-BE49-F238E27FC236}">
                    <a16:creationId xmlns:a16="http://schemas.microsoft.com/office/drawing/2014/main" id="{E4307B96-47EC-4E50-4A36-8AEC5CE6804B}"/>
                  </a:ext>
                </a:extLst>
              </p:cNvPr>
              <p:cNvPicPr>
                <a:picLocks noChangeAspect="1"/>
              </p:cNvPicPr>
              <p:nvPr/>
            </p:nvPicPr>
            <p:blipFill>
              <a:blip r:embed="rId8"/>
              <a:srcRect l="25392" t="56546" r="24818" b="19761"/>
              <a:stretch/>
            </p:blipFill>
            <p:spPr>
              <a:xfrm>
                <a:off x="6539579" y="-1098360"/>
                <a:ext cx="998108" cy="646331"/>
              </a:xfrm>
              <a:prstGeom prst="rect">
                <a:avLst/>
              </a:prstGeom>
            </p:spPr>
          </p:pic>
        </p:grpSp>
        <p:pic>
          <p:nvPicPr>
            <p:cNvPr id="14" name="Picture 13" descr="A white machine with buttons and a screen&#10;&#10;Description automatically generated">
              <a:extLst>
                <a:ext uri="{FF2B5EF4-FFF2-40B4-BE49-F238E27FC236}">
                  <a16:creationId xmlns:a16="http://schemas.microsoft.com/office/drawing/2014/main" id="{E8187A25-4444-12BF-2CE6-9162E011ED91}"/>
                </a:ext>
              </a:extLst>
            </p:cNvPr>
            <p:cNvPicPr>
              <a:picLocks noChangeAspect="1"/>
            </p:cNvPicPr>
            <p:nvPr/>
          </p:nvPicPr>
          <p:blipFill>
            <a:blip r:embed="rId11"/>
            <a:stretch>
              <a:fillRect/>
            </a:stretch>
          </p:blipFill>
          <p:spPr>
            <a:xfrm>
              <a:off x="2694194" y="-1776884"/>
              <a:ext cx="1132768" cy="1628753"/>
            </a:xfrm>
            <a:prstGeom prst="rect">
              <a:avLst/>
            </a:prstGeom>
          </p:spPr>
        </p:pic>
        <p:sp>
          <p:nvSpPr>
            <p:cNvPr id="28" name="TextBox 27">
              <a:extLst>
                <a:ext uri="{FF2B5EF4-FFF2-40B4-BE49-F238E27FC236}">
                  <a16:creationId xmlns:a16="http://schemas.microsoft.com/office/drawing/2014/main" id="{834A3CFD-51E3-D76A-11DB-42E58F28E310}"/>
                </a:ext>
              </a:extLst>
            </p:cNvPr>
            <p:cNvSpPr txBox="1"/>
            <p:nvPr/>
          </p:nvSpPr>
          <p:spPr>
            <a:xfrm>
              <a:off x="4795351" y="-776723"/>
              <a:ext cx="688009" cy="584775"/>
            </a:xfrm>
            <a:prstGeom prst="rect">
              <a:avLst/>
            </a:prstGeom>
            <a:noFill/>
          </p:spPr>
          <p:txBody>
            <a:bodyPr wrap="none" rtlCol="0">
              <a:spAutoFit/>
            </a:bodyPr>
            <a:lstStyle/>
            <a:p>
              <a:r>
                <a:rPr lang="en-BE" sz="1600" dirty="0">
                  <a:solidFill>
                    <a:schemeClr val="bg1"/>
                  </a:solidFill>
                </a:rPr>
                <a:t>H</a:t>
              </a:r>
              <a:r>
                <a:rPr lang="en-BE" sz="1600" baseline="-25000" dirty="0">
                  <a:solidFill>
                    <a:schemeClr val="bg1"/>
                  </a:solidFill>
                </a:rPr>
                <a:t>2</a:t>
              </a:r>
              <a:r>
                <a:rPr lang="en-BE" sz="1600" dirty="0">
                  <a:solidFill>
                    <a:schemeClr val="bg1"/>
                  </a:solidFill>
                </a:rPr>
                <a:t> 4%</a:t>
              </a:r>
            </a:p>
            <a:p>
              <a:r>
                <a:rPr lang="en-BE" sz="1600" dirty="0">
                  <a:solidFill>
                    <a:schemeClr val="bg1"/>
                  </a:solidFill>
                </a:rPr>
                <a:t>O</a:t>
              </a:r>
              <a:r>
                <a:rPr lang="en-BE" sz="1600" baseline="-25000" dirty="0">
                  <a:solidFill>
                    <a:schemeClr val="bg1"/>
                  </a:solidFill>
                </a:rPr>
                <a:t>2</a:t>
              </a:r>
              <a:r>
                <a:rPr lang="en-BE" sz="1600" dirty="0">
                  <a:solidFill>
                    <a:schemeClr val="bg1"/>
                  </a:solidFill>
                </a:rPr>
                <a:t> 4%</a:t>
              </a:r>
            </a:p>
          </p:txBody>
        </p:sp>
      </p:grpSp>
      <p:pic>
        <p:nvPicPr>
          <p:cNvPr id="62" name="Graphic 61" descr="Tick with solid fill">
            <a:extLst>
              <a:ext uri="{FF2B5EF4-FFF2-40B4-BE49-F238E27FC236}">
                <a16:creationId xmlns:a16="http://schemas.microsoft.com/office/drawing/2014/main" id="{0F5FAF74-36C7-AF0B-CCDA-72B607E3B2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9969" y="-97554"/>
            <a:ext cx="914400" cy="914400"/>
          </a:xfrm>
          <a:prstGeom prst="rect">
            <a:avLst/>
          </a:prstGeom>
        </p:spPr>
      </p:pic>
      <p:pic>
        <p:nvPicPr>
          <p:cNvPr id="63" name="Graphic 62" descr="Tick with solid fill">
            <a:extLst>
              <a:ext uri="{FF2B5EF4-FFF2-40B4-BE49-F238E27FC236}">
                <a16:creationId xmlns:a16="http://schemas.microsoft.com/office/drawing/2014/main" id="{B686D5BE-B8E6-AD25-7F58-CBF1934CF5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9904" y="-97554"/>
            <a:ext cx="914400" cy="914400"/>
          </a:xfrm>
          <a:prstGeom prst="rect">
            <a:avLst/>
          </a:prstGeom>
        </p:spPr>
      </p:pic>
      <p:pic>
        <p:nvPicPr>
          <p:cNvPr id="1024" name="Graphic 1023" descr="Tick with solid fill">
            <a:extLst>
              <a:ext uri="{FF2B5EF4-FFF2-40B4-BE49-F238E27FC236}">
                <a16:creationId xmlns:a16="http://schemas.microsoft.com/office/drawing/2014/main" id="{0BD35A83-C93D-25BD-9DAC-AF6A65086A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08921" y="-97554"/>
            <a:ext cx="914400" cy="914400"/>
          </a:xfrm>
          <a:prstGeom prst="rect">
            <a:avLst/>
          </a:prstGeom>
        </p:spPr>
      </p:pic>
      <p:pic>
        <p:nvPicPr>
          <p:cNvPr id="1025" name="Graphic 1024" descr="Tick with solid fill">
            <a:extLst>
              <a:ext uri="{FF2B5EF4-FFF2-40B4-BE49-F238E27FC236}">
                <a16:creationId xmlns:a16="http://schemas.microsoft.com/office/drawing/2014/main" id="{A61A9462-455B-316A-6C76-0B9FB66489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74073" y="3512463"/>
            <a:ext cx="914400" cy="914400"/>
          </a:xfrm>
          <a:prstGeom prst="rect">
            <a:avLst/>
          </a:prstGeom>
        </p:spPr>
      </p:pic>
      <p:pic>
        <p:nvPicPr>
          <p:cNvPr id="1027" name="Graphic 1026" descr="Tick with solid fill">
            <a:extLst>
              <a:ext uri="{FF2B5EF4-FFF2-40B4-BE49-F238E27FC236}">
                <a16:creationId xmlns:a16="http://schemas.microsoft.com/office/drawing/2014/main" id="{C24325B1-EB69-C187-13A3-2F81437FDD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73540" y="3512463"/>
            <a:ext cx="914400" cy="914400"/>
          </a:xfrm>
          <a:prstGeom prst="rect">
            <a:avLst/>
          </a:prstGeom>
        </p:spPr>
      </p:pic>
      <p:pic>
        <p:nvPicPr>
          <p:cNvPr id="9" name="Audio 8">
            <a:extLst>
              <a:ext uri="{FF2B5EF4-FFF2-40B4-BE49-F238E27FC236}">
                <a16:creationId xmlns:a16="http://schemas.microsoft.com/office/drawing/2014/main" id="{99455A5A-197D-44C9-136E-9022EF276DD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28815107"/>
      </p:ext>
    </p:extLst>
  </p:cSld>
  <p:clrMapOvr>
    <a:masterClrMapping/>
  </p:clrMapOvr>
  <mc:AlternateContent xmlns:mc="http://schemas.openxmlformats.org/markup-compatibility/2006">
    <mc:Choice xmlns:p14="http://schemas.microsoft.com/office/powerpoint/2010/main" Requires="p14">
      <p:transition spd="slow" p14:dur="2000" advTm="42225"/>
    </mc:Choice>
    <mc:Fallback>
      <p:transition spd="slow" advTm="4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65293-8F8F-D034-0CB3-590561DFA7DA}"/>
              </a:ext>
            </a:extLst>
          </p:cNvPr>
          <p:cNvSpPr>
            <a:spLocks noGrp="1"/>
          </p:cNvSpPr>
          <p:nvPr>
            <p:ph type="title"/>
          </p:nvPr>
        </p:nvSpPr>
        <p:spPr>
          <a:xfrm>
            <a:off x="888175" y="4649827"/>
            <a:ext cx="5412144" cy="1442786"/>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THANK YOU!</a:t>
            </a:r>
          </a:p>
        </p:txBody>
      </p:sp>
      <p:pic>
        <p:nvPicPr>
          <p:cNvPr id="11" name="Picture 10" descr="A person wearing glasses and a blue suit&#10;&#10;Description automatically generated">
            <a:extLst>
              <a:ext uri="{FF2B5EF4-FFF2-40B4-BE49-F238E27FC236}">
                <a16:creationId xmlns:a16="http://schemas.microsoft.com/office/drawing/2014/main" id="{E112A84B-6535-AEA5-9F8F-4242856DA821}"/>
              </a:ext>
            </a:extLst>
          </p:cNvPr>
          <p:cNvPicPr>
            <a:picLocks noChangeAspect="1"/>
          </p:cNvPicPr>
          <p:nvPr/>
        </p:nvPicPr>
        <p:blipFill>
          <a:blip r:embed="rId2"/>
          <a:srcRect l="11752" r="9905" b="-4"/>
          <a:stretch/>
        </p:blipFill>
        <p:spPr>
          <a:xfrm>
            <a:off x="10010821" y="3379528"/>
            <a:ext cx="1933133" cy="3138563"/>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CDBC93D0-7EFF-8E5B-E9CF-B1CB6B12D432}"/>
              </a:ext>
            </a:extLst>
          </p:cNvPr>
          <p:cNvPicPr>
            <a:picLocks noChangeAspect="1"/>
          </p:cNvPicPr>
          <p:nvPr/>
        </p:nvPicPr>
        <p:blipFill>
          <a:blip r:embed="rId3"/>
          <a:srcRect l="17336" r="5189" b="2"/>
          <a:stretch/>
        </p:blipFill>
        <p:spPr>
          <a:xfrm>
            <a:off x="5059744" y="-48900"/>
            <a:ext cx="1920192" cy="3138563"/>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13D4D25A-27F0-75A4-5504-CF2D800B40A2}"/>
              </a:ext>
            </a:extLst>
          </p:cNvPr>
          <p:cNvPicPr>
            <a:picLocks noChangeAspect="1"/>
          </p:cNvPicPr>
          <p:nvPr/>
        </p:nvPicPr>
        <p:blipFill>
          <a:blip r:embed="rId4"/>
          <a:srcRect l="14266" r="8908" b="-1"/>
          <a:stretch/>
        </p:blipFill>
        <p:spPr>
          <a:xfrm>
            <a:off x="7490889" y="-102567"/>
            <a:ext cx="1987835" cy="3245897"/>
          </a:xfrm>
          <a:prstGeom prst="rect">
            <a:avLst/>
          </a:prstGeom>
        </p:spPr>
      </p:pic>
      <p:pic>
        <p:nvPicPr>
          <p:cNvPr id="9" name="Picture 8" descr="A person wearing glasses smiling&#10;&#10;Description automatically generated">
            <a:extLst>
              <a:ext uri="{FF2B5EF4-FFF2-40B4-BE49-F238E27FC236}">
                <a16:creationId xmlns:a16="http://schemas.microsoft.com/office/drawing/2014/main" id="{28584D24-65B1-018A-32AA-3FB940DED2F1}"/>
              </a:ext>
            </a:extLst>
          </p:cNvPr>
          <p:cNvPicPr>
            <a:picLocks noChangeAspect="1"/>
          </p:cNvPicPr>
          <p:nvPr/>
        </p:nvPicPr>
        <p:blipFill>
          <a:blip r:embed="rId5"/>
          <a:srcRect l="14242" r="5282" b="2"/>
          <a:stretch/>
        </p:blipFill>
        <p:spPr>
          <a:xfrm>
            <a:off x="2615658" y="-48900"/>
            <a:ext cx="1933133" cy="3138563"/>
          </a:xfrm>
          <a:prstGeom prst="rect">
            <a:avLst/>
          </a:prstGeom>
        </p:spPr>
      </p:pic>
      <p:pic>
        <p:nvPicPr>
          <p:cNvPr id="5" name="Content Placeholder 4" descr="A person smiling for the camera&#10;&#10;Description automatically generated">
            <a:extLst>
              <a:ext uri="{FF2B5EF4-FFF2-40B4-BE49-F238E27FC236}">
                <a16:creationId xmlns:a16="http://schemas.microsoft.com/office/drawing/2014/main" id="{746C44E8-E821-2292-E750-6E857E1488A3}"/>
              </a:ext>
            </a:extLst>
          </p:cNvPr>
          <p:cNvPicPr>
            <a:picLocks noGrp="1" noChangeAspect="1"/>
          </p:cNvPicPr>
          <p:nvPr>
            <p:ph idx="1"/>
          </p:nvPr>
        </p:nvPicPr>
        <p:blipFill>
          <a:blip r:embed="rId6"/>
          <a:srcRect l="8670" r="12464" b="3"/>
          <a:stretch/>
        </p:blipFill>
        <p:spPr>
          <a:xfrm>
            <a:off x="9989677" y="-48900"/>
            <a:ext cx="1920192" cy="3138563"/>
          </a:xfrm>
          <a:prstGeom prst="rect">
            <a:avLst/>
          </a:prstGeom>
        </p:spPr>
      </p:pic>
      <p:pic>
        <p:nvPicPr>
          <p:cNvPr id="13" name="Picture 12" descr="A close-up of a person smiling&#10;&#10;Description automatically generated">
            <a:extLst>
              <a:ext uri="{FF2B5EF4-FFF2-40B4-BE49-F238E27FC236}">
                <a16:creationId xmlns:a16="http://schemas.microsoft.com/office/drawing/2014/main" id="{ACFAFA8E-E299-84C7-F607-DBE372F6E4B5}"/>
              </a:ext>
            </a:extLst>
          </p:cNvPr>
          <p:cNvPicPr>
            <a:picLocks noChangeAspect="1"/>
          </p:cNvPicPr>
          <p:nvPr/>
        </p:nvPicPr>
        <p:blipFill>
          <a:blip r:embed="rId7"/>
          <a:srcRect l="10832" r="9899" b="2"/>
          <a:stretch/>
        </p:blipFill>
        <p:spPr>
          <a:xfrm>
            <a:off x="182602" y="-48900"/>
            <a:ext cx="1922103" cy="3138562"/>
          </a:xfrm>
          <a:prstGeom prst="rect">
            <a:avLst/>
          </a:prstGeom>
        </p:spPr>
      </p:pic>
      <p:sp>
        <p:nvSpPr>
          <p:cNvPr id="17" name="TextBox 16">
            <a:extLst>
              <a:ext uri="{FF2B5EF4-FFF2-40B4-BE49-F238E27FC236}">
                <a16:creationId xmlns:a16="http://schemas.microsoft.com/office/drawing/2014/main" id="{1E621EA4-9ECD-C636-9D2E-C307BF46B65D}"/>
              </a:ext>
            </a:extLst>
          </p:cNvPr>
          <p:cNvSpPr txBox="1"/>
          <p:nvPr/>
        </p:nvSpPr>
        <p:spPr>
          <a:xfrm>
            <a:off x="182602" y="3092773"/>
            <a:ext cx="1808144" cy="584775"/>
          </a:xfrm>
          <a:prstGeom prst="rect">
            <a:avLst/>
          </a:prstGeom>
          <a:noFill/>
        </p:spPr>
        <p:txBody>
          <a:bodyPr wrap="square" rtlCol="0">
            <a:spAutoFit/>
          </a:bodyPr>
          <a:lstStyle/>
          <a:p>
            <a:pPr algn="ctr"/>
            <a:r>
              <a:rPr lang="en-BE" sz="1600" dirty="0"/>
              <a:t>Prof. Dr. Stéphane Guillouet</a:t>
            </a:r>
          </a:p>
        </p:txBody>
      </p:sp>
      <p:sp>
        <p:nvSpPr>
          <p:cNvPr id="19" name="TextBox 18">
            <a:extLst>
              <a:ext uri="{FF2B5EF4-FFF2-40B4-BE49-F238E27FC236}">
                <a16:creationId xmlns:a16="http://schemas.microsoft.com/office/drawing/2014/main" id="{3B1A6519-C61B-4819-EA75-0890BDCFCBBC}"/>
              </a:ext>
            </a:extLst>
          </p:cNvPr>
          <p:cNvSpPr txBox="1"/>
          <p:nvPr/>
        </p:nvSpPr>
        <p:spPr>
          <a:xfrm>
            <a:off x="2556223" y="3002951"/>
            <a:ext cx="2076048" cy="584775"/>
          </a:xfrm>
          <a:prstGeom prst="rect">
            <a:avLst/>
          </a:prstGeom>
          <a:noFill/>
        </p:spPr>
        <p:txBody>
          <a:bodyPr wrap="square" rtlCol="0">
            <a:spAutoFit/>
          </a:bodyPr>
          <a:lstStyle/>
          <a:p>
            <a:pPr algn="ctr"/>
            <a:r>
              <a:rPr lang="en-BE" sz="1600" dirty="0"/>
              <a:t>Assoc. Prof. Dr.  Regina Kratzer</a:t>
            </a:r>
          </a:p>
        </p:txBody>
      </p:sp>
      <p:sp>
        <p:nvSpPr>
          <p:cNvPr id="20" name="TextBox 19">
            <a:extLst>
              <a:ext uri="{FF2B5EF4-FFF2-40B4-BE49-F238E27FC236}">
                <a16:creationId xmlns:a16="http://schemas.microsoft.com/office/drawing/2014/main" id="{2A94AE96-5B34-9F6F-8DB2-F6A2E9A5DFFD}"/>
              </a:ext>
            </a:extLst>
          </p:cNvPr>
          <p:cNvSpPr txBox="1"/>
          <p:nvPr/>
        </p:nvSpPr>
        <p:spPr>
          <a:xfrm>
            <a:off x="5124620" y="3078373"/>
            <a:ext cx="1806347" cy="338554"/>
          </a:xfrm>
          <a:prstGeom prst="rect">
            <a:avLst/>
          </a:prstGeom>
          <a:noFill/>
        </p:spPr>
        <p:txBody>
          <a:bodyPr wrap="square" rtlCol="0">
            <a:spAutoFit/>
          </a:bodyPr>
          <a:lstStyle/>
          <a:p>
            <a:pPr algn="ctr"/>
            <a:r>
              <a:rPr lang="en-BE" sz="1600" dirty="0"/>
              <a:t>Dr. Nathalie Gorret</a:t>
            </a:r>
          </a:p>
        </p:txBody>
      </p:sp>
      <p:sp>
        <p:nvSpPr>
          <p:cNvPr id="21" name="TextBox 20">
            <a:extLst>
              <a:ext uri="{FF2B5EF4-FFF2-40B4-BE49-F238E27FC236}">
                <a16:creationId xmlns:a16="http://schemas.microsoft.com/office/drawing/2014/main" id="{1C15A80E-F545-2BE8-66D7-A35B788AB5EB}"/>
              </a:ext>
            </a:extLst>
          </p:cNvPr>
          <p:cNvSpPr txBox="1"/>
          <p:nvPr/>
        </p:nvSpPr>
        <p:spPr>
          <a:xfrm>
            <a:off x="7423316" y="3040974"/>
            <a:ext cx="1915109" cy="338554"/>
          </a:xfrm>
          <a:prstGeom prst="rect">
            <a:avLst/>
          </a:prstGeom>
          <a:noFill/>
        </p:spPr>
        <p:txBody>
          <a:bodyPr wrap="square" rtlCol="0">
            <a:spAutoFit/>
          </a:bodyPr>
          <a:lstStyle/>
          <a:p>
            <a:r>
              <a:rPr lang="en-BE" sz="1600" dirty="0"/>
              <a:t>Prof. Dr. Lars Blank</a:t>
            </a:r>
          </a:p>
        </p:txBody>
      </p:sp>
      <p:sp>
        <p:nvSpPr>
          <p:cNvPr id="22" name="TextBox 21">
            <a:extLst>
              <a:ext uri="{FF2B5EF4-FFF2-40B4-BE49-F238E27FC236}">
                <a16:creationId xmlns:a16="http://schemas.microsoft.com/office/drawing/2014/main" id="{615F3308-5082-79E3-C761-859A636D1A6B}"/>
              </a:ext>
            </a:extLst>
          </p:cNvPr>
          <p:cNvSpPr txBox="1"/>
          <p:nvPr/>
        </p:nvSpPr>
        <p:spPr>
          <a:xfrm>
            <a:off x="9760927" y="3022953"/>
            <a:ext cx="2367611" cy="338554"/>
          </a:xfrm>
          <a:prstGeom prst="rect">
            <a:avLst/>
          </a:prstGeom>
          <a:noFill/>
        </p:spPr>
        <p:txBody>
          <a:bodyPr wrap="square" rtlCol="0">
            <a:spAutoFit/>
          </a:bodyPr>
          <a:lstStyle/>
          <a:p>
            <a:pPr algn="ctr"/>
            <a:r>
              <a:rPr lang="en-BE" sz="1600" dirty="0"/>
              <a:t>Prof. Dr. Lars Lauterbach</a:t>
            </a:r>
          </a:p>
        </p:txBody>
      </p:sp>
      <p:sp>
        <p:nvSpPr>
          <p:cNvPr id="24" name="TextBox 23">
            <a:extLst>
              <a:ext uri="{FF2B5EF4-FFF2-40B4-BE49-F238E27FC236}">
                <a16:creationId xmlns:a16="http://schemas.microsoft.com/office/drawing/2014/main" id="{C0D8B5F4-8C55-1C92-D5BD-30F8880F8A06}"/>
              </a:ext>
            </a:extLst>
          </p:cNvPr>
          <p:cNvSpPr txBox="1"/>
          <p:nvPr/>
        </p:nvSpPr>
        <p:spPr>
          <a:xfrm>
            <a:off x="10010820" y="6451381"/>
            <a:ext cx="2310455" cy="338554"/>
          </a:xfrm>
          <a:prstGeom prst="rect">
            <a:avLst/>
          </a:prstGeom>
          <a:noFill/>
        </p:spPr>
        <p:txBody>
          <a:bodyPr wrap="square" rtlCol="0">
            <a:spAutoFit/>
          </a:bodyPr>
          <a:lstStyle/>
          <a:p>
            <a:r>
              <a:rPr lang="en-BE" sz="1600" dirty="0"/>
              <a:t>Prof. Dr. Robert Kourist</a:t>
            </a:r>
          </a:p>
        </p:txBody>
      </p:sp>
      <p:pic>
        <p:nvPicPr>
          <p:cNvPr id="26" name="Picture 25" descr="A person with blonde hair&#10;&#10;Description automatically generated">
            <a:extLst>
              <a:ext uri="{FF2B5EF4-FFF2-40B4-BE49-F238E27FC236}">
                <a16:creationId xmlns:a16="http://schemas.microsoft.com/office/drawing/2014/main" id="{0632871C-A0F0-97D9-2F13-2FBCE094E50E}"/>
              </a:ext>
            </a:extLst>
          </p:cNvPr>
          <p:cNvPicPr>
            <a:picLocks noChangeAspect="1"/>
          </p:cNvPicPr>
          <p:nvPr/>
        </p:nvPicPr>
        <p:blipFill>
          <a:blip r:embed="rId8"/>
          <a:srcRect l="17650" t="7297" r="21931" b="14589"/>
          <a:stretch/>
        </p:blipFill>
        <p:spPr>
          <a:xfrm>
            <a:off x="7473088" y="3478473"/>
            <a:ext cx="1987835" cy="2968604"/>
          </a:xfrm>
          <a:prstGeom prst="rect">
            <a:avLst/>
          </a:prstGeom>
        </p:spPr>
      </p:pic>
      <p:sp>
        <p:nvSpPr>
          <p:cNvPr id="27" name="TextBox 26">
            <a:extLst>
              <a:ext uri="{FF2B5EF4-FFF2-40B4-BE49-F238E27FC236}">
                <a16:creationId xmlns:a16="http://schemas.microsoft.com/office/drawing/2014/main" id="{FCD8598F-7BF3-C678-786E-53B1C8C35CF2}"/>
              </a:ext>
            </a:extLst>
          </p:cNvPr>
          <p:cNvSpPr txBox="1"/>
          <p:nvPr/>
        </p:nvSpPr>
        <p:spPr>
          <a:xfrm>
            <a:off x="7473088" y="6509463"/>
            <a:ext cx="1950727" cy="369332"/>
          </a:xfrm>
          <a:prstGeom prst="rect">
            <a:avLst/>
          </a:prstGeom>
          <a:noFill/>
        </p:spPr>
        <p:txBody>
          <a:bodyPr wrap="none" rtlCol="0">
            <a:spAutoFit/>
          </a:bodyPr>
          <a:lstStyle/>
          <a:p>
            <a:r>
              <a:rPr lang="en-BE" dirty="0"/>
              <a:t>Dr. Petra Heidinger</a:t>
            </a:r>
          </a:p>
        </p:txBody>
      </p:sp>
    </p:spTree>
    <p:extLst>
      <p:ext uri="{BB962C8B-B14F-4D97-AF65-F5344CB8AC3E}">
        <p14:creationId xmlns:p14="http://schemas.microsoft.com/office/powerpoint/2010/main" val="1363546485"/>
      </p:ext>
    </p:extLst>
  </p:cSld>
  <p:clrMapOvr>
    <a:masterClrMapping/>
  </p:clrMapOvr>
  <mc:AlternateContent xmlns:mc="http://schemas.openxmlformats.org/markup-compatibility/2006">
    <mc:Choice xmlns:p14="http://schemas.microsoft.com/office/powerpoint/2010/main" Requires="p14">
      <p:transition spd="slow" p14:dur="2000" advTm="19194"/>
    </mc:Choice>
    <mc:Fallback>
      <p:transition spd="slow" advTm="1919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62702A8-8389-4618-ABEE-4361D88739CF}"/>
              </a:ext>
            </a:extLst>
          </p:cNvPr>
          <p:cNvPicPr>
            <a:picLocks noChangeAspect="1"/>
          </p:cNvPicPr>
          <p:nvPr/>
        </p:nvPicPr>
        <p:blipFill>
          <a:blip r:embed="rId2"/>
          <a:stretch>
            <a:fillRect/>
          </a:stretch>
        </p:blipFill>
        <p:spPr>
          <a:xfrm>
            <a:off x="7283168" y="-22079"/>
            <a:ext cx="4908832" cy="6887681"/>
          </a:xfrm>
          <a:prstGeom prst="rect">
            <a:avLst/>
          </a:prstGeom>
        </p:spPr>
      </p:pic>
      <p:sp>
        <p:nvSpPr>
          <p:cNvPr id="2" name="TextBox 1">
            <a:extLst>
              <a:ext uri="{FF2B5EF4-FFF2-40B4-BE49-F238E27FC236}">
                <a16:creationId xmlns:a16="http://schemas.microsoft.com/office/drawing/2014/main" id="{13177AE7-53CD-54F8-B035-4F5C9254AEA4}"/>
              </a:ext>
            </a:extLst>
          </p:cNvPr>
          <p:cNvSpPr txBox="1"/>
          <p:nvPr/>
        </p:nvSpPr>
        <p:spPr>
          <a:xfrm>
            <a:off x="294574" y="799276"/>
            <a:ext cx="2130968" cy="369332"/>
          </a:xfrm>
          <a:prstGeom prst="rect">
            <a:avLst/>
          </a:prstGeom>
          <a:noFill/>
        </p:spPr>
        <p:txBody>
          <a:bodyPr wrap="none" rtlCol="0">
            <a:spAutoFit/>
          </a:bodyPr>
          <a:lstStyle/>
          <a:p>
            <a:r>
              <a:rPr lang="en-BE" b="1" dirty="0"/>
              <a:t>Federico Di Bisceglie</a:t>
            </a:r>
          </a:p>
        </p:txBody>
      </p:sp>
      <p:sp>
        <p:nvSpPr>
          <p:cNvPr id="3" name="Rounded Rectangle 20">
            <a:extLst>
              <a:ext uri="{FF2B5EF4-FFF2-40B4-BE49-F238E27FC236}">
                <a16:creationId xmlns:a16="http://schemas.microsoft.com/office/drawing/2014/main" id="{174EE8CA-3B5D-7E44-012F-4B8981AF5E33}"/>
              </a:ext>
            </a:extLst>
          </p:cNvPr>
          <p:cNvSpPr/>
          <p:nvPr/>
        </p:nvSpPr>
        <p:spPr>
          <a:xfrm>
            <a:off x="1341015" y="1537265"/>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5" name="Picture 4">
            <a:extLst>
              <a:ext uri="{FF2B5EF4-FFF2-40B4-BE49-F238E27FC236}">
                <a16:creationId xmlns:a16="http://schemas.microsoft.com/office/drawing/2014/main" id="{1E117356-D99C-0271-D663-5202A90C4661}"/>
              </a:ext>
            </a:extLst>
          </p:cNvPr>
          <p:cNvPicPr>
            <a:picLocks noChangeAspect="1"/>
          </p:cNvPicPr>
          <p:nvPr/>
        </p:nvPicPr>
        <p:blipFill>
          <a:blip r:embed="rId3"/>
          <a:stretch>
            <a:fillRect/>
          </a:stretch>
        </p:blipFill>
        <p:spPr>
          <a:xfrm>
            <a:off x="2913339" y="2279331"/>
            <a:ext cx="1474995" cy="1889625"/>
          </a:xfrm>
          <a:prstGeom prst="rect">
            <a:avLst/>
          </a:prstGeom>
        </p:spPr>
      </p:pic>
      <p:pic>
        <p:nvPicPr>
          <p:cNvPr id="6" name="Image 92">
            <a:extLst>
              <a:ext uri="{FF2B5EF4-FFF2-40B4-BE49-F238E27FC236}">
                <a16:creationId xmlns:a16="http://schemas.microsoft.com/office/drawing/2014/main" id="{F2D9A0D2-4A48-7C15-E640-CBE8F0C6EF49}"/>
              </a:ext>
            </a:extLst>
          </p:cNvPr>
          <p:cNvPicPr>
            <a:picLocks noChangeAspect="1"/>
          </p:cNvPicPr>
          <p:nvPr/>
        </p:nvPicPr>
        <p:blipFill>
          <a:blip r:embed="rId4"/>
          <a:stretch>
            <a:fillRect/>
          </a:stretch>
        </p:blipFill>
        <p:spPr>
          <a:xfrm>
            <a:off x="1793037" y="2490869"/>
            <a:ext cx="738959" cy="399986"/>
          </a:xfrm>
          <a:prstGeom prst="rect">
            <a:avLst/>
          </a:prstGeom>
        </p:spPr>
      </p:pic>
      <p:pic>
        <p:nvPicPr>
          <p:cNvPr id="7" name="Picture 2" descr="Accueil – Polymem">
            <a:extLst>
              <a:ext uri="{FF2B5EF4-FFF2-40B4-BE49-F238E27FC236}">
                <a16:creationId xmlns:a16="http://schemas.microsoft.com/office/drawing/2014/main" id="{81310571-B646-0B33-6D52-9D63E62AFD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6830"/>
          <a:stretch/>
        </p:blipFill>
        <p:spPr bwMode="auto">
          <a:xfrm>
            <a:off x="1380681" y="3736174"/>
            <a:ext cx="1402986" cy="23469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C084A848-FEBF-F0EB-9C69-527891EFE57E}"/>
              </a:ext>
            </a:extLst>
          </p:cNvPr>
          <p:cNvPicPr>
            <a:picLocks noChangeAspect="1"/>
          </p:cNvPicPr>
          <p:nvPr/>
        </p:nvPicPr>
        <p:blipFill>
          <a:blip r:embed="rId6">
            <a:extLst>
              <a:ext uri="{96DAC541-7B7A-43D3-8B79-37D633B846F1}">
                <asvg:svgBlip xmlns:asvg="http://schemas.microsoft.com/office/drawing/2016/SVG/main" r:embed="rId7"/>
              </a:ext>
            </a:extLst>
          </a:blip>
          <a:srcRect l="37724" t="42395" r="39473" b="47778"/>
          <a:stretch/>
        </p:blipFill>
        <p:spPr>
          <a:xfrm>
            <a:off x="1507487" y="2970482"/>
            <a:ext cx="1208423" cy="673952"/>
          </a:xfrm>
          <a:prstGeom prst="rect">
            <a:avLst/>
          </a:prstGeom>
        </p:spPr>
      </p:pic>
      <p:sp>
        <p:nvSpPr>
          <p:cNvPr id="9" name="TextBox 8">
            <a:extLst>
              <a:ext uri="{FF2B5EF4-FFF2-40B4-BE49-F238E27FC236}">
                <a16:creationId xmlns:a16="http://schemas.microsoft.com/office/drawing/2014/main" id="{ED0B9D9C-80D2-B525-760C-59A0D9AEE9AA}"/>
              </a:ext>
            </a:extLst>
          </p:cNvPr>
          <p:cNvSpPr txBox="1"/>
          <p:nvPr/>
        </p:nvSpPr>
        <p:spPr>
          <a:xfrm>
            <a:off x="1806907" y="1552207"/>
            <a:ext cx="2130968" cy="369332"/>
          </a:xfrm>
          <a:prstGeom prst="rect">
            <a:avLst/>
          </a:prstGeom>
          <a:noFill/>
        </p:spPr>
        <p:txBody>
          <a:bodyPr wrap="none" rtlCol="0">
            <a:spAutoFit/>
          </a:bodyPr>
          <a:lstStyle/>
          <a:p>
            <a:r>
              <a:rPr lang="en-BE" b="1" dirty="0"/>
              <a:t>Federico Di Bisceglie</a:t>
            </a:r>
          </a:p>
        </p:txBody>
      </p:sp>
      <p:sp>
        <p:nvSpPr>
          <p:cNvPr id="10" name="TextBox 9">
            <a:extLst>
              <a:ext uri="{FF2B5EF4-FFF2-40B4-BE49-F238E27FC236}">
                <a16:creationId xmlns:a16="http://schemas.microsoft.com/office/drawing/2014/main" id="{84A06AB4-62D9-87C5-F053-D2EA142AC611}"/>
              </a:ext>
            </a:extLst>
          </p:cNvPr>
          <p:cNvSpPr txBox="1"/>
          <p:nvPr/>
        </p:nvSpPr>
        <p:spPr>
          <a:xfrm>
            <a:off x="1483839" y="1814995"/>
            <a:ext cx="3002088" cy="461665"/>
          </a:xfrm>
          <a:prstGeom prst="rect">
            <a:avLst/>
          </a:prstGeom>
          <a:noFill/>
        </p:spPr>
        <p:txBody>
          <a:bodyPr wrap="square" rtlCol="0">
            <a:spAutoFit/>
          </a:bodyPr>
          <a:lstStyle/>
          <a:p>
            <a:pPr algn="ctr"/>
            <a:r>
              <a:rPr lang="en-BE" sz="1200" dirty="0"/>
              <a:t>Supervision: Prof. Stéphane Guillouet, Prof. Regina Kratzer, Olivier Lorain</a:t>
            </a:r>
          </a:p>
        </p:txBody>
      </p:sp>
    </p:spTree>
    <p:extLst>
      <p:ext uri="{BB962C8B-B14F-4D97-AF65-F5344CB8AC3E}">
        <p14:creationId xmlns:p14="http://schemas.microsoft.com/office/powerpoint/2010/main" val="76249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FA42B-E296-1D77-18D5-E1EB507A3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C142E-0822-C472-4495-A1C31C7DE666}"/>
              </a:ext>
            </a:extLst>
          </p:cNvPr>
          <p:cNvSpPr>
            <a:spLocks noGrp="1"/>
          </p:cNvSpPr>
          <p:nvPr>
            <p:ph type="title"/>
          </p:nvPr>
        </p:nvSpPr>
        <p:spPr>
          <a:xfrm>
            <a:off x="838200" y="-1721029"/>
            <a:ext cx="10515600" cy="843063"/>
          </a:xfrm>
        </p:spPr>
        <p:txBody>
          <a:bodyPr/>
          <a:lstStyle/>
          <a:p>
            <a:endParaRPr lang="en-BE"/>
          </a:p>
        </p:txBody>
      </p:sp>
      <p:sp>
        <p:nvSpPr>
          <p:cNvPr id="15" name="Rectangle 14">
            <a:extLst>
              <a:ext uri="{FF2B5EF4-FFF2-40B4-BE49-F238E27FC236}">
                <a16:creationId xmlns:a16="http://schemas.microsoft.com/office/drawing/2014/main" id="{7F2D225A-155F-B626-204A-15968132694C}"/>
              </a:ext>
            </a:extLst>
          </p:cNvPr>
          <p:cNvSpPr/>
          <p:nvPr/>
        </p:nvSpPr>
        <p:spPr>
          <a:xfrm>
            <a:off x="9461" y="3420911"/>
            <a:ext cx="12192000" cy="5976008"/>
          </a:xfrm>
          <a:prstGeom prst="rect">
            <a:avLst/>
          </a:prstGeom>
          <a:solidFill>
            <a:srgbClr val="2465AB"/>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12" name="Picture 11" descr="A white machine with buttons and a screen&#10;&#10;Description automatically generated">
            <a:extLst>
              <a:ext uri="{FF2B5EF4-FFF2-40B4-BE49-F238E27FC236}">
                <a16:creationId xmlns:a16="http://schemas.microsoft.com/office/drawing/2014/main" id="{B2F9E241-D025-3162-AF92-E8DC077BD031}"/>
              </a:ext>
            </a:extLst>
          </p:cNvPr>
          <p:cNvPicPr>
            <a:picLocks noChangeAspect="1"/>
          </p:cNvPicPr>
          <p:nvPr/>
        </p:nvPicPr>
        <p:blipFill>
          <a:blip r:embed="rId6"/>
          <a:stretch>
            <a:fillRect/>
          </a:stretch>
        </p:blipFill>
        <p:spPr>
          <a:xfrm>
            <a:off x="2776715" y="-2015005"/>
            <a:ext cx="1192766" cy="1715021"/>
          </a:xfrm>
          <a:prstGeom prst="rect">
            <a:avLst/>
          </a:prstGeom>
        </p:spPr>
      </p:pic>
      <p:sp>
        <p:nvSpPr>
          <p:cNvPr id="4" name="Rectangle 3">
            <a:extLst>
              <a:ext uri="{FF2B5EF4-FFF2-40B4-BE49-F238E27FC236}">
                <a16:creationId xmlns:a16="http://schemas.microsoft.com/office/drawing/2014/main" id="{8824848C-4580-3293-B914-AF72185C754E}"/>
              </a:ext>
            </a:extLst>
          </p:cNvPr>
          <p:cNvSpPr/>
          <p:nvPr/>
        </p:nvSpPr>
        <p:spPr>
          <a:xfrm>
            <a:off x="9461" y="-3151762"/>
            <a:ext cx="12192000" cy="6575968"/>
          </a:xfrm>
          <a:prstGeom prst="rect">
            <a:avLst/>
          </a:prstGeom>
          <a:solidFill>
            <a:srgbClr val="1B4776"/>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extBox 7">
            <a:extLst>
              <a:ext uri="{FF2B5EF4-FFF2-40B4-BE49-F238E27FC236}">
                <a16:creationId xmlns:a16="http://schemas.microsoft.com/office/drawing/2014/main" id="{767D52A6-82F8-3CE1-1EFD-EF63BDEC3DB3}"/>
              </a:ext>
            </a:extLst>
          </p:cNvPr>
          <p:cNvSpPr txBox="1"/>
          <p:nvPr/>
        </p:nvSpPr>
        <p:spPr>
          <a:xfrm>
            <a:off x="3777772" y="5360617"/>
            <a:ext cx="4655377" cy="461665"/>
          </a:xfrm>
          <a:prstGeom prst="rect">
            <a:avLst/>
          </a:prstGeom>
          <a:noFill/>
        </p:spPr>
        <p:txBody>
          <a:bodyPr wrap="none" rtlCol="0">
            <a:spAutoFit/>
          </a:bodyPr>
          <a:lstStyle/>
          <a:p>
            <a:r>
              <a:rPr lang="en-BE" sz="2400" b="1" dirty="0">
                <a:solidFill>
                  <a:schemeClr val="bg1"/>
                </a:solidFill>
              </a:rPr>
              <a:t>Increasing robustness of processes</a:t>
            </a:r>
          </a:p>
        </p:txBody>
      </p:sp>
      <p:sp>
        <p:nvSpPr>
          <p:cNvPr id="16" name="Rounded Rectangle 15">
            <a:extLst>
              <a:ext uri="{FF2B5EF4-FFF2-40B4-BE49-F238E27FC236}">
                <a16:creationId xmlns:a16="http://schemas.microsoft.com/office/drawing/2014/main" id="{D442E109-DDB8-DA97-FEB0-3F05D0D2A3F2}"/>
              </a:ext>
            </a:extLst>
          </p:cNvPr>
          <p:cNvSpPr/>
          <p:nvPr/>
        </p:nvSpPr>
        <p:spPr>
          <a:xfrm>
            <a:off x="650823" y="6177366"/>
            <a:ext cx="5051685" cy="2706948"/>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ounded Rectangle 16">
            <a:extLst>
              <a:ext uri="{FF2B5EF4-FFF2-40B4-BE49-F238E27FC236}">
                <a16:creationId xmlns:a16="http://schemas.microsoft.com/office/drawing/2014/main" id="{3D493428-B945-DC97-713C-12D9CDF38D92}"/>
              </a:ext>
            </a:extLst>
          </p:cNvPr>
          <p:cNvSpPr/>
          <p:nvPr/>
        </p:nvSpPr>
        <p:spPr>
          <a:xfrm>
            <a:off x="6540708" y="6177367"/>
            <a:ext cx="5051685" cy="2706947"/>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438B4E77-DA1C-21FE-5BB7-1D15EC93C10B}"/>
              </a:ext>
            </a:extLst>
          </p:cNvPr>
          <p:cNvSpPr txBox="1"/>
          <p:nvPr/>
        </p:nvSpPr>
        <p:spPr>
          <a:xfrm>
            <a:off x="1996342" y="6276618"/>
            <a:ext cx="2360646" cy="400110"/>
          </a:xfrm>
          <a:prstGeom prst="rect">
            <a:avLst/>
          </a:prstGeom>
          <a:noFill/>
        </p:spPr>
        <p:txBody>
          <a:bodyPr wrap="none" rtlCol="0">
            <a:spAutoFit/>
          </a:bodyPr>
          <a:lstStyle/>
          <a:p>
            <a:r>
              <a:rPr lang="en-BE" sz="2000" b="1" dirty="0">
                <a:solidFill>
                  <a:schemeClr val="bg1"/>
                </a:solidFill>
              </a:rPr>
              <a:t>Robust bioprocesses</a:t>
            </a:r>
          </a:p>
        </p:txBody>
      </p:sp>
      <p:sp>
        <p:nvSpPr>
          <p:cNvPr id="42" name="TextBox 41">
            <a:extLst>
              <a:ext uri="{FF2B5EF4-FFF2-40B4-BE49-F238E27FC236}">
                <a16:creationId xmlns:a16="http://schemas.microsoft.com/office/drawing/2014/main" id="{E745C5D0-9E35-CB3C-A76F-C8D248846BA4}"/>
              </a:ext>
            </a:extLst>
          </p:cNvPr>
          <p:cNvSpPr txBox="1"/>
          <p:nvPr/>
        </p:nvSpPr>
        <p:spPr>
          <a:xfrm>
            <a:off x="8251832" y="6268746"/>
            <a:ext cx="1686808" cy="400110"/>
          </a:xfrm>
          <a:prstGeom prst="rect">
            <a:avLst/>
          </a:prstGeom>
          <a:noFill/>
        </p:spPr>
        <p:txBody>
          <a:bodyPr wrap="none" rtlCol="0">
            <a:spAutoFit/>
          </a:bodyPr>
          <a:lstStyle/>
          <a:p>
            <a:r>
              <a:rPr lang="en-BE" sz="2000" b="1" dirty="0">
                <a:solidFill>
                  <a:schemeClr val="bg1"/>
                </a:solidFill>
              </a:rPr>
              <a:t>Robust strains</a:t>
            </a:r>
          </a:p>
        </p:txBody>
      </p:sp>
      <p:sp>
        <p:nvSpPr>
          <p:cNvPr id="27" name="TextBox 26">
            <a:extLst>
              <a:ext uri="{FF2B5EF4-FFF2-40B4-BE49-F238E27FC236}">
                <a16:creationId xmlns:a16="http://schemas.microsoft.com/office/drawing/2014/main" id="{0053C4A9-D38D-5042-7D5B-0D38368A4C29}"/>
              </a:ext>
            </a:extLst>
          </p:cNvPr>
          <p:cNvSpPr txBox="1"/>
          <p:nvPr/>
        </p:nvSpPr>
        <p:spPr>
          <a:xfrm>
            <a:off x="3334783" y="7046110"/>
            <a:ext cx="463588" cy="369332"/>
          </a:xfrm>
          <a:prstGeom prst="rect">
            <a:avLst/>
          </a:prstGeom>
          <a:noFill/>
        </p:spPr>
        <p:txBody>
          <a:bodyPr wrap="none" rtlCol="0">
            <a:spAutoFit/>
          </a:bodyPr>
          <a:lstStyle/>
          <a:p>
            <a:r>
              <a:rPr lang="fr-FR" dirty="0">
                <a:solidFill>
                  <a:schemeClr val="bg1"/>
                </a:solidFill>
              </a:rPr>
              <a:t>k</a:t>
            </a:r>
            <a:r>
              <a:rPr lang="en-BE" baseline="-25000" dirty="0">
                <a:solidFill>
                  <a:schemeClr val="bg1"/>
                </a:solidFill>
              </a:rPr>
              <a:t>L</a:t>
            </a:r>
            <a:r>
              <a:rPr lang="fr-FR" dirty="0">
                <a:solidFill>
                  <a:schemeClr val="bg1"/>
                </a:solidFill>
              </a:rPr>
              <a:t>a</a:t>
            </a:r>
            <a:endParaRPr lang="en-BE" dirty="0">
              <a:solidFill>
                <a:schemeClr val="bg1"/>
              </a:solidFill>
            </a:endParaRPr>
          </a:p>
        </p:txBody>
      </p:sp>
      <p:sp>
        <p:nvSpPr>
          <p:cNvPr id="29" name="TextBox 28">
            <a:extLst>
              <a:ext uri="{FF2B5EF4-FFF2-40B4-BE49-F238E27FC236}">
                <a16:creationId xmlns:a16="http://schemas.microsoft.com/office/drawing/2014/main" id="{6A026E44-EB6A-3FC7-BB5C-D690206380AA}"/>
              </a:ext>
            </a:extLst>
          </p:cNvPr>
          <p:cNvSpPr txBox="1"/>
          <p:nvPr/>
        </p:nvSpPr>
        <p:spPr>
          <a:xfrm>
            <a:off x="873942" y="6987312"/>
            <a:ext cx="1569789" cy="369332"/>
          </a:xfrm>
          <a:prstGeom prst="rect">
            <a:avLst/>
          </a:prstGeom>
          <a:noFill/>
        </p:spPr>
        <p:txBody>
          <a:bodyPr wrap="none" rtlCol="0">
            <a:spAutoFit/>
          </a:bodyPr>
          <a:lstStyle/>
          <a:p>
            <a:r>
              <a:rPr lang="en-BE" dirty="0">
                <a:solidFill>
                  <a:schemeClr val="bg1"/>
                </a:solidFill>
              </a:rPr>
              <a:t>Reactor design</a:t>
            </a:r>
          </a:p>
        </p:txBody>
      </p:sp>
      <p:sp>
        <p:nvSpPr>
          <p:cNvPr id="30" name="TextBox 29">
            <a:extLst>
              <a:ext uri="{FF2B5EF4-FFF2-40B4-BE49-F238E27FC236}">
                <a16:creationId xmlns:a16="http://schemas.microsoft.com/office/drawing/2014/main" id="{87C5766E-5C43-8FDB-9560-771D52199A14}"/>
              </a:ext>
            </a:extLst>
          </p:cNvPr>
          <p:cNvSpPr txBox="1"/>
          <p:nvPr/>
        </p:nvSpPr>
        <p:spPr>
          <a:xfrm>
            <a:off x="4394174" y="7454258"/>
            <a:ext cx="1346522" cy="646331"/>
          </a:xfrm>
          <a:prstGeom prst="rect">
            <a:avLst/>
          </a:prstGeom>
          <a:noFill/>
        </p:spPr>
        <p:txBody>
          <a:bodyPr wrap="none" rtlCol="0">
            <a:spAutoFit/>
          </a:bodyPr>
          <a:lstStyle/>
          <a:p>
            <a:pPr algn="ctr"/>
            <a:r>
              <a:rPr lang="en-BE" dirty="0">
                <a:solidFill>
                  <a:schemeClr val="bg1"/>
                </a:solidFill>
              </a:rPr>
              <a:t>Media </a:t>
            </a:r>
          </a:p>
          <a:p>
            <a:pPr algn="ctr"/>
            <a:r>
              <a:rPr lang="en-BE" dirty="0">
                <a:solidFill>
                  <a:schemeClr val="bg1"/>
                </a:solidFill>
              </a:rPr>
              <a:t>composition</a:t>
            </a:r>
          </a:p>
        </p:txBody>
      </p:sp>
      <p:pic>
        <p:nvPicPr>
          <p:cNvPr id="31" name="Picture 30" descr="A close-up of a machine&#10;&#10;Description automatically generated">
            <a:extLst>
              <a:ext uri="{FF2B5EF4-FFF2-40B4-BE49-F238E27FC236}">
                <a16:creationId xmlns:a16="http://schemas.microsoft.com/office/drawing/2014/main" id="{A320F84D-96D8-6E22-14E2-15BB7BA77BC5}"/>
              </a:ext>
            </a:extLst>
          </p:cNvPr>
          <p:cNvPicPr>
            <a:picLocks noChangeAspect="1"/>
          </p:cNvPicPr>
          <p:nvPr/>
        </p:nvPicPr>
        <p:blipFill>
          <a:blip r:embed="rId7">
            <a:grayscl/>
          </a:blip>
          <a:stretch>
            <a:fillRect/>
          </a:stretch>
        </p:blipFill>
        <p:spPr>
          <a:xfrm>
            <a:off x="2883035" y="6883006"/>
            <a:ext cx="451748" cy="729865"/>
          </a:xfrm>
          <a:prstGeom prst="rect">
            <a:avLst/>
          </a:prstGeom>
        </p:spPr>
      </p:pic>
      <p:pic>
        <p:nvPicPr>
          <p:cNvPr id="33" name="Picture 32" descr="A close-up of a cell&#10;&#10;Description automatically generated">
            <a:extLst>
              <a:ext uri="{FF2B5EF4-FFF2-40B4-BE49-F238E27FC236}">
                <a16:creationId xmlns:a16="http://schemas.microsoft.com/office/drawing/2014/main" id="{4B267E5F-9F4C-ACFC-DB69-1D646CD0D617}"/>
              </a:ext>
            </a:extLst>
          </p:cNvPr>
          <p:cNvPicPr>
            <a:picLocks noChangeAspect="1"/>
          </p:cNvPicPr>
          <p:nvPr/>
        </p:nvPicPr>
        <p:blipFill>
          <a:blip r:embed="rId8"/>
          <a:srcRect b="50000"/>
          <a:stretch/>
        </p:blipFill>
        <p:spPr>
          <a:xfrm>
            <a:off x="7762744" y="6816187"/>
            <a:ext cx="2851171" cy="1023730"/>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77C7472F-9DA2-A070-A727-D9A2B44D4936}"/>
              </a:ext>
            </a:extLst>
          </p:cNvPr>
          <p:cNvPicPr>
            <a:picLocks noChangeAspect="1"/>
          </p:cNvPicPr>
          <p:nvPr/>
        </p:nvPicPr>
        <p:blipFill>
          <a:blip r:embed="rId9"/>
          <a:srcRect b="64004"/>
          <a:stretch/>
        </p:blipFill>
        <p:spPr>
          <a:xfrm>
            <a:off x="666833" y="7332267"/>
            <a:ext cx="2004629" cy="981941"/>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FF406903-2F81-D6C4-3869-27CD23C24A83}"/>
              </a:ext>
            </a:extLst>
          </p:cNvPr>
          <p:cNvPicPr>
            <a:picLocks noChangeAspect="1"/>
          </p:cNvPicPr>
          <p:nvPr/>
        </p:nvPicPr>
        <p:blipFill>
          <a:blip r:embed="rId9"/>
          <a:srcRect l="25392" t="56546" r="24818" b="19761"/>
          <a:stretch/>
        </p:blipFill>
        <p:spPr>
          <a:xfrm>
            <a:off x="2989674" y="8237983"/>
            <a:ext cx="998108" cy="646331"/>
          </a:xfrm>
          <a:prstGeom prst="rect">
            <a:avLst/>
          </a:prstGeom>
        </p:spPr>
      </p:pic>
      <p:pic>
        <p:nvPicPr>
          <p:cNvPr id="37" name="Picture 36" descr="A screenshot of a cell phone&#10;&#10;Description automatically generated">
            <a:extLst>
              <a:ext uri="{FF2B5EF4-FFF2-40B4-BE49-F238E27FC236}">
                <a16:creationId xmlns:a16="http://schemas.microsoft.com/office/drawing/2014/main" id="{81D8ACB1-97AC-1CB2-3206-C82FF53130B6}"/>
              </a:ext>
            </a:extLst>
          </p:cNvPr>
          <p:cNvPicPr>
            <a:picLocks noChangeAspect="1"/>
          </p:cNvPicPr>
          <p:nvPr/>
        </p:nvPicPr>
        <p:blipFill>
          <a:blip r:embed="rId9"/>
          <a:srcRect l="-2755" t="88242" r="71330" b="-2539"/>
          <a:stretch/>
        </p:blipFill>
        <p:spPr>
          <a:xfrm>
            <a:off x="4633073" y="8040617"/>
            <a:ext cx="629952" cy="389997"/>
          </a:xfrm>
          <a:prstGeom prst="rect">
            <a:avLst/>
          </a:prstGeom>
        </p:spPr>
      </p:pic>
      <p:pic>
        <p:nvPicPr>
          <p:cNvPr id="38" name="Picture 37" descr="A close-up of a cell&#10;&#10;Description automatically generated">
            <a:extLst>
              <a:ext uri="{FF2B5EF4-FFF2-40B4-BE49-F238E27FC236}">
                <a16:creationId xmlns:a16="http://schemas.microsoft.com/office/drawing/2014/main" id="{7E9AC3B2-CCE4-907E-66D6-B0F46238BD56}"/>
              </a:ext>
            </a:extLst>
          </p:cNvPr>
          <p:cNvPicPr>
            <a:picLocks noChangeAspect="1"/>
          </p:cNvPicPr>
          <p:nvPr/>
        </p:nvPicPr>
        <p:blipFill>
          <a:blip r:embed="rId8"/>
          <a:srcRect l="-453" t="52449" r="48010" b="-2449"/>
          <a:stretch/>
        </p:blipFill>
        <p:spPr>
          <a:xfrm>
            <a:off x="7250983" y="7638192"/>
            <a:ext cx="1495228" cy="1161701"/>
          </a:xfrm>
          <a:prstGeom prst="rect">
            <a:avLst/>
          </a:prstGeom>
        </p:spPr>
      </p:pic>
      <p:pic>
        <p:nvPicPr>
          <p:cNvPr id="39" name="Picture 38" descr="A close-up of a cell&#10;&#10;Description automatically generated">
            <a:extLst>
              <a:ext uri="{FF2B5EF4-FFF2-40B4-BE49-F238E27FC236}">
                <a16:creationId xmlns:a16="http://schemas.microsoft.com/office/drawing/2014/main" id="{9F3A92F9-9C33-1A4C-3EFE-08CC67A60DA1}"/>
              </a:ext>
            </a:extLst>
          </p:cNvPr>
          <p:cNvPicPr>
            <a:picLocks noChangeAspect="1"/>
          </p:cNvPicPr>
          <p:nvPr/>
        </p:nvPicPr>
        <p:blipFill>
          <a:blip r:embed="rId8"/>
          <a:srcRect l="50789" t="50702" r="-3232" b="-702"/>
          <a:stretch/>
        </p:blipFill>
        <p:spPr>
          <a:xfrm>
            <a:off x="9457076" y="7535065"/>
            <a:ext cx="1646078" cy="1278902"/>
          </a:xfrm>
          <a:prstGeom prst="rect">
            <a:avLst/>
          </a:prstGeom>
        </p:spPr>
      </p:pic>
      <p:grpSp>
        <p:nvGrpSpPr>
          <p:cNvPr id="46" name="Group 45">
            <a:extLst>
              <a:ext uri="{FF2B5EF4-FFF2-40B4-BE49-F238E27FC236}">
                <a16:creationId xmlns:a16="http://schemas.microsoft.com/office/drawing/2014/main" id="{A0EA4410-6383-02F6-1B11-992DD6F37B42}"/>
              </a:ext>
            </a:extLst>
          </p:cNvPr>
          <p:cNvGrpSpPr/>
          <p:nvPr/>
        </p:nvGrpSpPr>
        <p:grpSpPr>
          <a:xfrm>
            <a:off x="2839356" y="2181594"/>
            <a:ext cx="6792971" cy="2519504"/>
            <a:chOff x="2839356" y="2181594"/>
            <a:chExt cx="6792971" cy="2519504"/>
          </a:xfrm>
        </p:grpSpPr>
        <p:sp>
          <p:nvSpPr>
            <p:cNvPr id="19" name="Oval 18">
              <a:extLst>
                <a:ext uri="{FF2B5EF4-FFF2-40B4-BE49-F238E27FC236}">
                  <a16:creationId xmlns:a16="http://schemas.microsoft.com/office/drawing/2014/main" id="{DB3419B1-BF98-AD5A-7F83-F7871F523DFF}"/>
                </a:ext>
              </a:extLst>
            </p:cNvPr>
            <p:cNvSpPr/>
            <p:nvPr/>
          </p:nvSpPr>
          <p:spPr>
            <a:xfrm>
              <a:off x="2839356" y="2181594"/>
              <a:ext cx="6792971" cy="2519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solidFill>
                  <a:srgbClr val="38307B"/>
                </a:solidFill>
              </a:endParaRPr>
            </a:p>
          </p:txBody>
        </p:sp>
        <p:pic>
          <p:nvPicPr>
            <p:cNvPr id="1026" name="Picture 2" descr="Development Justicon Lineal Color icon">
              <a:extLst>
                <a:ext uri="{FF2B5EF4-FFF2-40B4-BE49-F238E27FC236}">
                  <a16:creationId xmlns:a16="http://schemas.microsoft.com/office/drawing/2014/main" id="{1026FBDA-DCC8-6207-E13A-78D4FDDF2D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0409" y="2599920"/>
              <a:ext cx="1733157" cy="173315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24C28F1-4103-7CA9-5006-2B470A1182C0}"/>
                </a:ext>
              </a:extLst>
            </p:cNvPr>
            <p:cNvSpPr txBox="1"/>
            <p:nvPr/>
          </p:nvSpPr>
          <p:spPr>
            <a:xfrm>
              <a:off x="5142447" y="2930769"/>
              <a:ext cx="4246000" cy="1015663"/>
            </a:xfrm>
            <a:prstGeom prst="rect">
              <a:avLst/>
            </a:prstGeom>
            <a:noFill/>
          </p:spPr>
          <p:txBody>
            <a:bodyPr wrap="square" rtlCol="0">
              <a:spAutoFit/>
            </a:bodyPr>
            <a:lstStyle/>
            <a:p>
              <a:pPr marL="342900" indent="-342900">
                <a:buFont typeface="Arial" panose="020B0604020202020204" pitchFamily="34" charset="0"/>
                <a:buChar char="•"/>
              </a:pPr>
              <a:r>
                <a:rPr lang="en-BE" sz="2000" dirty="0"/>
                <a:t>High cell density gas fermentation</a:t>
              </a:r>
            </a:p>
            <a:p>
              <a:pPr marL="342900" indent="-342900">
                <a:buFont typeface="Arial" panose="020B0604020202020204" pitchFamily="34" charset="0"/>
                <a:buChar char="•"/>
              </a:pPr>
              <a:r>
                <a:rPr lang="en-BE" sz="2000" dirty="0"/>
                <a:t>Speeding up development bioprocesses from  CO</a:t>
              </a:r>
              <a:r>
                <a:rPr lang="en-BE" sz="2000" baseline="-25000" dirty="0"/>
                <a:t>2 </a:t>
              </a:r>
              <a:r>
                <a:rPr lang="en-BE" sz="2000" dirty="0"/>
                <a:t>  </a:t>
              </a:r>
            </a:p>
          </p:txBody>
        </p:sp>
      </p:grpSp>
      <p:sp>
        <p:nvSpPr>
          <p:cNvPr id="32" name="TextBox 31">
            <a:extLst>
              <a:ext uri="{FF2B5EF4-FFF2-40B4-BE49-F238E27FC236}">
                <a16:creationId xmlns:a16="http://schemas.microsoft.com/office/drawing/2014/main" id="{3CF42579-08F8-A736-CA4F-6C1356B2D250}"/>
              </a:ext>
            </a:extLst>
          </p:cNvPr>
          <p:cNvSpPr txBox="1"/>
          <p:nvPr/>
        </p:nvSpPr>
        <p:spPr>
          <a:xfrm>
            <a:off x="2855565" y="7917661"/>
            <a:ext cx="1431802" cy="369332"/>
          </a:xfrm>
          <a:prstGeom prst="rect">
            <a:avLst/>
          </a:prstGeom>
          <a:noFill/>
        </p:spPr>
        <p:txBody>
          <a:bodyPr wrap="none" rtlCol="0">
            <a:spAutoFit/>
          </a:bodyPr>
          <a:lstStyle/>
          <a:p>
            <a:r>
              <a:rPr lang="en-BE" dirty="0">
                <a:solidFill>
                  <a:schemeClr val="bg1"/>
                </a:solidFill>
              </a:rPr>
              <a:t>Gas solubility</a:t>
            </a:r>
          </a:p>
        </p:txBody>
      </p:sp>
      <p:sp>
        <p:nvSpPr>
          <p:cNvPr id="49" name="TextBox 48">
            <a:extLst>
              <a:ext uri="{FF2B5EF4-FFF2-40B4-BE49-F238E27FC236}">
                <a16:creationId xmlns:a16="http://schemas.microsoft.com/office/drawing/2014/main" id="{547D0735-3289-FE78-74E4-98F9BDE31C5E}"/>
              </a:ext>
            </a:extLst>
          </p:cNvPr>
          <p:cNvSpPr txBox="1"/>
          <p:nvPr/>
        </p:nvSpPr>
        <p:spPr>
          <a:xfrm>
            <a:off x="6295946" y="-880750"/>
            <a:ext cx="184731" cy="369332"/>
          </a:xfrm>
          <a:prstGeom prst="rect">
            <a:avLst/>
          </a:prstGeom>
          <a:noFill/>
        </p:spPr>
        <p:txBody>
          <a:bodyPr wrap="none" rtlCol="0">
            <a:spAutoFit/>
          </a:bodyPr>
          <a:lstStyle/>
          <a:p>
            <a:endParaRPr lang="en-BE" dirty="0">
              <a:solidFill>
                <a:schemeClr val="bg1"/>
              </a:solidFill>
            </a:endParaRPr>
          </a:p>
        </p:txBody>
      </p:sp>
      <p:grpSp>
        <p:nvGrpSpPr>
          <p:cNvPr id="14" name="Group 13">
            <a:extLst>
              <a:ext uri="{FF2B5EF4-FFF2-40B4-BE49-F238E27FC236}">
                <a16:creationId xmlns:a16="http://schemas.microsoft.com/office/drawing/2014/main" id="{08CC6D1F-26D1-ED06-C4E3-B8F911B4B448}"/>
              </a:ext>
            </a:extLst>
          </p:cNvPr>
          <p:cNvGrpSpPr/>
          <p:nvPr/>
        </p:nvGrpSpPr>
        <p:grpSpPr>
          <a:xfrm>
            <a:off x="371008" y="-2551802"/>
            <a:ext cx="11481552" cy="4219493"/>
            <a:chOff x="371008" y="-2551802"/>
            <a:chExt cx="11481552" cy="4219493"/>
          </a:xfrm>
        </p:grpSpPr>
        <p:grpSp>
          <p:nvGrpSpPr>
            <p:cNvPr id="6" name="Group 5">
              <a:extLst>
                <a:ext uri="{FF2B5EF4-FFF2-40B4-BE49-F238E27FC236}">
                  <a16:creationId xmlns:a16="http://schemas.microsoft.com/office/drawing/2014/main" id="{8D95AA22-F201-4B7C-80A4-6392B027F08B}"/>
                </a:ext>
              </a:extLst>
            </p:cNvPr>
            <p:cNvGrpSpPr/>
            <p:nvPr/>
          </p:nvGrpSpPr>
          <p:grpSpPr>
            <a:xfrm>
              <a:off x="371008" y="-2551802"/>
              <a:ext cx="11481552" cy="4219493"/>
              <a:chOff x="371008" y="-2551802"/>
              <a:chExt cx="11481552" cy="4219493"/>
            </a:xfrm>
          </p:grpSpPr>
          <p:grpSp>
            <p:nvGrpSpPr>
              <p:cNvPr id="47" name="Group 46">
                <a:extLst>
                  <a:ext uri="{FF2B5EF4-FFF2-40B4-BE49-F238E27FC236}">
                    <a16:creationId xmlns:a16="http://schemas.microsoft.com/office/drawing/2014/main" id="{87D5B504-9A22-5B9F-3C34-8F9AA843E5F4}"/>
                  </a:ext>
                </a:extLst>
              </p:cNvPr>
              <p:cNvGrpSpPr/>
              <p:nvPr/>
            </p:nvGrpSpPr>
            <p:grpSpPr>
              <a:xfrm>
                <a:off x="371008" y="-2551802"/>
                <a:ext cx="11481552" cy="4219493"/>
                <a:chOff x="371008" y="-2551802"/>
                <a:chExt cx="11481552" cy="4219493"/>
              </a:xfrm>
            </p:grpSpPr>
            <p:sp>
              <p:nvSpPr>
                <p:cNvPr id="7" name="TextBox 6">
                  <a:extLst>
                    <a:ext uri="{FF2B5EF4-FFF2-40B4-BE49-F238E27FC236}">
                      <a16:creationId xmlns:a16="http://schemas.microsoft.com/office/drawing/2014/main" id="{F86A838C-71A4-17D5-CEA3-3C9239F1CCD3}"/>
                    </a:ext>
                  </a:extLst>
                </p:cNvPr>
                <p:cNvSpPr txBox="1"/>
                <p:nvPr/>
              </p:nvSpPr>
              <p:spPr>
                <a:xfrm>
                  <a:off x="4694357" y="1206026"/>
                  <a:ext cx="2963953" cy="461665"/>
                </a:xfrm>
                <a:prstGeom prst="rect">
                  <a:avLst/>
                </a:prstGeom>
                <a:noFill/>
              </p:spPr>
              <p:txBody>
                <a:bodyPr wrap="none" rtlCol="0">
                  <a:spAutoFit/>
                </a:bodyPr>
                <a:lstStyle/>
                <a:p>
                  <a:r>
                    <a:rPr lang="en-BE" sz="2400" b="1" dirty="0">
                      <a:solidFill>
                        <a:schemeClr val="bg1"/>
                      </a:solidFill>
                    </a:rPr>
                    <a:t>Reactor Development</a:t>
                  </a:r>
                </a:p>
              </p:txBody>
            </p:sp>
            <p:grpSp>
              <p:nvGrpSpPr>
                <p:cNvPr id="34" name="Group 33">
                  <a:extLst>
                    <a:ext uri="{FF2B5EF4-FFF2-40B4-BE49-F238E27FC236}">
                      <a16:creationId xmlns:a16="http://schemas.microsoft.com/office/drawing/2014/main" id="{059C8F90-7979-1177-16FA-E52A1F39AF24}"/>
                    </a:ext>
                  </a:extLst>
                </p:cNvPr>
                <p:cNvGrpSpPr/>
                <p:nvPr/>
              </p:nvGrpSpPr>
              <p:grpSpPr>
                <a:xfrm>
                  <a:off x="371008" y="-2551802"/>
                  <a:ext cx="11481552" cy="3224632"/>
                  <a:chOff x="371008" y="-2551802"/>
                  <a:chExt cx="11481552" cy="3224632"/>
                </a:xfrm>
              </p:grpSpPr>
              <p:sp>
                <p:nvSpPr>
                  <p:cNvPr id="13" name="Rounded Rectangle 12">
                    <a:extLst>
                      <a:ext uri="{FF2B5EF4-FFF2-40B4-BE49-F238E27FC236}">
                        <a16:creationId xmlns:a16="http://schemas.microsoft.com/office/drawing/2014/main" id="{7C04B2A9-8858-C2F9-E371-5093D11EF678}"/>
                      </a:ext>
                    </a:extLst>
                  </p:cNvPr>
                  <p:cNvSpPr/>
                  <p:nvPr/>
                </p:nvSpPr>
                <p:spPr>
                  <a:xfrm>
                    <a:off x="371008" y="-2551802"/>
                    <a:ext cx="3449337" cy="3210559"/>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7B729BE0-4466-ECCE-F3F0-1F0793674529}"/>
                      </a:ext>
                    </a:extLst>
                  </p:cNvPr>
                  <p:cNvSpPr/>
                  <p:nvPr/>
                </p:nvSpPr>
                <p:spPr>
                  <a:xfrm>
                    <a:off x="8403223" y="-2537729"/>
                    <a:ext cx="3449337" cy="3196485"/>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ounded Rectangle 20">
                    <a:extLst>
                      <a:ext uri="{FF2B5EF4-FFF2-40B4-BE49-F238E27FC236}">
                        <a16:creationId xmlns:a16="http://schemas.microsoft.com/office/drawing/2014/main" id="{5A8E7913-4412-3EBE-C259-13F6AD7F1DF1}"/>
                      </a:ext>
                    </a:extLst>
                  </p:cNvPr>
                  <p:cNvSpPr/>
                  <p:nvPr/>
                </p:nvSpPr>
                <p:spPr>
                  <a:xfrm>
                    <a:off x="4387115" y="-2537729"/>
                    <a:ext cx="3449337" cy="3210559"/>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riangle 11">
                    <a:extLst>
                      <a:ext uri="{FF2B5EF4-FFF2-40B4-BE49-F238E27FC236}">
                        <a16:creationId xmlns:a16="http://schemas.microsoft.com/office/drawing/2014/main" id="{370B9DC5-FE50-D88D-EC8E-282F59395CB9}"/>
                      </a:ext>
                    </a:extLst>
                  </p:cNvPr>
                  <p:cNvSpPr/>
                  <p:nvPr/>
                </p:nvSpPr>
                <p:spPr>
                  <a:xfrm rot="15373790">
                    <a:off x="1774623" y="-1665289"/>
                    <a:ext cx="754482" cy="3252946"/>
                  </a:xfrm>
                  <a:custGeom>
                    <a:avLst/>
                    <a:gdLst>
                      <a:gd name="connsiteX0" fmla="*/ 0 w 1296389"/>
                      <a:gd name="connsiteY0" fmla="*/ 4666130 h 4666130"/>
                      <a:gd name="connsiteX1" fmla="*/ 648195 w 1296389"/>
                      <a:gd name="connsiteY1" fmla="*/ 0 h 4666130"/>
                      <a:gd name="connsiteX2" fmla="*/ 1296389 w 1296389"/>
                      <a:gd name="connsiteY2" fmla="*/ 4666130 h 4666130"/>
                      <a:gd name="connsiteX3" fmla="*/ 0 w 1296389"/>
                      <a:gd name="connsiteY3" fmla="*/ 4666130 h 4666130"/>
                      <a:gd name="connsiteX0" fmla="*/ 0 w 1263939"/>
                      <a:gd name="connsiteY0" fmla="*/ 4666130 h 4811068"/>
                      <a:gd name="connsiteX1" fmla="*/ 648195 w 1263939"/>
                      <a:gd name="connsiteY1" fmla="*/ 0 h 4811068"/>
                      <a:gd name="connsiteX2" fmla="*/ 1263939 w 1263939"/>
                      <a:gd name="connsiteY2" fmla="*/ 4811068 h 4811068"/>
                      <a:gd name="connsiteX3" fmla="*/ 0 w 1263939"/>
                      <a:gd name="connsiteY3" fmla="*/ 4666130 h 4811068"/>
                      <a:gd name="connsiteX0" fmla="*/ 0 w 1263939"/>
                      <a:gd name="connsiteY0" fmla="*/ 4671344 h 4816282"/>
                      <a:gd name="connsiteX1" fmla="*/ 608192 w 1263939"/>
                      <a:gd name="connsiteY1" fmla="*/ 0 h 4816282"/>
                      <a:gd name="connsiteX2" fmla="*/ 1263939 w 1263939"/>
                      <a:gd name="connsiteY2" fmla="*/ 4816282 h 4816282"/>
                      <a:gd name="connsiteX3" fmla="*/ 0 w 1263939"/>
                      <a:gd name="connsiteY3" fmla="*/ 4671344 h 4816282"/>
                      <a:gd name="connsiteX0" fmla="*/ 0 w 1262202"/>
                      <a:gd name="connsiteY0" fmla="*/ 4671344 h 4829616"/>
                      <a:gd name="connsiteX1" fmla="*/ 608192 w 1262202"/>
                      <a:gd name="connsiteY1" fmla="*/ 0 h 4829616"/>
                      <a:gd name="connsiteX2" fmla="*/ 1262202 w 1262202"/>
                      <a:gd name="connsiteY2" fmla="*/ 4829616 h 4829616"/>
                      <a:gd name="connsiteX3" fmla="*/ 0 w 1262202"/>
                      <a:gd name="connsiteY3" fmla="*/ 4671344 h 4829616"/>
                      <a:gd name="connsiteX0" fmla="*/ 0 w 1262202"/>
                      <a:gd name="connsiteY0" fmla="*/ 4644135 h 4802407"/>
                      <a:gd name="connsiteX1" fmla="*/ 928214 w 1262202"/>
                      <a:gd name="connsiteY1" fmla="*/ 0 h 4802407"/>
                      <a:gd name="connsiteX2" fmla="*/ 1262202 w 1262202"/>
                      <a:gd name="connsiteY2" fmla="*/ 4802407 h 4802407"/>
                      <a:gd name="connsiteX3" fmla="*/ 0 w 1262202"/>
                      <a:gd name="connsiteY3" fmla="*/ 4644135 h 4802407"/>
                      <a:gd name="connsiteX0" fmla="*/ 0 w 1269153"/>
                      <a:gd name="connsiteY0" fmla="*/ 4644135 h 4767612"/>
                      <a:gd name="connsiteX1" fmla="*/ 928214 w 1269153"/>
                      <a:gd name="connsiteY1" fmla="*/ 0 h 4767612"/>
                      <a:gd name="connsiteX2" fmla="*/ 1269153 w 1269153"/>
                      <a:gd name="connsiteY2" fmla="*/ 4767612 h 4767612"/>
                      <a:gd name="connsiteX3" fmla="*/ 0 w 1269153"/>
                      <a:gd name="connsiteY3" fmla="*/ 4644135 h 4767612"/>
                      <a:gd name="connsiteX0" fmla="*/ 0 w 1249436"/>
                      <a:gd name="connsiteY0" fmla="*/ 4644135 h 4730551"/>
                      <a:gd name="connsiteX1" fmla="*/ 928214 w 1249436"/>
                      <a:gd name="connsiteY1" fmla="*/ 0 h 4730551"/>
                      <a:gd name="connsiteX2" fmla="*/ 1249436 w 1249436"/>
                      <a:gd name="connsiteY2" fmla="*/ 4730551 h 4730551"/>
                      <a:gd name="connsiteX3" fmla="*/ 0 w 1249436"/>
                      <a:gd name="connsiteY3" fmla="*/ 4644135 h 4730551"/>
                      <a:gd name="connsiteX0" fmla="*/ 0 w 1234363"/>
                      <a:gd name="connsiteY0" fmla="*/ 4644135 h 4738116"/>
                      <a:gd name="connsiteX1" fmla="*/ 928214 w 1234363"/>
                      <a:gd name="connsiteY1" fmla="*/ 0 h 4738116"/>
                      <a:gd name="connsiteX2" fmla="*/ 1234363 w 1234363"/>
                      <a:gd name="connsiteY2" fmla="*/ 4738116 h 4738116"/>
                      <a:gd name="connsiteX3" fmla="*/ 0 w 1234363"/>
                      <a:gd name="connsiteY3" fmla="*/ 4644135 h 4738116"/>
                      <a:gd name="connsiteX0" fmla="*/ 0 w 1227794"/>
                      <a:gd name="connsiteY0" fmla="*/ 4644135 h 4749015"/>
                      <a:gd name="connsiteX1" fmla="*/ 928214 w 1227794"/>
                      <a:gd name="connsiteY1" fmla="*/ 0 h 4749015"/>
                      <a:gd name="connsiteX2" fmla="*/ 1227794 w 1227794"/>
                      <a:gd name="connsiteY2" fmla="*/ 4749015 h 4749015"/>
                      <a:gd name="connsiteX3" fmla="*/ 0 w 1227794"/>
                      <a:gd name="connsiteY3" fmla="*/ 4644135 h 4749015"/>
                      <a:gd name="connsiteX0" fmla="*/ 0 w 928214"/>
                      <a:gd name="connsiteY0" fmla="*/ 4644135 h 4726948"/>
                      <a:gd name="connsiteX1" fmla="*/ 928214 w 928214"/>
                      <a:gd name="connsiteY1" fmla="*/ 0 h 4726948"/>
                      <a:gd name="connsiteX2" fmla="*/ 877537 w 928214"/>
                      <a:gd name="connsiteY2" fmla="*/ 4726948 h 4726948"/>
                      <a:gd name="connsiteX3" fmla="*/ 0 w 928214"/>
                      <a:gd name="connsiteY3" fmla="*/ 4644135 h 4726948"/>
                      <a:gd name="connsiteX0" fmla="*/ 0 w 1427635"/>
                      <a:gd name="connsiteY0" fmla="*/ 4613557 h 4696370"/>
                      <a:gd name="connsiteX1" fmla="*/ 1427635 w 1427635"/>
                      <a:gd name="connsiteY1" fmla="*/ 0 h 4696370"/>
                      <a:gd name="connsiteX2" fmla="*/ 877537 w 1427635"/>
                      <a:gd name="connsiteY2" fmla="*/ 4696370 h 4696370"/>
                      <a:gd name="connsiteX3" fmla="*/ 0 w 1427635"/>
                      <a:gd name="connsiteY3" fmla="*/ 4613557 h 4696370"/>
                      <a:gd name="connsiteX0" fmla="*/ 0 w 1427635"/>
                      <a:gd name="connsiteY0" fmla="*/ 4613557 h 4660059"/>
                      <a:gd name="connsiteX1" fmla="*/ 1427635 w 1427635"/>
                      <a:gd name="connsiteY1" fmla="*/ 0 h 4660059"/>
                      <a:gd name="connsiteX2" fmla="*/ 888683 w 1427635"/>
                      <a:gd name="connsiteY2" fmla="*/ 4660059 h 4660059"/>
                      <a:gd name="connsiteX3" fmla="*/ 0 w 1427635"/>
                      <a:gd name="connsiteY3" fmla="*/ 4613557 h 4660059"/>
                      <a:gd name="connsiteX0" fmla="*/ 0 w 1427635"/>
                      <a:gd name="connsiteY0" fmla="*/ 4613557 h 4669722"/>
                      <a:gd name="connsiteX1" fmla="*/ 1427635 w 1427635"/>
                      <a:gd name="connsiteY1" fmla="*/ 0 h 4669722"/>
                      <a:gd name="connsiteX2" fmla="*/ 873884 w 1427635"/>
                      <a:gd name="connsiteY2" fmla="*/ 4669722 h 4669722"/>
                      <a:gd name="connsiteX3" fmla="*/ 0 w 1427635"/>
                      <a:gd name="connsiteY3" fmla="*/ 4613557 h 4669722"/>
                      <a:gd name="connsiteX0" fmla="*/ 0 w 1427635"/>
                      <a:gd name="connsiteY0" fmla="*/ 4613557 h 4662516"/>
                      <a:gd name="connsiteX1" fmla="*/ 1427635 w 1427635"/>
                      <a:gd name="connsiteY1" fmla="*/ 0 h 4662516"/>
                      <a:gd name="connsiteX2" fmla="*/ 868404 w 1427635"/>
                      <a:gd name="connsiteY2" fmla="*/ 4662516 h 4662516"/>
                      <a:gd name="connsiteX3" fmla="*/ 0 w 1427635"/>
                      <a:gd name="connsiteY3" fmla="*/ 4613557 h 4662516"/>
                      <a:gd name="connsiteX0" fmla="*/ 0 w 1592348"/>
                      <a:gd name="connsiteY0" fmla="*/ 4604527 h 4653486"/>
                      <a:gd name="connsiteX1" fmla="*/ 1592348 w 1592348"/>
                      <a:gd name="connsiteY1" fmla="*/ 0 h 4653486"/>
                      <a:gd name="connsiteX2" fmla="*/ 868404 w 1592348"/>
                      <a:gd name="connsiteY2" fmla="*/ 4653486 h 4653486"/>
                      <a:gd name="connsiteX3" fmla="*/ 0 w 1592348"/>
                      <a:gd name="connsiteY3" fmla="*/ 4604527 h 4653486"/>
                      <a:gd name="connsiteX0" fmla="*/ 0 w 1580508"/>
                      <a:gd name="connsiteY0" fmla="*/ 4600934 h 4649893"/>
                      <a:gd name="connsiteX1" fmla="*/ 1580508 w 1580508"/>
                      <a:gd name="connsiteY1" fmla="*/ 0 h 4649893"/>
                      <a:gd name="connsiteX2" fmla="*/ 868404 w 1580508"/>
                      <a:gd name="connsiteY2" fmla="*/ 4649893 h 4649893"/>
                      <a:gd name="connsiteX3" fmla="*/ 0 w 1580508"/>
                      <a:gd name="connsiteY3" fmla="*/ 4600934 h 4649893"/>
                      <a:gd name="connsiteX0" fmla="*/ 0 w 1558091"/>
                      <a:gd name="connsiteY0" fmla="*/ 4604992 h 4653951"/>
                      <a:gd name="connsiteX1" fmla="*/ 1558090 w 1558091"/>
                      <a:gd name="connsiteY1" fmla="*/ 1 h 4653951"/>
                      <a:gd name="connsiteX2" fmla="*/ 868404 w 1558091"/>
                      <a:gd name="connsiteY2" fmla="*/ 4653951 h 4653951"/>
                      <a:gd name="connsiteX3" fmla="*/ 0 w 1558091"/>
                      <a:gd name="connsiteY3" fmla="*/ 4604992 h 4653951"/>
                      <a:gd name="connsiteX0" fmla="*/ 0 w 1537504"/>
                      <a:gd name="connsiteY0" fmla="*/ 4614566 h 4663525"/>
                      <a:gd name="connsiteX1" fmla="*/ 1537504 w 1537504"/>
                      <a:gd name="connsiteY1" fmla="*/ 0 h 4663525"/>
                      <a:gd name="connsiteX2" fmla="*/ 868404 w 1537504"/>
                      <a:gd name="connsiteY2" fmla="*/ 4663525 h 4663525"/>
                      <a:gd name="connsiteX3" fmla="*/ 0 w 1537504"/>
                      <a:gd name="connsiteY3" fmla="*/ 4614566 h 4663525"/>
                      <a:gd name="connsiteX0" fmla="*/ 0 w 1537504"/>
                      <a:gd name="connsiteY0" fmla="*/ 4614566 h 4879951"/>
                      <a:gd name="connsiteX1" fmla="*/ 1537504 w 1537504"/>
                      <a:gd name="connsiteY1" fmla="*/ 0 h 4879951"/>
                      <a:gd name="connsiteX2" fmla="*/ 836177 w 1537504"/>
                      <a:gd name="connsiteY2" fmla="*/ 4879951 h 4879951"/>
                      <a:gd name="connsiteX3" fmla="*/ 0 w 1537504"/>
                      <a:gd name="connsiteY3" fmla="*/ 4614566 h 4879951"/>
                      <a:gd name="connsiteX0" fmla="*/ 0 w 1575959"/>
                      <a:gd name="connsiteY0" fmla="*/ 4730432 h 4879951"/>
                      <a:gd name="connsiteX1" fmla="*/ 1575959 w 1575959"/>
                      <a:gd name="connsiteY1" fmla="*/ 0 h 4879951"/>
                      <a:gd name="connsiteX2" fmla="*/ 874632 w 1575959"/>
                      <a:gd name="connsiteY2" fmla="*/ 4879951 h 4879951"/>
                      <a:gd name="connsiteX3" fmla="*/ 0 w 1575959"/>
                      <a:gd name="connsiteY3" fmla="*/ 4730432 h 4879951"/>
                      <a:gd name="connsiteX0" fmla="*/ 0 w 1234283"/>
                      <a:gd name="connsiteY0" fmla="*/ 3656396 h 4879951"/>
                      <a:gd name="connsiteX1" fmla="*/ 1234283 w 1234283"/>
                      <a:gd name="connsiteY1" fmla="*/ 0 h 4879951"/>
                      <a:gd name="connsiteX2" fmla="*/ 532956 w 1234283"/>
                      <a:gd name="connsiteY2" fmla="*/ 4879951 h 4879951"/>
                      <a:gd name="connsiteX3" fmla="*/ 0 w 1234283"/>
                      <a:gd name="connsiteY3" fmla="*/ 3656396 h 4879951"/>
                      <a:gd name="connsiteX0" fmla="*/ 0 w 1234283"/>
                      <a:gd name="connsiteY0" fmla="*/ 3656396 h 3821877"/>
                      <a:gd name="connsiteX1" fmla="*/ 1234283 w 1234283"/>
                      <a:gd name="connsiteY1" fmla="*/ 0 h 3821877"/>
                      <a:gd name="connsiteX2" fmla="*/ 721421 w 1234283"/>
                      <a:gd name="connsiteY2" fmla="*/ 3821877 h 3821877"/>
                      <a:gd name="connsiteX3" fmla="*/ 0 w 1234283"/>
                      <a:gd name="connsiteY3" fmla="*/ 3656396 h 3821877"/>
                      <a:gd name="connsiteX0" fmla="*/ 0 w 1196393"/>
                      <a:gd name="connsiteY0" fmla="*/ 3586800 h 3752281"/>
                      <a:gd name="connsiteX1" fmla="*/ 1196393 w 1196393"/>
                      <a:gd name="connsiteY1" fmla="*/ 0 h 3752281"/>
                      <a:gd name="connsiteX2" fmla="*/ 721421 w 1196393"/>
                      <a:gd name="connsiteY2" fmla="*/ 3752281 h 3752281"/>
                      <a:gd name="connsiteX3" fmla="*/ 0 w 1196393"/>
                      <a:gd name="connsiteY3" fmla="*/ 3586800 h 3752281"/>
                      <a:gd name="connsiteX0" fmla="*/ 0 w 1196393"/>
                      <a:gd name="connsiteY0" fmla="*/ 3586800 h 3698241"/>
                      <a:gd name="connsiteX1" fmla="*/ 1196393 w 1196393"/>
                      <a:gd name="connsiteY1" fmla="*/ 0 h 3698241"/>
                      <a:gd name="connsiteX2" fmla="*/ 724566 w 1196393"/>
                      <a:gd name="connsiteY2" fmla="*/ 3698241 h 3698241"/>
                      <a:gd name="connsiteX3" fmla="*/ 0 w 1196393"/>
                      <a:gd name="connsiteY3" fmla="*/ 3586800 h 3698241"/>
                      <a:gd name="connsiteX0" fmla="*/ -1 w 1161647"/>
                      <a:gd name="connsiteY0" fmla="*/ 3571244 h 3698241"/>
                      <a:gd name="connsiteX1" fmla="*/ 1161647 w 1161647"/>
                      <a:gd name="connsiteY1" fmla="*/ 0 h 3698241"/>
                      <a:gd name="connsiteX2" fmla="*/ 689820 w 1161647"/>
                      <a:gd name="connsiteY2" fmla="*/ 3698241 h 3698241"/>
                      <a:gd name="connsiteX3" fmla="*/ -1 w 1161647"/>
                      <a:gd name="connsiteY3" fmla="*/ 3571244 h 3698241"/>
                    </a:gdLst>
                    <a:ahLst/>
                    <a:cxnLst>
                      <a:cxn ang="0">
                        <a:pos x="connsiteX0" y="connsiteY0"/>
                      </a:cxn>
                      <a:cxn ang="0">
                        <a:pos x="connsiteX1" y="connsiteY1"/>
                      </a:cxn>
                      <a:cxn ang="0">
                        <a:pos x="connsiteX2" y="connsiteY2"/>
                      </a:cxn>
                      <a:cxn ang="0">
                        <a:pos x="connsiteX3" y="connsiteY3"/>
                      </a:cxn>
                    </a:cxnLst>
                    <a:rect l="l" t="t" r="r" b="b"/>
                    <a:pathLst>
                      <a:path w="1161647" h="3698241">
                        <a:moveTo>
                          <a:pt x="-1" y="3571244"/>
                        </a:moveTo>
                        <a:lnTo>
                          <a:pt x="1161647" y="0"/>
                        </a:lnTo>
                        <a:lnTo>
                          <a:pt x="689820" y="3698241"/>
                        </a:lnTo>
                        <a:lnTo>
                          <a:pt x="-1" y="3571244"/>
                        </a:lnTo>
                        <a:close/>
                      </a:path>
                    </a:pathLst>
                  </a:custGeom>
                  <a:gradFill flip="none" rotWithShape="1">
                    <a:gsLst>
                      <a:gs pos="8000">
                        <a:srgbClr val="ABC0E5"/>
                      </a:gs>
                      <a:gs pos="83000">
                        <a:srgbClr val="1B4776"/>
                      </a:gs>
                    </a:gsLst>
                    <a:lin ang="9000000" scaled="0"/>
                    <a:tileRect/>
                  </a:gradFill>
                  <a:ln>
                    <a:gradFill>
                      <a:gsLst>
                        <a:gs pos="8000">
                          <a:schemeClr val="accent1">
                            <a:lumMod val="45000"/>
                            <a:lumOff val="55000"/>
                          </a:schemeClr>
                        </a:gs>
                        <a:gs pos="83000">
                          <a:srgbClr val="1B4776"/>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u="sng"/>
                  </a:p>
                </p:txBody>
              </p:sp>
              <p:pic>
                <p:nvPicPr>
                  <p:cNvPr id="10" name="Picture 9" descr="A beaker with a liquid in it&#10;&#10;Description automatically generated">
                    <a:extLst>
                      <a:ext uri="{FF2B5EF4-FFF2-40B4-BE49-F238E27FC236}">
                        <a16:creationId xmlns:a16="http://schemas.microsoft.com/office/drawing/2014/main" id="{9B18FBDC-164A-12CB-67BA-C6D362A47101}"/>
                      </a:ext>
                    </a:extLst>
                  </p:cNvPr>
                  <p:cNvPicPr>
                    <a:picLocks noChangeAspect="1"/>
                  </p:cNvPicPr>
                  <p:nvPr/>
                </p:nvPicPr>
                <p:blipFill>
                  <a:blip r:embed="rId11"/>
                  <a:stretch>
                    <a:fillRect/>
                  </a:stretch>
                </p:blipFill>
                <p:spPr>
                  <a:xfrm>
                    <a:off x="681316" y="-1159976"/>
                    <a:ext cx="511057" cy="874861"/>
                  </a:xfrm>
                  <a:prstGeom prst="rect">
                    <a:avLst/>
                  </a:prstGeom>
                </p:spPr>
              </p:pic>
              <p:pic>
                <p:nvPicPr>
                  <p:cNvPr id="11" name="Picture 10" descr="A close-up of a machine&#10;&#10;Description automatically generated">
                    <a:extLst>
                      <a:ext uri="{FF2B5EF4-FFF2-40B4-BE49-F238E27FC236}">
                        <a16:creationId xmlns:a16="http://schemas.microsoft.com/office/drawing/2014/main" id="{5242CC68-4AC0-1021-B53B-34B6D178C411}"/>
                      </a:ext>
                    </a:extLst>
                  </p:cNvPr>
                  <p:cNvPicPr>
                    <a:picLocks noChangeAspect="1"/>
                  </p:cNvPicPr>
                  <p:nvPr/>
                </p:nvPicPr>
                <p:blipFill>
                  <a:blip r:embed="rId7"/>
                  <a:stretch>
                    <a:fillRect/>
                  </a:stretch>
                </p:blipFill>
                <p:spPr>
                  <a:xfrm>
                    <a:off x="1732841" y="-1417978"/>
                    <a:ext cx="688018" cy="1111593"/>
                  </a:xfrm>
                  <a:prstGeom prst="rect">
                    <a:avLst/>
                  </a:prstGeom>
                </p:spPr>
              </p:pic>
              <p:sp>
                <p:nvSpPr>
                  <p:cNvPr id="18" name="TextBox 17">
                    <a:extLst>
                      <a:ext uri="{FF2B5EF4-FFF2-40B4-BE49-F238E27FC236}">
                        <a16:creationId xmlns:a16="http://schemas.microsoft.com/office/drawing/2014/main" id="{5B34E5D7-4DCE-DBFE-FF34-C752CD0F8AD0}"/>
                      </a:ext>
                    </a:extLst>
                  </p:cNvPr>
                  <p:cNvSpPr txBox="1"/>
                  <p:nvPr/>
                </p:nvSpPr>
                <p:spPr>
                  <a:xfrm>
                    <a:off x="772156" y="133677"/>
                    <a:ext cx="2710614" cy="400110"/>
                  </a:xfrm>
                  <a:prstGeom prst="rect">
                    <a:avLst/>
                  </a:prstGeom>
                  <a:noFill/>
                </p:spPr>
                <p:txBody>
                  <a:bodyPr wrap="none" rtlCol="0">
                    <a:spAutoFit/>
                  </a:bodyPr>
                  <a:lstStyle/>
                  <a:p>
                    <a:r>
                      <a:rPr lang="en-BE" sz="2000" b="1" dirty="0">
                        <a:solidFill>
                          <a:schemeClr val="bg1"/>
                        </a:solidFill>
                      </a:rPr>
                      <a:t>Culti</a:t>
                    </a:r>
                    <a:r>
                      <a:rPr lang="fr-FR" sz="2000" b="1" dirty="0">
                        <a:solidFill>
                          <a:schemeClr val="bg1"/>
                        </a:solidFill>
                      </a:rPr>
                      <a:t>v</a:t>
                    </a:r>
                    <a:r>
                      <a:rPr lang="en-BE" sz="2000" b="1" dirty="0">
                        <a:solidFill>
                          <a:schemeClr val="bg1"/>
                        </a:solidFill>
                      </a:rPr>
                      <a:t>ations at all scales</a:t>
                    </a:r>
                    <a:endParaRPr lang="en-BE" sz="2400" b="1" dirty="0">
                      <a:solidFill>
                        <a:schemeClr val="bg1"/>
                      </a:solidFill>
                    </a:endParaRPr>
                  </a:p>
                </p:txBody>
              </p:sp>
              <p:sp>
                <p:nvSpPr>
                  <p:cNvPr id="20" name="TextBox 19">
                    <a:extLst>
                      <a:ext uri="{FF2B5EF4-FFF2-40B4-BE49-F238E27FC236}">
                        <a16:creationId xmlns:a16="http://schemas.microsoft.com/office/drawing/2014/main" id="{11B260F4-7785-4D71-2988-E34086DADE25}"/>
                      </a:ext>
                    </a:extLst>
                  </p:cNvPr>
                  <p:cNvSpPr txBox="1"/>
                  <p:nvPr/>
                </p:nvSpPr>
                <p:spPr>
                  <a:xfrm>
                    <a:off x="4468094" y="133677"/>
                    <a:ext cx="3368358" cy="400110"/>
                  </a:xfrm>
                  <a:prstGeom prst="rect">
                    <a:avLst/>
                  </a:prstGeom>
                  <a:noFill/>
                </p:spPr>
                <p:txBody>
                  <a:bodyPr wrap="none" rtlCol="0">
                    <a:spAutoFit/>
                  </a:bodyPr>
                  <a:lstStyle/>
                  <a:p>
                    <a:r>
                      <a:rPr lang="en-BE" sz="2000" b="1" dirty="0">
                        <a:solidFill>
                          <a:schemeClr val="bg1"/>
                        </a:solidFill>
                      </a:rPr>
                      <a:t>Safe and effective cultivations</a:t>
                    </a:r>
                  </a:p>
                </p:txBody>
              </p:sp>
              <p:sp>
                <p:nvSpPr>
                  <p:cNvPr id="23" name="TextBox 22">
                    <a:extLst>
                      <a:ext uri="{FF2B5EF4-FFF2-40B4-BE49-F238E27FC236}">
                        <a16:creationId xmlns:a16="http://schemas.microsoft.com/office/drawing/2014/main" id="{2E1F5F21-9B35-D4D6-5FF3-94681A5CEDA6}"/>
                      </a:ext>
                    </a:extLst>
                  </p:cNvPr>
                  <p:cNvSpPr txBox="1"/>
                  <p:nvPr/>
                </p:nvSpPr>
                <p:spPr>
                  <a:xfrm>
                    <a:off x="8525934" y="132257"/>
                    <a:ext cx="3195042" cy="400110"/>
                  </a:xfrm>
                  <a:prstGeom prst="rect">
                    <a:avLst/>
                  </a:prstGeom>
                  <a:noFill/>
                </p:spPr>
                <p:txBody>
                  <a:bodyPr wrap="none" rtlCol="0">
                    <a:spAutoFit/>
                  </a:bodyPr>
                  <a:lstStyle/>
                  <a:p>
                    <a:r>
                      <a:rPr lang="en-BE" sz="2000" b="1" dirty="0">
                        <a:solidFill>
                          <a:schemeClr val="bg1"/>
                        </a:solidFill>
                      </a:rPr>
                      <a:t>Robust analytics and control</a:t>
                    </a:r>
                  </a:p>
                </p:txBody>
              </p:sp>
              <p:sp>
                <p:nvSpPr>
                  <p:cNvPr id="24" name="Explosion 1 23">
                    <a:extLst>
                      <a:ext uri="{FF2B5EF4-FFF2-40B4-BE49-F238E27FC236}">
                        <a16:creationId xmlns:a16="http://schemas.microsoft.com/office/drawing/2014/main" id="{53C35E26-CD80-57F3-688F-5B1150AC2499}"/>
                      </a:ext>
                    </a:extLst>
                  </p:cNvPr>
                  <p:cNvSpPr/>
                  <p:nvPr/>
                </p:nvSpPr>
                <p:spPr>
                  <a:xfrm>
                    <a:off x="5669952" y="-1782594"/>
                    <a:ext cx="625239" cy="592786"/>
                  </a:xfrm>
                  <a:prstGeom prst="irregularSeal1">
                    <a:avLst/>
                  </a:prstGeom>
                  <a:solidFill>
                    <a:schemeClr val="accent4">
                      <a:lumMod val="60000"/>
                      <a:lumOff val="40000"/>
                    </a:schemeClr>
                  </a:solid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Explosion 1 24">
                    <a:extLst>
                      <a:ext uri="{FF2B5EF4-FFF2-40B4-BE49-F238E27FC236}">
                        <a16:creationId xmlns:a16="http://schemas.microsoft.com/office/drawing/2014/main" id="{1DC98846-BE7E-C997-F980-9ECA6F661DA9}"/>
                      </a:ext>
                    </a:extLst>
                  </p:cNvPr>
                  <p:cNvSpPr/>
                  <p:nvPr/>
                </p:nvSpPr>
                <p:spPr>
                  <a:xfrm>
                    <a:off x="4613703" y="-2328052"/>
                    <a:ext cx="915725" cy="825402"/>
                  </a:xfrm>
                  <a:prstGeom prst="irregularSeal1">
                    <a:avLst/>
                  </a:prstGeom>
                  <a:solidFill>
                    <a:schemeClr val="accent4">
                      <a:lumMod val="60000"/>
                      <a:lumOff val="40000"/>
                    </a:schemeClr>
                  </a:solid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0" name="Picture 39">
                    <a:extLst>
                      <a:ext uri="{FF2B5EF4-FFF2-40B4-BE49-F238E27FC236}">
                        <a16:creationId xmlns:a16="http://schemas.microsoft.com/office/drawing/2014/main" id="{C5FC7438-2FB9-A574-47FE-19D5AD488DB9}"/>
                      </a:ext>
                    </a:extLst>
                  </p:cNvPr>
                  <p:cNvPicPr>
                    <a:picLocks noChangeAspect="1"/>
                  </p:cNvPicPr>
                  <p:nvPr/>
                </p:nvPicPr>
                <p:blipFill>
                  <a:blip r:embed="rId12"/>
                  <a:stretch>
                    <a:fillRect/>
                  </a:stretch>
                </p:blipFill>
                <p:spPr>
                  <a:xfrm>
                    <a:off x="9152626" y="-2046961"/>
                    <a:ext cx="1950528" cy="1870618"/>
                  </a:xfrm>
                  <a:prstGeom prst="rect">
                    <a:avLst/>
                  </a:prstGeom>
                </p:spPr>
              </p:pic>
            </p:grpSp>
          </p:grpSp>
          <p:pic>
            <p:nvPicPr>
              <p:cNvPr id="50" name="Picture 49" descr="A screenshot of a cell phone&#10;&#10;Description automatically generated">
                <a:extLst>
                  <a:ext uri="{FF2B5EF4-FFF2-40B4-BE49-F238E27FC236}">
                    <a16:creationId xmlns:a16="http://schemas.microsoft.com/office/drawing/2014/main" id="{008100F1-F068-B045-E9E8-0B9D65929B92}"/>
                  </a:ext>
                </a:extLst>
              </p:cNvPr>
              <p:cNvPicPr>
                <a:picLocks noChangeAspect="1"/>
              </p:cNvPicPr>
              <p:nvPr/>
            </p:nvPicPr>
            <p:blipFill>
              <a:blip r:embed="rId9"/>
              <a:srcRect l="25392" t="56546" r="24818" b="19761"/>
              <a:stretch/>
            </p:blipFill>
            <p:spPr>
              <a:xfrm>
                <a:off x="6539578" y="-1248208"/>
                <a:ext cx="1229515" cy="796180"/>
              </a:xfrm>
              <a:prstGeom prst="rect">
                <a:avLst/>
              </a:prstGeom>
            </p:spPr>
          </p:pic>
        </p:grpSp>
        <p:pic>
          <p:nvPicPr>
            <p:cNvPr id="3" name="Picture 2" descr="A white machine with buttons and a screen&#10;&#10;Description automatically generated">
              <a:extLst>
                <a:ext uri="{FF2B5EF4-FFF2-40B4-BE49-F238E27FC236}">
                  <a16:creationId xmlns:a16="http://schemas.microsoft.com/office/drawing/2014/main" id="{986507F2-7C40-A886-099B-581E5692BF17}"/>
                </a:ext>
              </a:extLst>
            </p:cNvPr>
            <p:cNvPicPr>
              <a:picLocks noChangeAspect="1"/>
            </p:cNvPicPr>
            <p:nvPr/>
          </p:nvPicPr>
          <p:blipFill>
            <a:blip r:embed="rId6"/>
            <a:stretch>
              <a:fillRect/>
            </a:stretch>
          </p:blipFill>
          <p:spPr>
            <a:xfrm>
              <a:off x="2694194" y="-1776884"/>
              <a:ext cx="1132768" cy="1628753"/>
            </a:xfrm>
            <a:prstGeom prst="rect">
              <a:avLst/>
            </a:prstGeom>
          </p:spPr>
        </p:pic>
        <p:sp>
          <p:nvSpPr>
            <p:cNvPr id="5" name="TextBox 4">
              <a:extLst>
                <a:ext uri="{FF2B5EF4-FFF2-40B4-BE49-F238E27FC236}">
                  <a16:creationId xmlns:a16="http://schemas.microsoft.com/office/drawing/2014/main" id="{413083AA-DFB0-1AD0-8CAA-E87A5A6166A4}"/>
                </a:ext>
              </a:extLst>
            </p:cNvPr>
            <p:cNvSpPr txBox="1"/>
            <p:nvPr/>
          </p:nvSpPr>
          <p:spPr>
            <a:xfrm>
              <a:off x="4795351" y="-1248209"/>
              <a:ext cx="790601" cy="584775"/>
            </a:xfrm>
            <a:prstGeom prst="rect">
              <a:avLst/>
            </a:prstGeom>
            <a:noFill/>
          </p:spPr>
          <p:txBody>
            <a:bodyPr wrap="none" rtlCol="0">
              <a:spAutoFit/>
            </a:bodyPr>
            <a:lstStyle/>
            <a:p>
              <a:r>
                <a:rPr lang="en-BE" sz="1600" dirty="0">
                  <a:solidFill>
                    <a:schemeClr val="bg1"/>
                  </a:solidFill>
                </a:rPr>
                <a:t>H</a:t>
              </a:r>
              <a:r>
                <a:rPr lang="en-BE" sz="1600" baseline="-25000" dirty="0">
                  <a:solidFill>
                    <a:schemeClr val="bg1"/>
                  </a:solidFill>
                </a:rPr>
                <a:t>2</a:t>
              </a:r>
              <a:r>
                <a:rPr lang="en-BE" sz="1600" dirty="0">
                  <a:solidFill>
                    <a:schemeClr val="bg1"/>
                  </a:solidFill>
                </a:rPr>
                <a:t> &lt;4%</a:t>
              </a:r>
            </a:p>
            <a:p>
              <a:r>
                <a:rPr lang="en-BE" sz="1600" dirty="0">
                  <a:solidFill>
                    <a:schemeClr val="bg1"/>
                  </a:solidFill>
                </a:rPr>
                <a:t>O</a:t>
              </a:r>
              <a:r>
                <a:rPr lang="en-BE" sz="1600" baseline="-25000" dirty="0">
                  <a:solidFill>
                    <a:schemeClr val="bg1"/>
                  </a:solidFill>
                </a:rPr>
                <a:t>2</a:t>
              </a:r>
              <a:r>
                <a:rPr lang="en-BE" sz="1600" dirty="0">
                  <a:solidFill>
                    <a:schemeClr val="bg1"/>
                  </a:solidFill>
                </a:rPr>
                <a:t> &lt;4%</a:t>
              </a:r>
            </a:p>
          </p:txBody>
        </p:sp>
      </p:grpSp>
      <p:pic>
        <p:nvPicPr>
          <p:cNvPr id="60" name="Audio 59">
            <a:extLst>
              <a:ext uri="{FF2B5EF4-FFF2-40B4-BE49-F238E27FC236}">
                <a16:creationId xmlns:a16="http://schemas.microsoft.com/office/drawing/2014/main" id="{664616A5-3B97-9B0B-E045-CAF2D6B9106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26469735"/>
      </p:ext>
    </p:extLst>
  </p:cSld>
  <p:clrMapOvr>
    <a:masterClrMapping/>
  </p:clrMapOvr>
  <mc:AlternateContent xmlns:mc="http://schemas.openxmlformats.org/markup-compatibility/2006">
    <mc:Choice xmlns:p14="http://schemas.microsoft.com/office/powerpoint/2010/main" Requires="p14">
      <p:transition spd="slow" p14:dur="2000" advTm="51534"/>
    </mc:Choice>
    <mc:Fallback>
      <p:transition spd="slow" advTm="5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55" presetClass="exit" presetSubtype="0" fill="hold" nodeType="clickEffect">
                                  <p:stCondLst>
                                    <p:cond delay="0"/>
                                  </p:stCondLst>
                                  <p:childTnLst>
                                    <p:anim calcmode="lin" valueType="num">
                                      <p:cBhvr>
                                        <p:cTn id="10" dur="500"/>
                                        <p:tgtEl>
                                          <p:spTgt spid="46"/>
                                        </p:tgtEl>
                                        <p:attrNameLst>
                                          <p:attrName>ppt_w</p:attrName>
                                        </p:attrNameLst>
                                      </p:cBhvr>
                                      <p:tavLst>
                                        <p:tav tm="0">
                                          <p:val>
                                            <p:strVal val="ppt_w"/>
                                          </p:val>
                                        </p:tav>
                                        <p:tav tm="100000">
                                          <p:val>
                                            <p:strVal val="ppt_w*0.70"/>
                                          </p:val>
                                        </p:tav>
                                      </p:tavLst>
                                    </p:anim>
                                    <p:anim calcmode="lin" valueType="num">
                                      <p:cBhvr>
                                        <p:cTn id="11" dur="500"/>
                                        <p:tgtEl>
                                          <p:spTgt spid="46"/>
                                        </p:tgtEl>
                                        <p:attrNameLst>
                                          <p:attrName>ppt_h</p:attrName>
                                        </p:attrNameLst>
                                      </p:cBhvr>
                                      <p:tavLst>
                                        <p:tav tm="0">
                                          <p:val>
                                            <p:strVal val="ppt_h"/>
                                          </p:val>
                                        </p:tav>
                                        <p:tav tm="100000">
                                          <p:val>
                                            <p:strVal val="ppt_h"/>
                                          </p:val>
                                        </p:tav>
                                      </p:tavLst>
                                    </p:anim>
                                    <p:animEffect transition="out" filter="fade">
                                      <p:cBhvr>
                                        <p:cTn id="12" dur="500"/>
                                        <p:tgtEl>
                                          <p:spTgt spid="46"/>
                                        </p:tgtEl>
                                      </p:cBhvr>
                                    </p:animEffect>
                                    <p:set>
                                      <p:cBhvr>
                                        <p:cTn id="13" dur="1" fill="hold">
                                          <p:stCondLst>
                                            <p:cond delay="499"/>
                                          </p:stCondLst>
                                        </p:cTn>
                                        <p:tgtEl>
                                          <p:spTgt spid="46"/>
                                        </p:tgtEl>
                                        <p:attrNameLst>
                                          <p:attrName>style.visibility</p:attrName>
                                        </p:attrNameLst>
                                      </p:cBhvr>
                                      <p:to>
                                        <p:strVal val="hidden"/>
                                      </p:to>
                                    </p:set>
                                  </p:childTnLst>
                                </p:cTn>
                              </p:par>
                            </p:childTnLst>
                          </p:cTn>
                        </p:par>
                        <p:par>
                          <p:cTn id="14" fill="hold">
                            <p:stCondLst>
                              <p:cond delay="500"/>
                            </p:stCondLst>
                            <p:childTnLst>
                              <p:par>
                                <p:cTn id="15" presetID="0" presetClass="path" presetSubtype="0" accel="50000" decel="50000" fill="hold" nodeType="afterEffect">
                                  <p:stCondLst>
                                    <p:cond delay="0"/>
                                  </p:stCondLst>
                                  <p:childTnLst>
                                    <p:animMotion origin="layout" path="M -2.08333E-6 1.85185E-6 L -0.00143 0.50208 " pathEditMode="relative" rAng="0" ptsTypes="AA">
                                      <p:cBhvr>
                                        <p:cTn id="16" dur="1000" fill="hold"/>
                                        <p:tgtEl>
                                          <p:spTgt spid="14"/>
                                        </p:tgtEl>
                                        <p:attrNameLst>
                                          <p:attrName>ppt_x</p:attrName>
                                          <p:attrName>ppt_y</p:attrName>
                                        </p:attrNameLst>
                                      </p:cBhvr>
                                      <p:rCtr x="-78" y="25093"/>
                                    </p:animMotion>
                                  </p:childTnLst>
                                </p:cTn>
                              </p:par>
                              <p:par>
                                <p:cTn id="17" presetID="0" presetClass="path" presetSubtype="0" accel="50000" decel="50000" fill="hold" grpId="0" nodeType="withEffect">
                                  <p:stCondLst>
                                    <p:cond delay="0"/>
                                  </p:stCondLst>
                                  <p:childTnLst>
                                    <p:animMotion origin="layout" path="M -1.25E-6 2.59259E-6 L -0.00091 0.26412 " pathEditMode="relative" rAng="0" ptsTypes="AA">
                                      <p:cBhvr>
                                        <p:cTn id="18" dur="1000" fill="hold"/>
                                        <p:tgtEl>
                                          <p:spTgt spid="4"/>
                                        </p:tgtEl>
                                        <p:attrNameLst>
                                          <p:attrName>ppt_x</p:attrName>
                                          <p:attrName>ppt_y</p:attrName>
                                        </p:attrNameLst>
                                      </p:cBhvr>
                                      <p:rCtr x="-52" y="13194"/>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0"/>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0">
            <a:extLst>
              <a:ext uri="{FF2B5EF4-FFF2-40B4-BE49-F238E27FC236}">
                <a16:creationId xmlns:a16="http://schemas.microsoft.com/office/drawing/2014/main" id="{F5F06831-0979-4016-9E0B-052E75D3FADD}"/>
              </a:ext>
            </a:extLst>
          </p:cNvPr>
          <p:cNvSpPr/>
          <p:nvPr/>
        </p:nvSpPr>
        <p:spPr>
          <a:xfrm>
            <a:off x="6665244" y="690315"/>
            <a:ext cx="3398262" cy="2327552"/>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4" name="Picture 3">
            <a:extLst>
              <a:ext uri="{FF2B5EF4-FFF2-40B4-BE49-F238E27FC236}">
                <a16:creationId xmlns:a16="http://schemas.microsoft.com/office/drawing/2014/main" id="{6D81841C-559D-46AC-AA5A-A0F2A8708D6C}"/>
              </a:ext>
            </a:extLst>
          </p:cNvPr>
          <p:cNvPicPr>
            <a:picLocks noChangeAspect="1"/>
          </p:cNvPicPr>
          <p:nvPr/>
        </p:nvPicPr>
        <p:blipFill>
          <a:blip r:embed="rId3"/>
          <a:stretch>
            <a:fillRect/>
          </a:stretch>
        </p:blipFill>
        <p:spPr>
          <a:xfrm>
            <a:off x="8405215" y="1082188"/>
            <a:ext cx="1367183" cy="1711219"/>
          </a:xfrm>
          <a:prstGeom prst="rect">
            <a:avLst/>
          </a:prstGeom>
        </p:spPr>
      </p:pic>
      <p:pic>
        <p:nvPicPr>
          <p:cNvPr id="5" name="Image 4">
            <a:extLst>
              <a:ext uri="{FF2B5EF4-FFF2-40B4-BE49-F238E27FC236}">
                <a16:creationId xmlns:a16="http://schemas.microsoft.com/office/drawing/2014/main" id="{0CED1E7F-88EA-4771-97C6-704920913C72}"/>
              </a:ext>
            </a:extLst>
          </p:cNvPr>
          <p:cNvPicPr>
            <a:picLocks noChangeAspect="1"/>
          </p:cNvPicPr>
          <p:nvPr/>
        </p:nvPicPr>
        <p:blipFill>
          <a:blip r:embed="rId4"/>
          <a:stretch>
            <a:fillRect/>
          </a:stretch>
        </p:blipFill>
        <p:spPr>
          <a:xfrm>
            <a:off x="6782820" y="1931511"/>
            <a:ext cx="1476080" cy="401000"/>
          </a:xfrm>
          <a:prstGeom prst="rect">
            <a:avLst/>
          </a:prstGeom>
        </p:spPr>
      </p:pic>
      <p:pic>
        <p:nvPicPr>
          <p:cNvPr id="6" name="Image 5">
            <a:extLst>
              <a:ext uri="{FF2B5EF4-FFF2-40B4-BE49-F238E27FC236}">
                <a16:creationId xmlns:a16="http://schemas.microsoft.com/office/drawing/2014/main" id="{943959BB-799D-4FBD-960E-20EC5EC93D4A}"/>
              </a:ext>
            </a:extLst>
          </p:cNvPr>
          <p:cNvPicPr>
            <a:picLocks noChangeAspect="1"/>
          </p:cNvPicPr>
          <p:nvPr/>
        </p:nvPicPr>
        <p:blipFill>
          <a:blip r:embed="rId5"/>
          <a:stretch>
            <a:fillRect/>
          </a:stretch>
        </p:blipFill>
        <p:spPr>
          <a:xfrm>
            <a:off x="6782820" y="2379158"/>
            <a:ext cx="1476080" cy="369332"/>
          </a:xfrm>
          <a:prstGeom prst="rect">
            <a:avLst/>
          </a:prstGeom>
        </p:spPr>
      </p:pic>
      <p:pic>
        <p:nvPicPr>
          <p:cNvPr id="7" name="Image 6">
            <a:extLst>
              <a:ext uri="{FF2B5EF4-FFF2-40B4-BE49-F238E27FC236}">
                <a16:creationId xmlns:a16="http://schemas.microsoft.com/office/drawing/2014/main" id="{80CC73EC-99C7-41B8-AB20-8A5E1A77362B}"/>
              </a:ext>
            </a:extLst>
          </p:cNvPr>
          <p:cNvPicPr>
            <a:picLocks noChangeAspect="1"/>
          </p:cNvPicPr>
          <p:nvPr/>
        </p:nvPicPr>
        <p:blipFill>
          <a:blip r:embed="rId6"/>
          <a:stretch>
            <a:fillRect/>
          </a:stretch>
        </p:blipFill>
        <p:spPr>
          <a:xfrm>
            <a:off x="7168873" y="1226447"/>
            <a:ext cx="1085452" cy="587537"/>
          </a:xfrm>
          <a:prstGeom prst="rect">
            <a:avLst/>
          </a:prstGeom>
        </p:spPr>
      </p:pic>
      <p:sp>
        <p:nvSpPr>
          <p:cNvPr id="9" name="TextBox 10">
            <a:extLst>
              <a:ext uri="{FF2B5EF4-FFF2-40B4-BE49-F238E27FC236}">
                <a16:creationId xmlns:a16="http://schemas.microsoft.com/office/drawing/2014/main" id="{0E9F391B-C352-4085-A039-317AB92243FA}"/>
              </a:ext>
            </a:extLst>
          </p:cNvPr>
          <p:cNvSpPr txBox="1"/>
          <p:nvPr/>
        </p:nvSpPr>
        <p:spPr>
          <a:xfrm>
            <a:off x="6665244" y="714579"/>
            <a:ext cx="3398262" cy="369332"/>
          </a:xfrm>
          <a:prstGeom prst="rect">
            <a:avLst/>
          </a:prstGeom>
          <a:noFill/>
        </p:spPr>
        <p:txBody>
          <a:bodyPr wrap="square" rtlCol="0">
            <a:spAutoFit/>
          </a:bodyPr>
          <a:lstStyle/>
          <a:p>
            <a:pPr algn="ctr"/>
            <a:r>
              <a:rPr lang="en-BE" b="1" dirty="0"/>
              <a:t>Isabell Weickardt</a:t>
            </a:r>
          </a:p>
        </p:txBody>
      </p:sp>
      <p:pic>
        <p:nvPicPr>
          <p:cNvPr id="10" name="Image 9">
            <a:extLst>
              <a:ext uri="{FF2B5EF4-FFF2-40B4-BE49-F238E27FC236}">
                <a16:creationId xmlns:a16="http://schemas.microsoft.com/office/drawing/2014/main" id="{E0991321-5389-4F88-8AC6-D59A724C8798}"/>
              </a:ext>
            </a:extLst>
          </p:cNvPr>
          <p:cNvPicPr>
            <a:picLocks noChangeAspect="1"/>
          </p:cNvPicPr>
          <p:nvPr/>
        </p:nvPicPr>
        <p:blipFill>
          <a:blip r:embed="rId7"/>
          <a:stretch>
            <a:fillRect/>
          </a:stretch>
        </p:blipFill>
        <p:spPr>
          <a:xfrm>
            <a:off x="0" y="-1"/>
            <a:ext cx="4853665" cy="6873073"/>
          </a:xfrm>
          <a:prstGeom prst="rect">
            <a:avLst/>
          </a:prstGeom>
        </p:spPr>
      </p:pic>
      <p:pic>
        <p:nvPicPr>
          <p:cNvPr id="28" name="Image 27">
            <a:extLst>
              <a:ext uri="{FF2B5EF4-FFF2-40B4-BE49-F238E27FC236}">
                <a16:creationId xmlns:a16="http://schemas.microsoft.com/office/drawing/2014/main" id="{A7B66797-2A39-4B95-9623-CE13CF60AFCC}"/>
              </a:ext>
            </a:extLst>
          </p:cNvPr>
          <p:cNvPicPr>
            <a:picLocks noChangeAspect="1"/>
          </p:cNvPicPr>
          <p:nvPr/>
        </p:nvPicPr>
        <p:blipFill>
          <a:blip r:embed="rId8"/>
          <a:stretch>
            <a:fillRect/>
          </a:stretch>
        </p:blipFill>
        <p:spPr>
          <a:xfrm>
            <a:off x="5049982" y="3850182"/>
            <a:ext cx="7011445" cy="2792296"/>
          </a:xfrm>
          <a:prstGeom prst="rect">
            <a:avLst/>
          </a:prstGeom>
        </p:spPr>
      </p:pic>
      <p:sp>
        <p:nvSpPr>
          <p:cNvPr id="29" name="Rectangle 28">
            <a:extLst>
              <a:ext uri="{FF2B5EF4-FFF2-40B4-BE49-F238E27FC236}">
                <a16:creationId xmlns:a16="http://schemas.microsoft.com/office/drawing/2014/main" id="{0100055D-499C-43FD-BFB3-5F2575A8BD45}"/>
              </a:ext>
            </a:extLst>
          </p:cNvPr>
          <p:cNvSpPr/>
          <p:nvPr/>
        </p:nvSpPr>
        <p:spPr>
          <a:xfrm>
            <a:off x="11722100" y="6515100"/>
            <a:ext cx="4699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193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0">
            <a:extLst>
              <a:ext uri="{FF2B5EF4-FFF2-40B4-BE49-F238E27FC236}">
                <a16:creationId xmlns:a16="http://schemas.microsoft.com/office/drawing/2014/main" id="{522E4F40-E448-7612-4C4A-ED46F593FE21}"/>
              </a:ext>
            </a:extLst>
          </p:cNvPr>
          <p:cNvSpPr/>
          <p:nvPr/>
        </p:nvSpPr>
        <p:spPr>
          <a:xfrm>
            <a:off x="1426044" y="3863889"/>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4" name="Picture 3">
            <a:extLst>
              <a:ext uri="{FF2B5EF4-FFF2-40B4-BE49-F238E27FC236}">
                <a16:creationId xmlns:a16="http://schemas.microsoft.com/office/drawing/2014/main" id="{F30C8DBD-82B9-42DD-5A41-EB5D63653157}"/>
              </a:ext>
            </a:extLst>
          </p:cNvPr>
          <p:cNvPicPr>
            <a:picLocks noChangeAspect="1"/>
          </p:cNvPicPr>
          <p:nvPr/>
        </p:nvPicPr>
        <p:blipFill>
          <a:blip r:embed="rId2"/>
          <a:stretch>
            <a:fillRect/>
          </a:stretch>
        </p:blipFill>
        <p:spPr>
          <a:xfrm>
            <a:off x="2999043" y="4789602"/>
            <a:ext cx="1378380" cy="1718421"/>
          </a:xfrm>
          <a:prstGeom prst="rect">
            <a:avLst/>
          </a:prstGeom>
        </p:spPr>
      </p:pic>
      <p:pic>
        <p:nvPicPr>
          <p:cNvPr id="6" name="Image 92">
            <a:extLst>
              <a:ext uri="{FF2B5EF4-FFF2-40B4-BE49-F238E27FC236}">
                <a16:creationId xmlns:a16="http://schemas.microsoft.com/office/drawing/2014/main" id="{FB9C4AFA-00CC-FCBE-E565-B9E57D96A10D}"/>
              </a:ext>
            </a:extLst>
          </p:cNvPr>
          <p:cNvPicPr>
            <a:picLocks noChangeAspect="1"/>
          </p:cNvPicPr>
          <p:nvPr/>
        </p:nvPicPr>
        <p:blipFill>
          <a:blip r:embed="rId3"/>
          <a:stretch>
            <a:fillRect/>
          </a:stretch>
        </p:blipFill>
        <p:spPr>
          <a:xfrm>
            <a:off x="2061411" y="4831141"/>
            <a:ext cx="738959" cy="399986"/>
          </a:xfrm>
          <a:prstGeom prst="rect">
            <a:avLst/>
          </a:prstGeom>
        </p:spPr>
      </p:pic>
      <p:pic>
        <p:nvPicPr>
          <p:cNvPr id="7" name="Graphic 6">
            <a:extLst>
              <a:ext uri="{FF2B5EF4-FFF2-40B4-BE49-F238E27FC236}">
                <a16:creationId xmlns:a16="http://schemas.microsoft.com/office/drawing/2014/main" id="{26BBB1E4-DCD5-F7C6-DE43-8EB091BB56CA}"/>
              </a:ext>
            </a:extLst>
          </p:cNvPr>
          <p:cNvPicPr>
            <a:picLocks noChangeAspect="1"/>
          </p:cNvPicPr>
          <p:nvPr/>
        </p:nvPicPr>
        <p:blipFill>
          <a:blip r:embed="rId4">
            <a:extLst>
              <a:ext uri="{96DAC541-7B7A-43D3-8B79-37D633B846F1}">
                <asvg:svgBlip xmlns:asvg="http://schemas.microsoft.com/office/drawing/2016/SVG/main" r:embed="rId5"/>
              </a:ext>
            </a:extLst>
          </a:blip>
          <a:srcRect l="37724" t="42395" r="39473" b="47778"/>
          <a:stretch/>
        </p:blipFill>
        <p:spPr>
          <a:xfrm>
            <a:off x="1775861" y="5310754"/>
            <a:ext cx="1208423" cy="673952"/>
          </a:xfrm>
          <a:prstGeom prst="rect">
            <a:avLst/>
          </a:prstGeom>
        </p:spPr>
      </p:pic>
      <p:pic>
        <p:nvPicPr>
          <p:cNvPr id="8" name="Picture 4">
            <a:extLst>
              <a:ext uri="{FF2B5EF4-FFF2-40B4-BE49-F238E27FC236}">
                <a16:creationId xmlns:a16="http://schemas.microsoft.com/office/drawing/2014/main" id="{3EA6380A-43FB-00F0-4169-1AD44460F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249" y="5823060"/>
            <a:ext cx="979470" cy="7735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55C572-9657-D33B-D476-50E795C497FC}"/>
              </a:ext>
            </a:extLst>
          </p:cNvPr>
          <p:cNvSpPr txBox="1"/>
          <p:nvPr/>
        </p:nvSpPr>
        <p:spPr>
          <a:xfrm>
            <a:off x="2292479" y="3877326"/>
            <a:ext cx="1665392" cy="369332"/>
          </a:xfrm>
          <a:prstGeom prst="rect">
            <a:avLst/>
          </a:prstGeom>
          <a:noFill/>
        </p:spPr>
        <p:txBody>
          <a:bodyPr wrap="none" rtlCol="0">
            <a:spAutoFit/>
          </a:bodyPr>
          <a:lstStyle/>
          <a:p>
            <a:r>
              <a:rPr lang="en-BE" b="1" dirty="0"/>
              <a:t>Pauline Pijpstra</a:t>
            </a:r>
          </a:p>
        </p:txBody>
      </p:sp>
      <p:sp>
        <p:nvSpPr>
          <p:cNvPr id="10" name="TextBox 9">
            <a:extLst>
              <a:ext uri="{FF2B5EF4-FFF2-40B4-BE49-F238E27FC236}">
                <a16:creationId xmlns:a16="http://schemas.microsoft.com/office/drawing/2014/main" id="{A22556C0-9F09-E343-512C-91AB25B90D09}"/>
              </a:ext>
            </a:extLst>
          </p:cNvPr>
          <p:cNvSpPr txBox="1"/>
          <p:nvPr/>
        </p:nvSpPr>
        <p:spPr>
          <a:xfrm>
            <a:off x="1552719" y="4184810"/>
            <a:ext cx="3144912" cy="646331"/>
          </a:xfrm>
          <a:prstGeom prst="rect">
            <a:avLst/>
          </a:prstGeom>
          <a:noFill/>
        </p:spPr>
        <p:txBody>
          <a:bodyPr wrap="square" rtlCol="0">
            <a:spAutoFit/>
          </a:bodyPr>
          <a:lstStyle/>
          <a:p>
            <a:pPr algn="ctr"/>
            <a:r>
              <a:rPr lang="en-BE" sz="1200" dirty="0"/>
              <a:t>Supervision: Dr. Nathalie Gorret, Prof. Robert Kourist, Dr. Petra Heidinger, Dr. Florence Mingardon</a:t>
            </a:r>
            <a:endParaRPr lang="en-BE" sz="1200" dirty="0">
              <a:highlight>
                <a:srgbClr val="FFFF00"/>
              </a:highlight>
            </a:endParaRPr>
          </a:p>
        </p:txBody>
      </p:sp>
      <p:pic>
        <p:nvPicPr>
          <p:cNvPr id="13" name="Picture 12" descr="A diagram of different types of laboratory equipment&#10;&#10;Description automatically generated">
            <a:extLst>
              <a:ext uri="{FF2B5EF4-FFF2-40B4-BE49-F238E27FC236}">
                <a16:creationId xmlns:a16="http://schemas.microsoft.com/office/drawing/2014/main" id="{E93AC48F-6011-2E55-D6F7-D24015ADFB77}"/>
              </a:ext>
            </a:extLst>
          </p:cNvPr>
          <p:cNvPicPr>
            <a:picLocks noChangeAspect="1"/>
          </p:cNvPicPr>
          <p:nvPr/>
        </p:nvPicPr>
        <p:blipFill>
          <a:blip r:embed="rId7"/>
          <a:stretch>
            <a:fillRect/>
          </a:stretch>
        </p:blipFill>
        <p:spPr>
          <a:xfrm>
            <a:off x="998927" y="410283"/>
            <a:ext cx="4609983" cy="3294914"/>
          </a:xfrm>
          <a:prstGeom prst="rect">
            <a:avLst/>
          </a:prstGeom>
        </p:spPr>
      </p:pic>
      <p:pic>
        <p:nvPicPr>
          <p:cNvPr id="18" name="Picture 17">
            <a:extLst>
              <a:ext uri="{FF2B5EF4-FFF2-40B4-BE49-F238E27FC236}">
                <a16:creationId xmlns:a16="http://schemas.microsoft.com/office/drawing/2014/main" id="{B1DC1F55-9AC0-0162-59ED-ADE9C3E0B6C3}"/>
              </a:ext>
            </a:extLst>
          </p:cNvPr>
          <p:cNvPicPr>
            <a:picLocks noChangeAspect="1"/>
          </p:cNvPicPr>
          <p:nvPr/>
        </p:nvPicPr>
        <p:blipFill>
          <a:blip r:embed="rId8"/>
          <a:stretch>
            <a:fillRect/>
          </a:stretch>
        </p:blipFill>
        <p:spPr>
          <a:xfrm>
            <a:off x="7340525" y="0"/>
            <a:ext cx="4851475" cy="6858000"/>
          </a:xfrm>
          <a:prstGeom prst="rect">
            <a:avLst/>
          </a:prstGeom>
        </p:spPr>
      </p:pic>
    </p:spTree>
    <p:extLst>
      <p:ext uri="{BB962C8B-B14F-4D97-AF65-F5344CB8AC3E}">
        <p14:creationId xmlns:p14="http://schemas.microsoft.com/office/powerpoint/2010/main" val="163763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46DD-A961-4F80-98AB-40DBD3879CC9}"/>
              </a:ext>
            </a:extLst>
          </p:cNvPr>
          <p:cNvSpPr>
            <a:spLocks noGrp="1"/>
          </p:cNvSpPr>
          <p:nvPr>
            <p:ph type="title"/>
          </p:nvPr>
        </p:nvSpPr>
        <p:spPr>
          <a:xfrm>
            <a:off x="838200" y="440791"/>
            <a:ext cx="2200275" cy="843063"/>
          </a:xfrm>
        </p:spPr>
        <p:txBody>
          <a:bodyPr>
            <a:normAutofit/>
          </a:bodyPr>
          <a:lstStyle/>
          <a:p>
            <a:endParaRPr lang="en-BE" dirty="0"/>
          </a:p>
        </p:txBody>
      </p:sp>
      <p:pic>
        <p:nvPicPr>
          <p:cNvPr id="4" name="Picture 3">
            <a:extLst>
              <a:ext uri="{FF2B5EF4-FFF2-40B4-BE49-F238E27FC236}">
                <a16:creationId xmlns:a16="http://schemas.microsoft.com/office/drawing/2014/main" id="{71E2AE24-CEF8-410E-BB88-A15CCC9228D0}"/>
              </a:ext>
            </a:extLst>
          </p:cNvPr>
          <p:cNvPicPr>
            <a:picLocks noChangeAspect="1"/>
          </p:cNvPicPr>
          <p:nvPr/>
        </p:nvPicPr>
        <p:blipFill>
          <a:blip r:embed="rId2"/>
          <a:stretch>
            <a:fillRect/>
          </a:stretch>
        </p:blipFill>
        <p:spPr>
          <a:xfrm>
            <a:off x="436090" y="-68736"/>
            <a:ext cx="4851138" cy="6886575"/>
          </a:xfrm>
          <a:prstGeom prst="rect">
            <a:avLst/>
          </a:prstGeom>
        </p:spPr>
      </p:pic>
      <p:sp>
        <p:nvSpPr>
          <p:cNvPr id="5" name="Rounded Rectangle 20">
            <a:extLst>
              <a:ext uri="{FF2B5EF4-FFF2-40B4-BE49-F238E27FC236}">
                <a16:creationId xmlns:a16="http://schemas.microsoft.com/office/drawing/2014/main" id="{F46FE6F2-9097-39BF-7740-A6ECE668F761}"/>
              </a:ext>
            </a:extLst>
          </p:cNvPr>
          <p:cNvSpPr/>
          <p:nvPr/>
        </p:nvSpPr>
        <p:spPr>
          <a:xfrm>
            <a:off x="7250838" y="440791"/>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6" name="TextBox 5">
            <a:extLst>
              <a:ext uri="{FF2B5EF4-FFF2-40B4-BE49-F238E27FC236}">
                <a16:creationId xmlns:a16="http://schemas.microsoft.com/office/drawing/2014/main" id="{FE2B0EC1-A404-606F-93EA-BA0BD976CB1A}"/>
              </a:ext>
            </a:extLst>
          </p:cNvPr>
          <p:cNvSpPr txBox="1"/>
          <p:nvPr/>
        </p:nvSpPr>
        <p:spPr>
          <a:xfrm>
            <a:off x="7393662" y="718521"/>
            <a:ext cx="3002088" cy="461665"/>
          </a:xfrm>
          <a:prstGeom prst="rect">
            <a:avLst/>
          </a:prstGeom>
          <a:noFill/>
        </p:spPr>
        <p:txBody>
          <a:bodyPr wrap="square" rtlCol="0">
            <a:spAutoFit/>
          </a:bodyPr>
          <a:lstStyle/>
          <a:p>
            <a:pPr algn="ctr"/>
            <a:r>
              <a:rPr lang="en-BE" sz="1200" dirty="0"/>
              <a:t>Supervision: </a:t>
            </a:r>
            <a:r>
              <a:rPr lang="en-GB" sz="1200" dirty="0"/>
              <a:t>Assoc.</a:t>
            </a:r>
            <a:r>
              <a:rPr lang="en-BE" sz="1200" dirty="0"/>
              <a:t>Prof. Regina Kratzer, Prof. Lars Lauterbach, </a:t>
            </a:r>
            <a:r>
              <a:rPr lang="en-GB" sz="1200" dirty="0" err="1"/>
              <a:t>Dr.</a:t>
            </a:r>
            <a:r>
              <a:rPr lang="en-GB" sz="1200" dirty="0"/>
              <a:t> Birgit </a:t>
            </a:r>
            <a:r>
              <a:rPr lang="en-GB" sz="1200" dirty="0" err="1"/>
              <a:t>Pitterman</a:t>
            </a:r>
            <a:endParaRPr lang="en-BE" sz="1200" dirty="0">
              <a:highlight>
                <a:srgbClr val="FFFFFF"/>
              </a:highlight>
            </a:endParaRPr>
          </a:p>
        </p:txBody>
      </p:sp>
      <p:pic>
        <p:nvPicPr>
          <p:cNvPr id="7" name="Image 8">
            <a:extLst>
              <a:ext uri="{FF2B5EF4-FFF2-40B4-BE49-F238E27FC236}">
                <a16:creationId xmlns:a16="http://schemas.microsoft.com/office/drawing/2014/main" id="{42A2EA1B-A5BF-47AB-BFD6-49CAF1A7F112}"/>
              </a:ext>
            </a:extLst>
          </p:cNvPr>
          <p:cNvPicPr>
            <a:picLocks noChangeAspect="1"/>
          </p:cNvPicPr>
          <p:nvPr/>
        </p:nvPicPr>
        <p:blipFill>
          <a:blip r:embed="rId3"/>
          <a:stretch>
            <a:fillRect/>
          </a:stretch>
        </p:blipFill>
        <p:spPr>
          <a:xfrm>
            <a:off x="7578747" y="2097349"/>
            <a:ext cx="1118912" cy="303970"/>
          </a:xfrm>
          <a:prstGeom prst="rect">
            <a:avLst/>
          </a:prstGeom>
        </p:spPr>
      </p:pic>
      <p:pic>
        <p:nvPicPr>
          <p:cNvPr id="8" name="Graphic 7">
            <a:extLst>
              <a:ext uri="{FF2B5EF4-FFF2-40B4-BE49-F238E27FC236}">
                <a16:creationId xmlns:a16="http://schemas.microsoft.com/office/drawing/2014/main" id="{3E826F65-A0EB-64F6-2A39-F65B06385C09}"/>
              </a:ext>
            </a:extLst>
          </p:cNvPr>
          <p:cNvPicPr>
            <a:picLocks noChangeAspect="1"/>
          </p:cNvPicPr>
          <p:nvPr/>
        </p:nvPicPr>
        <p:blipFill>
          <a:blip r:embed="rId4">
            <a:extLst>
              <a:ext uri="{96DAC541-7B7A-43D3-8B79-37D633B846F1}">
                <asvg:svgBlip xmlns:asvg="http://schemas.microsoft.com/office/drawing/2016/SVG/main" r:embed="rId5"/>
              </a:ext>
            </a:extLst>
          </a:blip>
          <a:srcRect l="37724" t="42395" r="39473" b="47778"/>
          <a:stretch/>
        </p:blipFill>
        <p:spPr>
          <a:xfrm>
            <a:off x="7572850" y="1198058"/>
            <a:ext cx="1208423" cy="673952"/>
          </a:xfrm>
          <a:prstGeom prst="rect">
            <a:avLst/>
          </a:prstGeom>
        </p:spPr>
      </p:pic>
      <p:pic>
        <p:nvPicPr>
          <p:cNvPr id="9" name="Picture 8" descr="A person taking a selfie&#10;&#10;Description automatically generated">
            <a:extLst>
              <a:ext uri="{FF2B5EF4-FFF2-40B4-BE49-F238E27FC236}">
                <a16:creationId xmlns:a16="http://schemas.microsoft.com/office/drawing/2014/main" id="{4B115DA3-4C8C-777A-4EE1-7FB192850B37}"/>
              </a:ext>
            </a:extLst>
          </p:cNvPr>
          <p:cNvPicPr>
            <a:picLocks noChangeAspect="1"/>
          </p:cNvPicPr>
          <p:nvPr/>
        </p:nvPicPr>
        <p:blipFill>
          <a:blip r:embed="rId6"/>
          <a:stretch>
            <a:fillRect/>
          </a:stretch>
        </p:blipFill>
        <p:spPr>
          <a:xfrm>
            <a:off x="8809078" y="1198058"/>
            <a:ext cx="1566852" cy="1889440"/>
          </a:xfrm>
          <a:prstGeom prst="rect">
            <a:avLst/>
          </a:prstGeom>
        </p:spPr>
      </p:pic>
      <p:pic>
        <p:nvPicPr>
          <p:cNvPr id="10" name="Picture 2" descr="ZETA GmbH | LinkedIn">
            <a:extLst>
              <a:ext uri="{FF2B5EF4-FFF2-40B4-BE49-F238E27FC236}">
                <a16:creationId xmlns:a16="http://schemas.microsoft.com/office/drawing/2014/main" id="{11D59C69-C48E-B995-2EA4-CE87EE37E7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523" b="36164"/>
          <a:stretch/>
        </p:blipFill>
        <p:spPr bwMode="auto">
          <a:xfrm>
            <a:off x="7546094" y="2636843"/>
            <a:ext cx="1235179" cy="4114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FCBD25-9FDE-2367-2DBE-4ED5FDB02308}"/>
              </a:ext>
            </a:extLst>
          </p:cNvPr>
          <p:cNvSpPr txBox="1"/>
          <p:nvPr/>
        </p:nvSpPr>
        <p:spPr>
          <a:xfrm>
            <a:off x="7951285" y="449263"/>
            <a:ext cx="2100640" cy="369332"/>
          </a:xfrm>
          <a:prstGeom prst="rect">
            <a:avLst/>
          </a:prstGeom>
          <a:noFill/>
        </p:spPr>
        <p:txBody>
          <a:bodyPr wrap="none" rtlCol="0">
            <a:spAutoFit/>
          </a:bodyPr>
          <a:lstStyle/>
          <a:p>
            <a:r>
              <a:rPr lang="en-US" sz="1800" b="1" dirty="0"/>
              <a:t>Halima Aliyu </a:t>
            </a:r>
            <a:r>
              <a:rPr lang="en-US" sz="1800" b="1" dirty="0" err="1"/>
              <a:t>Alhafiz</a:t>
            </a:r>
            <a:endParaRPr lang="en-BE" b="1" dirty="0"/>
          </a:p>
        </p:txBody>
      </p:sp>
      <p:pic>
        <p:nvPicPr>
          <p:cNvPr id="22" name="Picture 21">
            <a:extLst>
              <a:ext uri="{FF2B5EF4-FFF2-40B4-BE49-F238E27FC236}">
                <a16:creationId xmlns:a16="http://schemas.microsoft.com/office/drawing/2014/main" id="{8C86123F-0B3F-0562-419E-E0C785E8CBEF}"/>
              </a:ext>
            </a:extLst>
          </p:cNvPr>
          <p:cNvPicPr>
            <a:picLocks noChangeAspect="1"/>
          </p:cNvPicPr>
          <p:nvPr/>
        </p:nvPicPr>
        <p:blipFill>
          <a:blip r:embed="rId8"/>
          <a:stretch>
            <a:fillRect/>
          </a:stretch>
        </p:blipFill>
        <p:spPr>
          <a:xfrm>
            <a:off x="6985547" y="3580842"/>
            <a:ext cx="4252912" cy="3073029"/>
          </a:xfrm>
          <a:prstGeom prst="rect">
            <a:avLst/>
          </a:prstGeom>
        </p:spPr>
      </p:pic>
    </p:spTree>
    <p:extLst>
      <p:ext uri="{BB962C8B-B14F-4D97-AF65-F5344CB8AC3E}">
        <p14:creationId xmlns:p14="http://schemas.microsoft.com/office/powerpoint/2010/main" val="2708721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F4E1EF9-5A86-4428-24CB-FCEB9FE81F41}"/>
              </a:ext>
            </a:extLst>
          </p:cNvPr>
          <p:cNvGrpSpPr/>
          <p:nvPr/>
        </p:nvGrpSpPr>
        <p:grpSpPr>
          <a:xfrm>
            <a:off x="7697176" y="1686559"/>
            <a:ext cx="1836000" cy="1836000"/>
            <a:chOff x="7236944" y="1767847"/>
            <a:chExt cx="1836000" cy="1836000"/>
          </a:xfrm>
        </p:grpSpPr>
        <p:sp>
          <p:nvSpPr>
            <p:cNvPr id="13" name="Ellipse 26">
              <a:extLst>
                <a:ext uri="{FF2B5EF4-FFF2-40B4-BE49-F238E27FC236}">
                  <a16:creationId xmlns:a16="http://schemas.microsoft.com/office/drawing/2014/main" id="{683CA1CE-D8B6-44B0-5329-A7C247025DC2}"/>
                </a:ext>
              </a:extLst>
            </p:cNvPr>
            <p:cNvSpPr/>
            <p:nvPr/>
          </p:nvSpPr>
          <p:spPr>
            <a:xfrm>
              <a:off x="7236944" y="1767847"/>
              <a:ext cx="1836000" cy="1836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27">
              <a:extLst>
                <a:ext uri="{FF2B5EF4-FFF2-40B4-BE49-F238E27FC236}">
                  <a16:creationId xmlns:a16="http://schemas.microsoft.com/office/drawing/2014/main" id="{5E9EFD78-5EFF-E1AC-0B81-1BBE2738A4B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89988" l="11100" r="90500">
                          <a14:foregroundMark x1="14700" y1="27043" x2="14700" y2="27043"/>
                          <a14:foregroundMark x1="11100" y1="44994" x2="11100" y2="44994"/>
                          <a14:foregroundMark x1="21900" y1="51784" x2="21900" y2="51784"/>
                          <a14:foregroundMark x1="65300" y1="23590" x2="65300" y2="23590"/>
                          <a14:foregroundMark x1="87300" y1="62716" x2="87300" y2="62716"/>
                          <a14:foregroundMark x1="57300" y1="82048" x2="57300" y2="82048"/>
                          <a14:foregroundMark x1="53000" y1="83429" x2="53000" y2="83429"/>
                          <a14:foregroundMark x1="42200" y1="84350" x2="42200" y2="84350"/>
                        </a14:backgroundRemoval>
                      </a14:imgEffect>
                    </a14:imgLayer>
                  </a14:imgProps>
                </a:ext>
              </a:extLst>
            </a:blip>
            <a:srcRect l="5000" b="25780"/>
            <a:stretch/>
          </p:blipFill>
          <p:spPr>
            <a:xfrm>
              <a:off x="7415141" y="2077597"/>
              <a:ext cx="1479606" cy="951249"/>
            </a:xfrm>
            <a:prstGeom prst="rect">
              <a:avLst/>
            </a:prstGeom>
          </p:spPr>
        </p:pic>
        <p:sp>
          <p:nvSpPr>
            <p:cNvPr id="18" name="ZoneTexte 53">
              <a:extLst>
                <a:ext uri="{FF2B5EF4-FFF2-40B4-BE49-F238E27FC236}">
                  <a16:creationId xmlns:a16="http://schemas.microsoft.com/office/drawing/2014/main" id="{1E7B3F27-AA87-7B39-8F01-CBB1D1B3E398}"/>
                </a:ext>
              </a:extLst>
            </p:cNvPr>
            <p:cNvSpPr txBox="1"/>
            <p:nvPr/>
          </p:nvSpPr>
          <p:spPr>
            <a:xfrm>
              <a:off x="7463956" y="2950730"/>
              <a:ext cx="1381976" cy="369332"/>
            </a:xfrm>
            <a:prstGeom prst="rect">
              <a:avLst/>
            </a:prstGeom>
            <a:noFill/>
          </p:spPr>
          <p:txBody>
            <a:bodyPr wrap="square" rtlCol="0">
              <a:spAutoFit/>
            </a:bodyPr>
            <a:lstStyle>
              <a:defPPr>
                <a:defRPr lang="de-DE"/>
              </a:defPPr>
              <a:lvl1pPr algn="ctr">
                <a:defRPr sz="2000">
                  <a:latin typeface="Century Gothic" panose="020B0502020202020204" pitchFamily="34" charset="0"/>
                </a:defRPr>
              </a:lvl1pPr>
            </a:lstStyle>
            <a:p>
              <a:r>
                <a:rPr lang="fr-FR" sz="1800" b="1" dirty="0">
                  <a:latin typeface="+mn-lt"/>
                </a:rPr>
                <a:t>PHB</a:t>
              </a:r>
            </a:p>
          </p:txBody>
        </p:sp>
      </p:grpSp>
      <p:sp>
        <p:nvSpPr>
          <p:cNvPr id="8" name="Textfeld 7">
            <a:extLst>
              <a:ext uri="{FF2B5EF4-FFF2-40B4-BE49-F238E27FC236}">
                <a16:creationId xmlns:a16="http://schemas.microsoft.com/office/drawing/2014/main" id="{BFDF157E-1BC6-16A0-5D1A-B0802ECEDF68}"/>
              </a:ext>
            </a:extLst>
          </p:cNvPr>
          <p:cNvSpPr txBox="1"/>
          <p:nvPr/>
        </p:nvSpPr>
        <p:spPr>
          <a:xfrm>
            <a:off x="0" y="5797702"/>
            <a:ext cx="5106878" cy="276999"/>
          </a:xfrm>
          <a:prstGeom prst="rect">
            <a:avLst/>
          </a:prstGeom>
          <a:noFill/>
        </p:spPr>
        <p:txBody>
          <a:bodyPr wrap="square" rtlCol="0">
            <a:spAutoFit/>
          </a:bodyPr>
          <a:lstStyle/>
          <a:p>
            <a:pPr algn="ctr"/>
            <a:r>
              <a:rPr lang="en-US" sz="1200" dirty="0"/>
              <a:t>THL - </a:t>
            </a:r>
            <a:r>
              <a:rPr lang="fr-FR" sz="1200" dirty="0"/>
              <a:t>ketothiolase    CTF –</a:t>
            </a:r>
            <a:r>
              <a:rPr lang="fr-FR" sz="1200" dirty="0" err="1"/>
              <a:t>acetoacetyl</a:t>
            </a:r>
            <a:r>
              <a:rPr lang="fr-FR" sz="1200" dirty="0"/>
              <a:t>-CoA-</a:t>
            </a:r>
            <a:r>
              <a:rPr lang="fr-FR" sz="1200" dirty="0" err="1"/>
              <a:t>transferase</a:t>
            </a:r>
            <a:r>
              <a:rPr lang="fr-FR" sz="1200" dirty="0"/>
              <a:t>      </a:t>
            </a:r>
            <a:endParaRPr lang="en-DE" sz="1200" dirty="0">
              <a:solidFill>
                <a:srgbClr val="9D3BB4"/>
              </a:solidFill>
            </a:endParaRPr>
          </a:p>
        </p:txBody>
      </p:sp>
      <p:sp>
        <p:nvSpPr>
          <p:cNvPr id="16" name="Espace réservé du contenu 2">
            <a:extLst>
              <a:ext uri="{FF2B5EF4-FFF2-40B4-BE49-F238E27FC236}">
                <a16:creationId xmlns:a16="http://schemas.microsoft.com/office/drawing/2014/main" id="{E4111A62-C7E4-770B-6ABD-5C1E02CCCA6A}"/>
              </a:ext>
            </a:extLst>
          </p:cNvPr>
          <p:cNvSpPr>
            <a:spLocks noGrp="1"/>
          </p:cNvSpPr>
          <p:nvPr>
            <p:ph idx="1"/>
          </p:nvPr>
        </p:nvSpPr>
        <p:spPr>
          <a:xfrm>
            <a:off x="10091398" y="2759019"/>
            <a:ext cx="1302729" cy="369328"/>
          </a:xfrm>
        </p:spPr>
        <p:txBody>
          <a:bodyPr>
            <a:noAutofit/>
          </a:bodyPr>
          <a:lstStyle/>
          <a:p>
            <a:pPr marL="0" indent="0">
              <a:buNone/>
            </a:pPr>
            <a:r>
              <a:rPr lang="en-US" dirty="0"/>
              <a:t>Bioplastic</a:t>
            </a:r>
            <a:endParaRPr lang="en-US" b="1" dirty="0"/>
          </a:p>
        </p:txBody>
      </p:sp>
      <p:grpSp>
        <p:nvGrpSpPr>
          <p:cNvPr id="43" name="Group 42">
            <a:extLst>
              <a:ext uri="{FF2B5EF4-FFF2-40B4-BE49-F238E27FC236}">
                <a16:creationId xmlns:a16="http://schemas.microsoft.com/office/drawing/2014/main" id="{DEDEE111-18A5-0B24-ADE4-D35C3E89013F}"/>
              </a:ext>
            </a:extLst>
          </p:cNvPr>
          <p:cNvGrpSpPr/>
          <p:nvPr/>
        </p:nvGrpSpPr>
        <p:grpSpPr>
          <a:xfrm>
            <a:off x="9283113" y="2315636"/>
            <a:ext cx="762407" cy="635094"/>
            <a:chOff x="9283113" y="2315636"/>
            <a:chExt cx="762407" cy="635094"/>
          </a:xfrm>
        </p:grpSpPr>
        <p:cxnSp>
          <p:nvCxnSpPr>
            <p:cNvPr id="15" name="Connecteur droit 7">
              <a:extLst>
                <a:ext uri="{FF2B5EF4-FFF2-40B4-BE49-F238E27FC236}">
                  <a16:creationId xmlns:a16="http://schemas.microsoft.com/office/drawing/2014/main" id="{88E912F0-0CBE-9E78-36FF-C66C576FBC9E}"/>
                </a:ext>
              </a:extLst>
            </p:cNvPr>
            <p:cNvCxnSpPr>
              <a:cxnSpLocks/>
            </p:cNvCxnSpPr>
            <p:nvPr/>
          </p:nvCxnSpPr>
          <p:spPr>
            <a:xfrm>
              <a:off x="9283113" y="2315636"/>
              <a:ext cx="762407"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35" name="Connecteur droit 7">
              <a:extLst>
                <a:ext uri="{FF2B5EF4-FFF2-40B4-BE49-F238E27FC236}">
                  <a16:creationId xmlns:a16="http://schemas.microsoft.com/office/drawing/2014/main" id="{9BB3BCC9-5E45-BEB3-F03A-623B1D0A749C}"/>
                </a:ext>
              </a:extLst>
            </p:cNvPr>
            <p:cNvCxnSpPr>
              <a:cxnSpLocks/>
            </p:cNvCxnSpPr>
            <p:nvPr/>
          </p:nvCxnSpPr>
          <p:spPr>
            <a:xfrm>
              <a:off x="9283113" y="2950730"/>
              <a:ext cx="762407"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B41E2743-1DDF-E929-1F18-8FEDE611B8AE}"/>
              </a:ext>
            </a:extLst>
          </p:cNvPr>
          <p:cNvSpPr txBox="1"/>
          <p:nvPr/>
        </p:nvSpPr>
        <p:spPr>
          <a:xfrm>
            <a:off x="10091398" y="2135815"/>
            <a:ext cx="1810817" cy="369332"/>
          </a:xfrm>
          <a:prstGeom prst="rect">
            <a:avLst/>
          </a:prstGeom>
          <a:noFill/>
        </p:spPr>
        <p:txBody>
          <a:bodyPr wrap="none" rtlCol="0">
            <a:spAutoFit/>
          </a:bodyPr>
          <a:lstStyle/>
          <a:p>
            <a:r>
              <a:rPr lang="en-BE" dirty="0"/>
              <a:t>Storage molecule</a:t>
            </a:r>
          </a:p>
        </p:txBody>
      </p:sp>
      <p:sp>
        <p:nvSpPr>
          <p:cNvPr id="45" name="TextBox 44">
            <a:extLst>
              <a:ext uri="{FF2B5EF4-FFF2-40B4-BE49-F238E27FC236}">
                <a16:creationId xmlns:a16="http://schemas.microsoft.com/office/drawing/2014/main" id="{F35C2201-8291-98BF-1B27-50931C2A11CE}"/>
              </a:ext>
            </a:extLst>
          </p:cNvPr>
          <p:cNvSpPr txBox="1"/>
          <p:nvPr/>
        </p:nvSpPr>
        <p:spPr>
          <a:xfrm>
            <a:off x="-162981" y="5968964"/>
            <a:ext cx="5385770" cy="738664"/>
          </a:xfrm>
          <a:prstGeom prst="rect">
            <a:avLst/>
          </a:prstGeom>
          <a:noFill/>
        </p:spPr>
        <p:txBody>
          <a:bodyPr wrap="none" rtlCol="0">
            <a:spAutoFit/>
          </a:bodyPr>
          <a:lstStyle/>
          <a:p>
            <a:pPr algn="ctr"/>
            <a:r>
              <a:rPr lang="fr-FR" sz="1200" dirty="0"/>
              <a:t>ADC - </a:t>
            </a:r>
            <a:r>
              <a:rPr lang="fr-FR" sz="1200" dirty="0" err="1"/>
              <a:t>acetoacetate</a:t>
            </a:r>
            <a:r>
              <a:rPr lang="fr-FR" sz="1200" dirty="0"/>
              <a:t> </a:t>
            </a:r>
            <a:r>
              <a:rPr lang="fr-FR" sz="1200" dirty="0" err="1"/>
              <a:t>decarboxylase</a:t>
            </a:r>
            <a:r>
              <a:rPr lang="fr-FR" sz="1200" dirty="0"/>
              <a:t>     ADH - </a:t>
            </a:r>
            <a:r>
              <a:rPr lang="fr-FR" sz="1200" dirty="0" err="1"/>
              <a:t>alcohol</a:t>
            </a:r>
            <a:r>
              <a:rPr lang="fr-FR" sz="1200" dirty="0"/>
              <a:t> </a:t>
            </a:r>
            <a:r>
              <a:rPr lang="fr-FR" sz="1200" dirty="0" err="1"/>
              <a:t>dehydrogenase</a:t>
            </a:r>
            <a:endParaRPr lang="fr-FR" sz="1200" dirty="0"/>
          </a:p>
          <a:p>
            <a:pPr algn="ctr"/>
            <a:r>
              <a:rPr lang="fr-FR" sz="1200" dirty="0" err="1">
                <a:solidFill>
                  <a:srgbClr val="88B465"/>
                </a:solidFill>
              </a:rPr>
              <a:t>Overexpresssed</a:t>
            </a:r>
            <a:r>
              <a:rPr lang="fr-FR" sz="1200" dirty="0">
                <a:solidFill>
                  <a:srgbClr val="88B465"/>
                </a:solidFill>
              </a:rPr>
              <a:t> native </a:t>
            </a:r>
            <a:r>
              <a:rPr lang="fr-FR" sz="1200" dirty="0" err="1">
                <a:solidFill>
                  <a:srgbClr val="88B465"/>
                </a:solidFill>
              </a:rPr>
              <a:t>genes</a:t>
            </a:r>
            <a:r>
              <a:rPr lang="fr-FR" sz="1200" dirty="0"/>
              <a:t>- </a:t>
            </a:r>
            <a:r>
              <a:rPr lang="fr-FR" sz="1200" i="1" dirty="0">
                <a:solidFill>
                  <a:srgbClr val="9D3BB4"/>
                </a:solidFill>
              </a:rPr>
              <a:t>Clostridium </a:t>
            </a:r>
            <a:r>
              <a:rPr lang="fr-FR" sz="1200" i="1" dirty="0" err="1">
                <a:solidFill>
                  <a:srgbClr val="9D3BB4"/>
                </a:solidFill>
              </a:rPr>
              <a:t>sp</a:t>
            </a:r>
            <a:r>
              <a:rPr lang="fr-FR" sz="1200" i="1" dirty="0">
                <a:solidFill>
                  <a:srgbClr val="9D3BB4"/>
                </a:solidFill>
              </a:rPr>
              <a:t>.</a:t>
            </a:r>
            <a:r>
              <a:rPr lang="fr-FR" sz="1200" dirty="0">
                <a:solidFill>
                  <a:srgbClr val="9D3BB4"/>
                </a:solidFill>
              </a:rPr>
              <a:t> </a:t>
            </a:r>
            <a:r>
              <a:rPr lang="fr-FR" sz="1200" dirty="0" err="1">
                <a:solidFill>
                  <a:srgbClr val="9D3BB4"/>
                </a:solidFill>
              </a:rPr>
              <a:t>genes</a:t>
            </a:r>
            <a:r>
              <a:rPr lang="en-US" sz="1200" dirty="0">
                <a:solidFill>
                  <a:srgbClr val="9D3BB4"/>
                </a:solidFill>
              </a:rPr>
              <a:t> </a:t>
            </a:r>
            <a:endParaRPr lang="en-DE" sz="1200">
              <a:solidFill>
                <a:srgbClr val="9D3BB4"/>
              </a:solidFill>
            </a:endParaRPr>
          </a:p>
          <a:p>
            <a:endParaRPr lang="en-BE" dirty="0"/>
          </a:p>
        </p:txBody>
      </p:sp>
      <p:sp>
        <p:nvSpPr>
          <p:cNvPr id="46" name="TextBox 45">
            <a:extLst>
              <a:ext uri="{FF2B5EF4-FFF2-40B4-BE49-F238E27FC236}">
                <a16:creationId xmlns:a16="http://schemas.microsoft.com/office/drawing/2014/main" id="{89D3D175-AAAE-9A1A-19DC-117815265F3F}"/>
              </a:ext>
            </a:extLst>
          </p:cNvPr>
          <p:cNvSpPr txBox="1"/>
          <p:nvPr/>
        </p:nvSpPr>
        <p:spPr>
          <a:xfrm>
            <a:off x="0" y="0"/>
            <a:ext cx="6391109" cy="523220"/>
          </a:xfrm>
          <a:prstGeom prst="rect">
            <a:avLst/>
          </a:prstGeom>
          <a:noFill/>
        </p:spPr>
        <p:txBody>
          <a:bodyPr wrap="none" rtlCol="0">
            <a:spAutoFit/>
          </a:bodyPr>
          <a:lstStyle/>
          <a:p>
            <a:r>
              <a:rPr lang="en-BE" sz="2800" b="1" i="1" dirty="0">
                <a:solidFill>
                  <a:schemeClr val="bg1"/>
                </a:solidFill>
                <a:latin typeface="+mj-lt"/>
              </a:rPr>
              <a:t>Cupriavidus necator</a:t>
            </a:r>
            <a:r>
              <a:rPr lang="en-BE" sz="2800" b="1" dirty="0">
                <a:solidFill>
                  <a:schemeClr val="bg1"/>
                </a:solidFill>
                <a:latin typeface="+mj-lt"/>
              </a:rPr>
              <a:t> as a chassis organism</a:t>
            </a:r>
          </a:p>
        </p:txBody>
      </p:sp>
      <p:grpSp>
        <p:nvGrpSpPr>
          <p:cNvPr id="47" name="Group 46">
            <a:extLst>
              <a:ext uri="{FF2B5EF4-FFF2-40B4-BE49-F238E27FC236}">
                <a16:creationId xmlns:a16="http://schemas.microsoft.com/office/drawing/2014/main" id="{6876DCBF-B716-9AF0-4E40-71475F6AE8D7}"/>
              </a:ext>
            </a:extLst>
          </p:cNvPr>
          <p:cNvGrpSpPr/>
          <p:nvPr/>
        </p:nvGrpSpPr>
        <p:grpSpPr>
          <a:xfrm>
            <a:off x="7697176" y="4352854"/>
            <a:ext cx="4296209" cy="1836000"/>
            <a:chOff x="7697176" y="4352854"/>
            <a:chExt cx="4296209" cy="1836000"/>
          </a:xfrm>
        </p:grpSpPr>
        <p:grpSp>
          <p:nvGrpSpPr>
            <p:cNvPr id="44" name="Group 43">
              <a:extLst>
                <a:ext uri="{FF2B5EF4-FFF2-40B4-BE49-F238E27FC236}">
                  <a16:creationId xmlns:a16="http://schemas.microsoft.com/office/drawing/2014/main" id="{164F456B-D86E-808A-EE9A-F2A839F79F75}"/>
                </a:ext>
              </a:extLst>
            </p:cNvPr>
            <p:cNvGrpSpPr/>
            <p:nvPr/>
          </p:nvGrpSpPr>
          <p:grpSpPr>
            <a:xfrm>
              <a:off x="7697176" y="4352854"/>
              <a:ext cx="4296209" cy="1836000"/>
              <a:chOff x="7673332" y="4532049"/>
              <a:chExt cx="4296209" cy="1836000"/>
            </a:xfrm>
          </p:grpSpPr>
          <p:grpSp>
            <p:nvGrpSpPr>
              <p:cNvPr id="33" name="Group 32">
                <a:extLst>
                  <a:ext uri="{FF2B5EF4-FFF2-40B4-BE49-F238E27FC236}">
                    <a16:creationId xmlns:a16="http://schemas.microsoft.com/office/drawing/2014/main" id="{05251B7E-FE44-C908-1457-100888269DC4}"/>
                  </a:ext>
                </a:extLst>
              </p:cNvPr>
              <p:cNvGrpSpPr/>
              <p:nvPr/>
            </p:nvGrpSpPr>
            <p:grpSpPr>
              <a:xfrm>
                <a:off x="7673332" y="4532049"/>
                <a:ext cx="1836000" cy="1836000"/>
                <a:chOff x="7233955" y="4459531"/>
                <a:chExt cx="1836000" cy="1836000"/>
              </a:xfrm>
            </p:grpSpPr>
            <p:sp>
              <p:nvSpPr>
                <p:cNvPr id="19" name="Ellipse 30">
                  <a:extLst>
                    <a:ext uri="{FF2B5EF4-FFF2-40B4-BE49-F238E27FC236}">
                      <a16:creationId xmlns:a16="http://schemas.microsoft.com/office/drawing/2014/main" id="{EC7CD6DA-230C-650D-F854-2EA9E54300EE}"/>
                    </a:ext>
                  </a:extLst>
                </p:cNvPr>
                <p:cNvSpPr/>
                <p:nvPr/>
              </p:nvSpPr>
              <p:spPr>
                <a:xfrm>
                  <a:off x="7233955" y="4459531"/>
                  <a:ext cx="1836000" cy="1836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53">
                  <a:extLst>
                    <a:ext uri="{FF2B5EF4-FFF2-40B4-BE49-F238E27FC236}">
                      <a16:creationId xmlns:a16="http://schemas.microsoft.com/office/drawing/2014/main" id="{526B87EC-C7A8-36B7-8105-1CC53D936A68}"/>
                    </a:ext>
                  </a:extLst>
                </p:cNvPr>
                <p:cNvSpPr txBox="1"/>
                <p:nvPr/>
              </p:nvSpPr>
              <p:spPr>
                <a:xfrm>
                  <a:off x="7460967" y="5642414"/>
                  <a:ext cx="1381976" cy="369332"/>
                </a:xfrm>
                <a:prstGeom prst="rect">
                  <a:avLst/>
                </a:prstGeom>
                <a:noFill/>
              </p:spPr>
              <p:txBody>
                <a:bodyPr wrap="square" rtlCol="0">
                  <a:spAutoFit/>
                </a:bodyPr>
                <a:lstStyle>
                  <a:defPPr>
                    <a:defRPr lang="de-DE"/>
                  </a:defPPr>
                  <a:lvl1pPr algn="ctr">
                    <a:defRPr sz="2000">
                      <a:latin typeface="Century Gothic" panose="020B0502020202020204" pitchFamily="34" charset="0"/>
                    </a:defRPr>
                  </a:lvl1pPr>
                </a:lstStyle>
                <a:p>
                  <a:r>
                    <a:rPr lang="fr-FR" sz="1800" b="1" dirty="0">
                      <a:latin typeface="+mn-lt"/>
                    </a:rPr>
                    <a:t>Isopropanol</a:t>
                  </a:r>
                </a:p>
              </p:txBody>
            </p:sp>
            <p:pic>
              <p:nvPicPr>
                <p:cNvPr id="24" name="Image 19">
                  <a:extLst>
                    <a:ext uri="{FF2B5EF4-FFF2-40B4-BE49-F238E27FC236}">
                      <a16:creationId xmlns:a16="http://schemas.microsoft.com/office/drawing/2014/main" id="{41F3649A-C7ED-816B-1525-803C4D38921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7269" y1="25331" x2="57122" y2="20324"/>
                              <a14:foregroundMark x1="64170" y1="17084" x2="63730" y2="24153"/>
                            </a14:backgroundRemoval>
                          </a14:imgEffect>
                        </a14:imgLayer>
                      </a14:imgProps>
                    </a:ext>
                  </a:extLst>
                </a:blip>
                <a:stretch>
                  <a:fillRect/>
                </a:stretch>
              </p:blipFill>
              <p:spPr>
                <a:xfrm>
                  <a:off x="7706910" y="4753434"/>
                  <a:ext cx="891599" cy="888980"/>
                </a:xfrm>
                <a:prstGeom prst="rect">
                  <a:avLst/>
                </a:prstGeom>
              </p:spPr>
            </p:pic>
          </p:grpSp>
          <p:sp>
            <p:nvSpPr>
              <p:cNvPr id="29" name="TextBox 28">
                <a:extLst>
                  <a:ext uri="{FF2B5EF4-FFF2-40B4-BE49-F238E27FC236}">
                    <a16:creationId xmlns:a16="http://schemas.microsoft.com/office/drawing/2014/main" id="{451963B2-F2AC-36AE-BD53-8A3B6E4B1789}"/>
                  </a:ext>
                </a:extLst>
              </p:cNvPr>
              <p:cNvSpPr txBox="1"/>
              <p:nvPr/>
            </p:nvSpPr>
            <p:spPr>
              <a:xfrm>
                <a:off x="10091398" y="4947836"/>
                <a:ext cx="1302729" cy="369332"/>
              </a:xfrm>
              <a:prstGeom prst="rect">
                <a:avLst/>
              </a:prstGeom>
              <a:noFill/>
            </p:spPr>
            <p:txBody>
              <a:bodyPr wrap="none" rtlCol="0">
                <a:spAutoFit/>
              </a:bodyPr>
              <a:lstStyle/>
              <a:p>
                <a:r>
                  <a:rPr lang="en-BE" dirty="0"/>
                  <a:t>Disinfectant</a:t>
                </a:r>
              </a:p>
            </p:txBody>
          </p:sp>
          <p:sp>
            <p:nvSpPr>
              <p:cNvPr id="30" name="TextBox 29">
                <a:extLst>
                  <a:ext uri="{FF2B5EF4-FFF2-40B4-BE49-F238E27FC236}">
                    <a16:creationId xmlns:a16="http://schemas.microsoft.com/office/drawing/2014/main" id="{F67A1725-49AA-6B18-00A6-62318ADE6D53}"/>
                  </a:ext>
                </a:extLst>
              </p:cNvPr>
              <p:cNvSpPr txBox="1"/>
              <p:nvPr/>
            </p:nvSpPr>
            <p:spPr>
              <a:xfrm>
                <a:off x="10091398" y="5596487"/>
                <a:ext cx="1878143" cy="369332"/>
              </a:xfrm>
              <a:prstGeom prst="rect">
                <a:avLst/>
              </a:prstGeom>
              <a:noFill/>
            </p:spPr>
            <p:txBody>
              <a:bodyPr wrap="none" rtlCol="0">
                <a:spAutoFit/>
              </a:bodyPr>
              <a:lstStyle/>
              <a:p>
                <a:r>
                  <a:rPr lang="en-BE" dirty="0"/>
                  <a:t>Platform chemical</a:t>
                </a:r>
              </a:p>
            </p:txBody>
          </p:sp>
          <p:grpSp>
            <p:nvGrpSpPr>
              <p:cNvPr id="42" name="Group 41">
                <a:extLst>
                  <a:ext uri="{FF2B5EF4-FFF2-40B4-BE49-F238E27FC236}">
                    <a16:creationId xmlns:a16="http://schemas.microsoft.com/office/drawing/2014/main" id="{445F242F-2899-6BF3-DA4E-1E7A00D3C673}"/>
                  </a:ext>
                </a:extLst>
              </p:cNvPr>
              <p:cNvGrpSpPr/>
              <p:nvPr/>
            </p:nvGrpSpPr>
            <p:grpSpPr>
              <a:xfrm>
                <a:off x="9283113" y="5132502"/>
                <a:ext cx="762407" cy="635094"/>
                <a:chOff x="9332630" y="5132502"/>
                <a:chExt cx="762407" cy="635094"/>
              </a:xfrm>
            </p:grpSpPr>
            <p:cxnSp>
              <p:nvCxnSpPr>
                <p:cNvPr id="36" name="Connecteur droit 7">
                  <a:extLst>
                    <a:ext uri="{FF2B5EF4-FFF2-40B4-BE49-F238E27FC236}">
                      <a16:creationId xmlns:a16="http://schemas.microsoft.com/office/drawing/2014/main" id="{2BA1E215-6E58-2E15-3C90-8FEF15C8F547}"/>
                    </a:ext>
                  </a:extLst>
                </p:cNvPr>
                <p:cNvCxnSpPr>
                  <a:cxnSpLocks/>
                </p:cNvCxnSpPr>
                <p:nvPr/>
              </p:nvCxnSpPr>
              <p:spPr>
                <a:xfrm>
                  <a:off x="9332630" y="5132502"/>
                  <a:ext cx="762407"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37" name="Connecteur droit 7">
                  <a:extLst>
                    <a:ext uri="{FF2B5EF4-FFF2-40B4-BE49-F238E27FC236}">
                      <a16:creationId xmlns:a16="http://schemas.microsoft.com/office/drawing/2014/main" id="{09F79A9B-B69B-EB31-F4E3-6F94EF0F2435}"/>
                    </a:ext>
                  </a:extLst>
                </p:cNvPr>
                <p:cNvCxnSpPr>
                  <a:cxnSpLocks/>
                </p:cNvCxnSpPr>
                <p:nvPr/>
              </p:nvCxnSpPr>
              <p:spPr>
                <a:xfrm>
                  <a:off x="9332630" y="5767596"/>
                  <a:ext cx="762407"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grpSp>
        </p:grpSp>
        <p:grpSp>
          <p:nvGrpSpPr>
            <p:cNvPr id="25" name="Groupe 55">
              <a:extLst>
                <a:ext uri="{FF2B5EF4-FFF2-40B4-BE49-F238E27FC236}">
                  <a16:creationId xmlns:a16="http://schemas.microsoft.com/office/drawing/2014/main" id="{E0ED8BB8-E2BF-4E15-8E30-64BBEA86A28D}"/>
                </a:ext>
              </a:extLst>
            </p:cNvPr>
            <p:cNvGrpSpPr/>
            <p:nvPr/>
          </p:nvGrpSpPr>
          <p:grpSpPr>
            <a:xfrm>
              <a:off x="8265681" y="4934086"/>
              <a:ext cx="690562" cy="500062"/>
              <a:chOff x="7455694" y="4374356"/>
              <a:chExt cx="690562" cy="500062"/>
            </a:xfrm>
          </p:grpSpPr>
          <p:cxnSp>
            <p:nvCxnSpPr>
              <p:cNvPr id="26" name="Connecteur droit 28">
                <a:extLst>
                  <a:ext uri="{FF2B5EF4-FFF2-40B4-BE49-F238E27FC236}">
                    <a16:creationId xmlns:a16="http://schemas.microsoft.com/office/drawing/2014/main" id="{FA41C237-90C1-A36A-9CCD-5E7CC3521526}"/>
                  </a:ext>
                </a:extLst>
              </p:cNvPr>
              <p:cNvCxnSpPr>
                <a:cxnSpLocks/>
              </p:cNvCxnSpPr>
              <p:nvPr/>
            </p:nvCxnSpPr>
            <p:spPr>
              <a:xfrm flipV="1">
                <a:off x="7455694" y="4664869"/>
                <a:ext cx="354806" cy="209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49">
                <a:extLst>
                  <a:ext uri="{FF2B5EF4-FFF2-40B4-BE49-F238E27FC236}">
                    <a16:creationId xmlns:a16="http://schemas.microsoft.com/office/drawing/2014/main" id="{3EA55E29-8BFD-6212-1881-B31976B80DF9}"/>
                  </a:ext>
                </a:extLst>
              </p:cNvPr>
              <p:cNvCxnSpPr>
                <a:cxnSpLocks/>
              </p:cNvCxnSpPr>
              <p:nvPr/>
            </p:nvCxnSpPr>
            <p:spPr>
              <a:xfrm>
                <a:off x="7800975" y="4669631"/>
                <a:ext cx="345281" cy="197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53">
                <a:extLst>
                  <a:ext uri="{FF2B5EF4-FFF2-40B4-BE49-F238E27FC236}">
                    <a16:creationId xmlns:a16="http://schemas.microsoft.com/office/drawing/2014/main" id="{DD7AED3C-6C3C-A475-FF1B-D9921B566D02}"/>
                  </a:ext>
                </a:extLst>
              </p:cNvPr>
              <p:cNvCxnSpPr>
                <a:cxnSpLocks/>
              </p:cNvCxnSpPr>
              <p:nvPr/>
            </p:nvCxnSpPr>
            <p:spPr>
              <a:xfrm>
                <a:off x="7800975" y="4374356"/>
                <a:ext cx="2381" cy="2988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F3E31024-590D-8FC7-7B05-22FA8BD648D5}"/>
              </a:ext>
            </a:extLst>
          </p:cNvPr>
          <p:cNvGrpSpPr/>
          <p:nvPr/>
        </p:nvGrpSpPr>
        <p:grpSpPr>
          <a:xfrm>
            <a:off x="9892145" y="-9189"/>
            <a:ext cx="2299855" cy="2002493"/>
            <a:chOff x="2720566" y="1446268"/>
            <a:chExt cx="3990548" cy="4534911"/>
          </a:xfrm>
        </p:grpSpPr>
        <p:grpSp>
          <p:nvGrpSpPr>
            <p:cNvPr id="6" name="Gruppieren 6">
              <a:extLst>
                <a:ext uri="{FF2B5EF4-FFF2-40B4-BE49-F238E27FC236}">
                  <a16:creationId xmlns:a16="http://schemas.microsoft.com/office/drawing/2014/main" id="{72608C2E-0A4C-81AD-2612-E1C96C6A2A8B}"/>
                </a:ext>
              </a:extLst>
            </p:cNvPr>
            <p:cNvGrpSpPr/>
            <p:nvPr/>
          </p:nvGrpSpPr>
          <p:grpSpPr>
            <a:xfrm>
              <a:off x="2720566" y="1446268"/>
              <a:ext cx="3990548" cy="3815489"/>
              <a:chOff x="6144709" y="2287424"/>
              <a:chExt cx="6068274" cy="5885268"/>
            </a:xfrm>
          </p:grpSpPr>
          <p:pic>
            <p:nvPicPr>
              <p:cNvPr id="9" name="Grafik 4">
                <a:extLst>
                  <a:ext uri="{FF2B5EF4-FFF2-40B4-BE49-F238E27FC236}">
                    <a16:creationId xmlns:a16="http://schemas.microsoft.com/office/drawing/2014/main" id="{9EDB6B3D-0BF6-BB2A-CDDC-47B70EF5144B}"/>
                  </a:ext>
                </a:extLst>
              </p:cNvPr>
              <p:cNvPicPr>
                <a:picLocks noChangeAspect="1"/>
              </p:cNvPicPr>
              <p:nvPr/>
            </p:nvPicPr>
            <p:blipFill rotWithShape="1">
              <a:blip r:embed="rId10"/>
              <a:srcRect t="4371" r="1669" b="7269"/>
              <a:stretch/>
            </p:blipFill>
            <p:spPr>
              <a:xfrm>
                <a:off x="6144709" y="2287424"/>
                <a:ext cx="6068274" cy="5885268"/>
              </a:xfrm>
              <a:prstGeom prst="rect">
                <a:avLst/>
              </a:prstGeom>
            </p:spPr>
          </p:pic>
          <p:sp>
            <p:nvSpPr>
              <p:cNvPr id="11" name="Textfeld 5">
                <a:extLst>
                  <a:ext uri="{FF2B5EF4-FFF2-40B4-BE49-F238E27FC236}">
                    <a16:creationId xmlns:a16="http://schemas.microsoft.com/office/drawing/2014/main" id="{01F23438-1EC7-1D66-AD08-2EF9770CBCAC}"/>
                  </a:ext>
                </a:extLst>
              </p:cNvPr>
              <p:cNvSpPr txBox="1"/>
              <p:nvPr/>
            </p:nvSpPr>
            <p:spPr>
              <a:xfrm>
                <a:off x="6639989" y="7393524"/>
                <a:ext cx="5077718" cy="673942"/>
              </a:xfrm>
              <a:prstGeom prst="rect">
                <a:avLst/>
              </a:prstGeom>
              <a:solidFill>
                <a:srgbClr val="E0E0E2">
                  <a:alpha val="65000"/>
                </a:srgbClr>
              </a:solidFill>
            </p:spPr>
            <p:txBody>
              <a:bodyPr wrap="square" lIns="36000" tIns="0" rIns="36000" bIns="0" rtlCol="0">
                <a:spAutoFit/>
              </a:bodyPr>
              <a:lstStyle/>
              <a:p>
                <a:pPr algn="ctr"/>
                <a:r>
                  <a:rPr lang="de-DE" sz="1100" dirty="0" err="1"/>
                  <a:t>Panich</a:t>
                </a:r>
                <a:r>
                  <a:rPr lang="de-DE" sz="1100" dirty="0"/>
                  <a:t> et al. 2021</a:t>
                </a:r>
                <a:endParaRPr lang="en-GB" sz="1100" dirty="0"/>
              </a:p>
            </p:txBody>
          </p:sp>
        </p:grpSp>
        <p:sp>
          <p:nvSpPr>
            <p:cNvPr id="7" name="ZoneTexte 50">
              <a:extLst>
                <a:ext uri="{FF2B5EF4-FFF2-40B4-BE49-F238E27FC236}">
                  <a16:creationId xmlns:a16="http://schemas.microsoft.com/office/drawing/2014/main" id="{5BCE9BC1-4BAB-3E73-21EF-406AE4FBB84F}"/>
                </a:ext>
              </a:extLst>
            </p:cNvPr>
            <p:cNvSpPr txBox="1"/>
            <p:nvPr/>
          </p:nvSpPr>
          <p:spPr>
            <a:xfrm>
              <a:off x="3262383" y="5284177"/>
              <a:ext cx="2906916" cy="697002"/>
            </a:xfrm>
            <a:prstGeom prst="rect">
              <a:avLst/>
            </a:prstGeom>
            <a:noFill/>
          </p:spPr>
          <p:txBody>
            <a:bodyPr wrap="none" rtlCol="0">
              <a:spAutoFit/>
            </a:bodyPr>
            <a:lstStyle/>
            <a:p>
              <a:pPr algn="ctr"/>
              <a:r>
                <a:rPr lang="fr-FR" sz="1400" i="1" dirty="0"/>
                <a:t>Cupriavidus necator </a:t>
              </a:r>
              <a:endParaRPr lang="en-US" sz="1400" i="1" dirty="0"/>
            </a:p>
          </p:txBody>
        </p:sp>
      </p:grpSp>
      <p:pic>
        <p:nvPicPr>
          <p:cNvPr id="50" name="Picture 49">
            <a:extLst>
              <a:ext uri="{FF2B5EF4-FFF2-40B4-BE49-F238E27FC236}">
                <a16:creationId xmlns:a16="http://schemas.microsoft.com/office/drawing/2014/main" id="{DAD91032-19E1-B0FC-496A-307BEDE5E225}"/>
              </a:ext>
            </a:extLst>
          </p:cNvPr>
          <p:cNvPicPr>
            <a:picLocks noChangeAspect="1"/>
          </p:cNvPicPr>
          <p:nvPr/>
        </p:nvPicPr>
        <p:blipFill>
          <a:blip r:embed="rId11"/>
          <a:stretch>
            <a:fillRect/>
          </a:stretch>
        </p:blipFill>
        <p:spPr>
          <a:xfrm>
            <a:off x="140605" y="1007782"/>
            <a:ext cx="7772400" cy="4017787"/>
          </a:xfrm>
          <a:prstGeom prst="rect">
            <a:avLst/>
          </a:prstGeom>
        </p:spPr>
      </p:pic>
      <p:pic>
        <p:nvPicPr>
          <p:cNvPr id="52" name="Picture 51">
            <a:extLst>
              <a:ext uri="{FF2B5EF4-FFF2-40B4-BE49-F238E27FC236}">
                <a16:creationId xmlns:a16="http://schemas.microsoft.com/office/drawing/2014/main" id="{C678C88F-DACC-E963-11A4-95DA37E84574}"/>
              </a:ext>
            </a:extLst>
          </p:cNvPr>
          <p:cNvPicPr>
            <a:picLocks noChangeAspect="1"/>
          </p:cNvPicPr>
          <p:nvPr/>
        </p:nvPicPr>
        <p:blipFill>
          <a:blip r:embed="rId12"/>
          <a:stretch>
            <a:fillRect/>
          </a:stretch>
        </p:blipFill>
        <p:spPr>
          <a:xfrm>
            <a:off x="140605" y="814788"/>
            <a:ext cx="7772400" cy="4210781"/>
          </a:xfrm>
          <a:prstGeom prst="rect">
            <a:avLst/>
          </a:prstGeom>
        </p:spPr>
      </p:pic>
      <p:pic>
        <p:nvPicPr>
          <p:cNvPr id="4" name="Audio 3">
            <a:extLst>
              <a:ext uri="{FF2B5EF4-FFF2-40B4-BE49-F238E27FC236}">
                <a16:creationId xmlns:a16="http://schemas.microsoft.com/office/drawing/2014/main" id="{0BD2E228-50F8-2B4D-8A7B-5542265A52C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69761659"/>
      </p:ext>
    </p:extLst>
  </p:cSld>
  <p:clrMapOvr>
    <a:masterClrMapping/>
  </p:clrMapOvr>
  <mc:AlternateContent xmlns:mc="http://schemas.openxmlformats.org/markup-compatibility/2006">
    <mc:Choice xmlns:p14="http://schemas.microsoft.com/office/powerpoint/2010/main" Requires="p14">
      <p:transition spd="slow" p14:dur="2000" advTm="60522"/>
    </mc:Choice>
    <mc:Fallback>
      <p:transition spd="slow" advTm="6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6" grpId="0" build="p"/>
      <p:bldP spid="31"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2A363-6991-FC5A-C2F1-980AFC73DE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54C1837-E513-6957-2DC2-E34471D464C1}"/>
              </a:ext>
            </a:extLst>
          </p:cNvPr>
          <p:cNvSpPr/>
          <p:nvPr/>
        </p:nvSpPr>
        <p:spPr>
          <a:xfrm>
            <a:off x="688622" y="789710"/>
            <a:ext cx="3459308" cy="43650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descr="A close-up of a device&#10;&#10;Description automatically generated">
            <a:extLst>
              <a:ext uri="{FF2B5EF4-FFF2-40B4-BE49-F238E27FC236}">
                <a16:creationId xmlns:a16="http://schemas.microsoft.com/office/drawing/2014/main" id="{EFB459A6-99BD-16B9-3B1B-9F31C85BE763}"/>
              </a:ext>
            </a:extLst>
          </p:cNvPr>
          <p:cNvPicPr>
            <a:picLocks noChangeAspect="1"/>
          </p:cNvPicPr>
          <p:nvPr/>
        </p:nvPicPr>
        <p:blipFill>
          <a:blip r:embed="rId6"/>
          <a:stretch>
            <a:fillRect/>
          </a:stretch>
        </p:blipFill>
        <p:spPr>
          <a:xfrm>
            <a:off x="775074" y="882607"/>
            <a:ext cx="3286404" cy="4179235"/>
          </a:xfrm>
          <a:prstGeom prst="rect">
            <a:avLst/>
          </a:prstGeom>
        </p:spPr>
      </p:pic>
      <p:sp>
        <p:nvSpPr>
          <p:cNvPr id="13" name="TextBox 12">
            <a:extLst>
              <a:ext uri="{FF2B5EF4-FFF2-40B4-BE49-F238E27FC236}">
                <a16:creationId xmlns:a16="http://schemas.microsoft.com/office/drawing/2014/main" id="{7235140E-0E83-3CA1-7118-E77509A2BD11}"/>
              </a:ext>
            </a:extLst>
          </p:cNvPr>
          <p:cNvSpPr txBox="1"/>
          <p:nvPr/>
        </p:nvSpPr>
        <p:spPr>
          <a:xfrm>
            <a:off x="0" y="0"/>
            <a:ext cx="3009606" cy="461665"/>
          </a:xfrm>
          <a:prstGeom prst="rect">
            <a:avLst/>
          </a:prstGeom>
          <a:noFill/>
        </p:spPr>
        <p:txBody>
          <a:bodyPr wrap="none" rtlCol="0">
            <a:spAutoFit/>
          </a:bodyPr>
          <a:lstStyle/>
          <a:p>
            <a:r>
              <a:rPr lang="en-BE" sz="2400" b="1" dirty="0">
                <a:solidFill>
                  <a:schemeClr val="bg1"/>
                </a:solidFill>
              </a:rPr>
              <a:t>Small scale cultivation</a:t>
            </a:r>
          </a:p>
        </p:txBody>
      </p:sp>
      <p:sp>
        <p:nvSpPr>
          <p:cNvPr id="12" name="Triangle 11">
            <a:extLst>
              <a:ext uri="{FF2B5EF4-FFF2-40B4-BE49-F238E27FC236}">
                <a16:creationId xmlns:a16="http://schemas.microsoft.com/office/drawing/2014/main" id="{51E9C335-B560-429A-976A-E73B2D8F8B14}"/>
              </a:ext>
            </a:extLst>
          </p:cNvPr>
          <p:cNvSpPr/>
          <p:nvPr/>
        </p:nvSpPr>
        <p:spPr>
          <a:xfrm rot="15731639">
            <a:off x="5305746" y="828210"/>
            <a:ext cx="1580508" cy="11627024"/>
          </a:xfrm>
          <a:custGeom>
            <a:avLst/>
            <a:gdLst>
              <a:gd name="connsiteX0" fmla="*/ 0 w 1296389"/>
              <a:gd name="connsiteY0" fmla="*/ 4666130 h 4666130"/>
              <a:gd name="connsiteX1" fmla="*/ 648195 w 1296389"/>
              <a:gd name="connsiteY1" fmla="*/ 0 h 4666130"/>
              <a:gd name="connsiteX2" fmla="*/ 1296389 w 1296389"/>
              <a:gd name="connsiteY2" fmla="*/ 4666130 h 4666130"/>
              <a:gd name="connsiteX3" fmla="*/ 0 w 1296389"/>
              <a:gd name="connsiteY3" fmla="*/ 4666130 h 4666130"/>
              <a:gd name="connsiteX0" fmla="*/ 0 w 1263939"/>
              <a:gd name="connsiteY0" fmla="*/ 4666130 h 4811068"/>
              <a:gd name="connsiteX1" fmla="*/ 648195 w 1263939"/>
              <a:gd name="connsiteY1" fmla="*/ 0 h 4811068"/>
              <a:gd name="connsiteX2" fmla="*/ 1263939 w 1263939"/>
              <a:gd name="connsiteY2" fmla="*/ 4811068 h 4811068"/>
              <a:gd name="connsiteX3" fmla="*/ 0 w 1263939"/>
              <a:gd name="connsiteY3" fmla="*/ 4666130 h 4811068"/>
              <a:gd name="connsiteX0" fmla="*/ 0 w 1263939"/>
              <a:gd name="connsiteY0" fmla="*/ 4671344 h 4816282"/>
              <a:gd name="connsiteX1" fmla="*/ 608192 w 1263939"/>
              <a:gd name="connsiteY1" fmla="*/ 0 h 4816282"/>
              <a:gd name="connsiteX2" fmla="*/ 1263939 w 1263939"/>
              <a:gd name="connsiteY2" fmla="*/ 4816282 h 4816282"/>
              <a:gd name="connsiteX3" fmla="*/ 0 w 1263939"/>
              <a:gd name="connsiteY3" fmla="*/ 4671344 h 4816282"/>
              <a:gd name="connsiteX0" fmla="*/ 0 w 1262202"/>
              <a:gd name="connsiteY0" fmla="*/ 4671344 h 4829616"/>
              <a:gd name="connsiteX1" fmla="*/ 608192 w 1262202"/>
              <a:gd name="connsiteY1" fmla="*/ 0 h 4829616"/>
              <a:gd name="connsiteX2" fmla="*/ 1262202 w 1262202"/>
              <a:gd name="connsiteY2" fmla="*/ 4829616 h 4829616"/>
              <a:gd name="connsiteX3" fmla="*/ 0 w 1262202"/>
              <a:gd name="connsiteY3" fmla="*/ 4671344 h 4829616"/>
              <a:gd name="connsiteX0" fmla="*/ 0 w 1262202"/>
              <a:gd name="connsiteY0" fmla="*/ 4644135 h 4802407"/>
              <a:gd name="connsiteX1" fmla="*/ 928214 w 1262202"/>
              <a:gd name="connsiteY1" fmla="*/ 0 h 4802407"/>
              <a:gd name="connsiteX2" fmla="*/ 1262202 w 1262202"/>
              <a:gd name="connsiteY2" fmla="*/ 4802407 h 4802407"/>
              <a:gd name="connsiteX3" fmla="*/ 0 w 1262202"/>
              <a:gd name="connsiteY3" fmla="*/ 4644135 h 4802407"/>
              <a:gd name="connsiteX0" fmla="*/ 0 w 1269153"/>
              <a:gd name="connsiteY0" fmla="*/ 4644135 h 4767612"/>
              <a:gd name="connsiteX1" fmla="*/ 928214 w 1269153"/>
              <a:gd name="connsiteY1" fmla="*/ 0 h 4767612"/>
              <a:gd name="connsiteX2" fmla="*/ 1269153 w 1269153"/>
              <a:gd name="connsiteY2" fmla="*/ 4767612 h 4767612"/>
              <a:gd name="connsiteX3" fmla="*/ 0 w 1269153"/>
              <a:gd name="connsiteY3" fmla="*/ 4644135 h 4767612"/>
              <a:gd name="connsiteX0" fmla="*/ 0 w 1249436"/>
              <a:gd name="connsiteY0" fmla="*/ 4644135 h 4730551"/>
              <a:gd name="connsiteX1" fmla="*/ 928214 w 1249436"/>
              <a:gd name="connsiteY1" fmla="*/ 0 h 4730551"/>
              <a:gd name="connsiteX2" fmla="*/ 1249436 w 1249436"/>
              <a:gd name="connsiteY2" fmla="*/ 4730551 h 4730551"/>
              <a:gd name="connsiteX3" fmla="*/ 0 w 1249436"/>
              <a:gd name="connsiteY3" fmla="*/ 4644135 h 4730551"/>
              <a:gd name="connsiteX0" fmla="*/ 0 w 1234363"/>
              <a:gd name="connsiteY0" fmla="*/ 4644135 h 4738116"/>
              <a:gd name="connsiteX1" fmla="*/ 928214 w 1234363"/>
              <a:gd name="connsiteY1" fmla="*/ 0 h 4738116"/>
              <a:gd name="connsiteX2" fmla="*/ 1234363 w 1234363"/>
              <a:gd name="connsiteY2" fmla="*/ 4738116 h 4738116"/>
              <a:gd name="connsiteX3" fmla="*/ 0 w 1234363"/>
              <a:gd name="connsiteY3" fmla="*/ 4644135 h 4738116"/>
              <a:gd name="connsiteX0" fmla="*/ 0 w 1227794"/>
              <a:gd name="connsiteY0" fmla="*/ 4644135 h 4749015"/>
              <a:gd name="connsiteX1" fmla="*/ 928214 w 1227794"/>
              <a:gd name="connsiteY1" fmla="*/ 0 h 4749015"/>
              <a:gd name="connsiteX2" fmla="*/ 1227794 w 1227794"/>
              <a:gd name="connsiteY2" fmla="*/ 4749015 h 4749015"/>
              <a:gd name="connsiteX3" fmla="*/ 0 w 1227794"/>
              <a:gd name="connsiteY3" fmla="*/ 4644135 h 4749015"/>
              <a:gd name="connsiteX0" fmla="*/ 0 w 928214"/>
              <a:gd name="connsiteY0" fmla="*/ 4644135 h 4726948"/>
              <a:gd name="connsiteX1" fmla="*/ 928214 w 928214"/>
              <a:gd name="connsiteY1" fmla="*/ 0 h 4726948"/>
              <a:gd name="connsiteX2" fmla="*/ 877537 w 928214"/>
              <a:gd name="connsiteY2" fmla="*/ 4726948 h 4726948"/>
              <a:gd name="connsiteX3" fmla="*/ 0 w 928214"/>
              <a:gd name="connsiteY3" fmla="*/ 4644135 h 4726948"/>
              <a:gd name="connsiteX0" fmla="*/ 0 w 1427635"/>
              <a:gd name="connsiteY0" fmla="*/ 4613557 h 4696370"/>
              <a:gd name="connsiteX1" fmla="*/ 1427635 w 1427635"/>
              <a:gd name="connsiteY1" fmla="*/ 0 h 4696370"/>
              <a:gd name="connsiteX2" fmla="*/ 877537 w 1427635"/>
              <a:gd name="connsiteY2" fmla="*/ 4696370 h 4696370"/>
              <a:gd name="connsiteX3" fmla="*/ 0 w 1427635"/>
              <a:gd name="connsiteY3" fmla="*/ 4613557 h 4696370"/>
              <a:gd name="connsiteX0" fmla="*/ 0 w 1427635"/>
              <a:gd name="connsiteY0" fmla="*/ 4613557 h 4660059"/>
              <a:gd name="connsiteX1" fmla="*/ 1427635 w 1427635"/>
              <a:gd name="connsiteY1" fmla="*/ 0 h 4660059"/>
              <a:gd name="connsiteX2" fmla="*/ 888683 w 1427635"/>
              <a:gd name="connsiteY2" fmla="*/ 4660059 h 4660059"/>
              <a:gd name="connsiteX3" fmla="*/ 0 w 1427635"/>
              <a:gd name="connsiteY3" fmla="*/ 4613557 h 4660059"/>
              <a:gd name="connsiteX0" fmla="*/ 0 w 1427635"/>
              <a:gd name="connsiteY0" fmla="*/ 4613557 h 4669722"/>
              <a:gd name="connsiteX1" fmla="*/ 1427635 w 1427635"/>
              <a:gd name="connsiteY1" fmla="*/ 0 h 4669722"/>
              <a:gd name="connsiteX2" fmla="*/ 873884 w 1427635"/>
              <a:gd name="connsiteY2" fmla="*/ 4669722 h 4669722"/>
              <a:gd name="connsiteX3" fmla="*/ 0 w 1427635"/>
              <a:gd name="connsiteY3" fmla="*/ 4613557 h 4669722"/>
              <a:gd name="connsiteX0" fmla="*/ 0 w 1427635"/>
              <a:gd name="connsiteY0" fmla="*/ 4613557 h 4662516"/>
              <a:gd name="connsiteX1" fmla="*/ 1427635 w 1427635"/>
              <a:gd name="connsiteY1" fmla="*/ 0 h 4662516"/>
              <a:gd name="connsiteX2" fmla="*/ 868404 w 1427635"/>
              <a:gd name="connsiteY2" fmla="*/ 4662516 h 4662516"/>
              <a:gd name="connsiteX3" fmla="*/ 0 w 1427635"/>
              <a:gd name="connsiteY3" fmla="*/ 4613557 h 4662516"/>
              <a:gd name="connsiteX0" fmla="*/ 0 w 1592348"/>
              <a:gd name="connsiteY0" fmla="*/ 4604527 h 4653486"/>
              <a:gd name="connsiteX1" fmla="*/ 1592348 w 1592348"/>
              <a:gd name="connsiteY1" fmla="*/ 0 h 4653486"/>
              <a:gd name="connsiteX2" fmla="*/ 868404 w 1592348"/>
              <a:gd name="connsiteY2" fmla="*/ 4653486 h 4653486"/>
              <a:gd name="connsiteX3" fmla="*/ 0 w 1592348"/>
              <a:gd name="connsiteY3" fmla="*/ 4604527 h 4653486"/>
              <a:gd name="connsiteX0" fmla="*/ 0 w 1580508"/>
              <a:gd name="connsiteY0" fmla="*/ 4600934 h 4649893"/>
              <a:gd name="connsiteX1" fmla="*/ 1580508 w 1580508"/>
              <a:gd name="connsiteY1" fmla="*/ 0 h 4649893"/>
              <a:gd name="connsiteX2" fmla="*/ 868404 w 1580508"/>
              <a:gd name="connsiteY2" fmla="*/ 4649893 h 4649893"/>
              <a:gd name="connsiteX3" fmla="*/ 0 w 1580508"/>
              <a:gd name="connsiteY3" fmla="*/ 4600934 h 4649893"/>
            </a:gdLst>
            <a:ahLst/>
            <a:cxnLst>
              <a:cxn ang="0">
                <a:pos x="connsiteX0" y="connsiteY0"/>
              </a:cxn>
              <a:cxn ang="0">
                <a:pos x="connsiteX1" y="connsiteY1"/>
              </a:cxn>
              <a:cxn ang="0">
                <a:pos x="connsiteX2" y="connsiteY2"/>
              </a:cxn>
              <a:cxn ang="0">
                <a:pos x="connsiteX3" y="connsiteY3"/>
              </a:cxn>
            </a:cxnLst>
            <a:rect l="l" t="t" r="r" b="b"/>
            <a:pathLst>
              <a:path w="1580508" h="4649893">
                <a:moveTo>
                  <a:pt x="0" y="4600934"/>
                </a:moveTo>
                <a:lnTo>
                  <a:pt x="1580508" y="0"/>
                </a:lnTo>
                <a:lnTo>
                  <a:pt x="868404" y="4649893"/>
                </a:lnTo>
                <a:lnTo>
                  <a:pt x="0" y="4600934"/>
                </a:lnTo>
                <a:close/>
              </a:path>
            </a:pathLst>
          </a:custGeom>
          <a:gradFill flip="none" rotWithShape="1">
            <a:gsLst>
              <a:gs pos="8000">
                <a:srgbClr val="ABC0E5"/>
              </a:gs>
              <a:gs pos="83000">
                <a:srgbClr val="1B4776"/>
              </a:gs>
            </a:gsLst>
            <a:lin ang="9000000" scaled="0"/>
            <a:tileRect/>
          </a:gradFill>
          <a:ln>
            <a:gradFill>
              <a:gsLst>
                <a:gs pos="8000">
                  <a:schemeClr val="accent1">
                    <a:lumMod val="45000"/>
                    <a:lumOff val="55000"/>
                  </a:schemeClr>
                </a:gs>
                <a:gs pos="83000">
                  <a:srgbClr val="1B4776"/>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u="sng"/>
          </a:p>
        </p:txBody>
      </p:sp>
      <p:pic>
        <p:nvPicPr>
          <p:cNvPr id="11" name="Picture 10" descr="A beaker with a liquid in it&#10;&#10;Description automatically generated">
            <a:extLst>
              <a:ext uri="{FF2B5EF4-FFF2-40B4-BE49-F238E27FC236}">
                <a16:creationId xmlns:a16="http://schemas.microsoft.com/office/drawing/2014/main" id="{0B4B6662-12EF-2E18-1E6C-18A5919C9D7F}"/>
              </a:ext>
            </a:extLst>
          </p:cNvPr>
          <p:cNvPicPr>
            <a:picLocks noChangeAspect="1"/>
          </p:cNvPicPr>
          <p:nvPr/>
        </p:nvPicPr>
        <p:blipFill>
          <a:blip r:embed="rId7"/>
          <a:stretch>
            <a:fillRect/>
          </a:stretch>
        </p:blipFill>
        <p:spPr>
          <a:xfrm>
            <a:off x="1530739" y="5752417"/>
            <a:ext cx="533343" cy="913011"/>
          </a:xfrm>
          <a:prstGeom prst="rect">
            <a:avLst/>
          </a:prstGeom>
        </p:spPr>
      </p:pic>
      <p:sp>
        <p:nvSpPr>
          <p:cNvPr id="20" name="TextBox 19">
            <a:extLst>
              <a:ext uri="{FF2B5EF4-FFF2-40B4-BE49-F238E27FC236}">
                <a16:creationId xmlns:a16="http://schemas.microsoft.com/office/drawing/2014/main" id="{3EBD82CC-AF49-37D7-F9E1-E3740F917B61}"/>
              </a:ext>
            </a:extLst>
          </p:cNvPr>
          <p:cNvSpPr txBox="1"/>
          <p:nvPr/>
        </p:nvSpPr>
        <p:spPr>
          <a:xfrm>
            <a:off x="1508045" y="5245531"/>
            <a:ext cx="1484894" cy="369332"/>
          </a:xfrm>
          <a:prstGeom prst="rect">
            <a:avLst/>
          </a:prstGeom>
          <a:noFill/>
        </p:spPr>
        <p:txBody>
          <a:bodyPr wrap="none" rtlCol="0">
            <a:spAutoFit/>
          </a:bodyPr>
          <a:lstStyle/>
          <a:p>
            <a:r>
              <a:rPr lang="en-BE" dirty="0"/>
              <a:t>V</a:t>
            </a:r>
            <a:r>
              <a:rPr lang="en-BE" baseline="-25000" dirty="0"/>
              <a:t>work</a:t>
            </a:r>
            <a:r>
              <a:rPr lang="en-BE" dirty="0"/>
              <a:t>= 100 mL</a:t>
            </a:r>
            <a:endParaRPr lang="en-BE" baseline="-25000" dirty="0"/>
          </a:p>
        </p:txBody>
      </p:sp>
      <p:sp>
        <p:nvSpPr>
          <p:cNvPr id="7" name="TextBox 6">
            <a:extLst>
              <a:ext uri="{FF2B5EF4-FFF2-40B4-BE49-F238E27FC236}">
                <a16:creationId xmlns:a16="http://schemas.microsoft.com/office/drawing/2014/main" id="{C7244445-EC85-0705-3823-817587BEC79C}"/>
              </a:ext>
            </a:extLst>
          </p:cNvPr>
          <p:cNvSpPr txBox="1"/>
          <p:nvPr/>
        </p:nvSpPr>
        <p:spPr>
          <a:xfrm>
            <a:off x="686383" y="4751290"/>
            <a:ext cx="1102738" cy="307777"/>
          </a:xfrm>
          <a:prstGeom prst="rect">
            <a:avLst/>
          </a:prstGeom>
          <a:noFill/>
        </p:spPr>
        <p:txBody>
          <a:bodyPr wrap="none" rtlCol="0">
            <a:spAutoFit/>
          </a:bodyPr>
          <a:lstStyle/>
          <a:p>
            <a:r>
              <a:rPr lang="en-BE" sz="1400" dirty="0"/>
              <a:t>INSA, France</a:t>
            </a:r>
          </a:p>
        </p:txBody>
      </p:sp>
      <p:sp>
        <p:nvSpPr>
          <p:cNvPr id="2" name="TextBox 1">
            <a:extLst>
              <a:ext uri="{FF2B5EF4-FFF2-40B4-BE49-F238E27FC236}">
                <a16:creationId xmlns:a16="http://schemas.microsoft.com/office/drawing/2014/main" id="{B2CE5546-AB12-D42D-0AAF-D9488D75C7EC}"/>
              </a:ext>
            </a:extLst>
          </p:cNvPr>
          <p:cNvSpPr txBox="1"/>
          <p:nvPr/>
        </p:nvSpPr>
        <p:spPr>
          <a:xfrm>
            <a:off x="4412993" y="1284706"/>
            <a:ext cx="2693045" cy="1754326"/>
          </a:xfrm>
          <a:prstGeom prst="rect">
            <a:avLst/>
          </a:prstGeom>
          <a:noFill/>
        </p:spPr>
        <p:txBody>
          <a:bodyPr wrap="none" rtlCol="0">
            <a:spAutoFit/>
          </a:bodyPr>
          <a:lstStyle/>
          <a:p>
            <a:r>
              <a:rPr lang="en-GB" dirty="0"/>
              <a:t>U</a:t>
            </a:r>
            <a:r>
              <a:rPr lang="en-BE" dirty="0"/>
              <a:t>p to 1.5 bar overpressure</a:t>
            </a:r>
          </a:p>
          <a:p>
            <a:endParaRPr lang="en-BE" dirty="0"/>
          </a:p>
          <a:p>
            <a:endParaRPr lang="en-BE" dirty="0"/>
          </a:p>
          <a:p>
            <a:endParaRPr lang="en-BE" sz="1400" dirty="0"/>
          </a:p>
          <a:p>
            <a:r>
              <a:rPr lang="en-BE" dirty="0"/>
              <a:t>Cultivation in incubator</a:t>
            </a:r>
          </a:p>
          <a:p>
            <a:endParaRPr lang="en-BE" dirty="0"/>
          </a:p>
        </p:txBody>
      </p:sp>
      <p:cxnSp>
        <p:nvCxnSpPr>
          <p:cNvPr id="18" name="Connecteur droit 7">
            <a:extLst>
              <a:ext uri="{FF2B5EF4-FFF2-40B4-BE49-F238E27FC236}">
                <a16:creationId xmlns:a16="http://schemas.microsoft.com/office/drawing/2014/main" id="{8FCD2FB9-ACFC-FEFF-580D-DA8528B328A0}"/>
              </a:ext>
            </a:extLst>
          </p:cNvPr>
          <p:cNvCxnSpPr>
            <a:cxnSpLocks/>
          </p:cNvCxnSpPr>
          <p:nvPr/>
        </p:nvCxnSpPr>
        <p:spPr>
          <a:xfrm>
            <a:off x="3817280" y="1471252"/>
            <a:ext cx="53553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21" name="Connecteur droit 7">
            <a:extLst>
              <a:ext uri="{FF2B5EF4-FFF2-40B4-BE49-F238E27FC236}">
                <a16:creationId xmlns:a16="http://schemas.microsoft.com/office/drawing/2014/main" id="{B314F685-5727-EF1E-4D10-6A572F588745}"/>
              </a:ext>
            </a:extLst>
          </p:cNvPr>
          <p:cNvCxnSpPr>
            <a:cxnSpLocks/>
          </p:cNvCxnSpPr>
          <p:nvPr/>
        </p:nvCxnSpPr>
        <p:spPr>
          <a:xfrm>
            <a:off x="3817280" y="2535381"/>
            <a:ext cx="53553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EACBDBA-51FC-C158-A96D-0D28F3FE40D0}"/>
              </a:ext>
            </a:extLst>
          </p:cNvPr>
          <p:cNvPicPr>
            <a:picLocks noChangeAspect="1"/>
          </p:cNvPicPr>
          <p:nvPr/>
        </p:nvPicPr>
        <p:blipFill rotWithShape="1">
          <a:blip r:embed="rId8"/>
          <a:srcRect l="13369"/>
          <a:stretch/>
        </p:blipFill>
        <p:spPr>
          <a:xfrm>
            <a:off x="9180721" y="1051490"/>
            <a:ext cx="2605058" cy="3996000"/>
          </a:xfrm>
          <a:prstGeom prst="rect">
            <a:avLst/>
          </a:prstGeom>
        </p:spPr>
      </p:pic>
      <p:sp>
        <p:nvSpPr>
          <p:cNvPr id="6" name="TextBox 5">
            <a:extLst>
              <a:ext uri="{FF2B5EF4-FFF2-40B4-BE49-F238E27FC236}">
                <a16:creationId xmlns:a16="http://schemas.microsoft.com/office/drawing/2014/main" id="{3A2AF637-9327-F2A9-9992-96FFACD326B6}"/>
              </a:ext>
            </a:extLst>
          </p:cNvPr>
          <p:cNvSpPr txBox="1"/>
          <p:nvPr/>
        </p:nvSpPr>
        <p:spPr>
          <a:xfrm>
            <a:off x="9764999" y="5023237"/>
            <a:ext cx="1601913" cy="369332"/>
          </a:xfrm>
          <a:prstGeom prst="rect">
            <a:avLst/>
          </a:prstGeom>
          <a:noFill/>
        </p:spPr>
        <p:txBody>
          <a:bodyPr wrap="none" rtlCol="0">
            <a:spAutoFit/>
          </a:bodyPr>
          <a:lstStyle/>
          <a:p>
            <a:r>
              <a:rPr lang="en-BE" dirty="0"/>
              <a:t>V</a:t>
            </a:r>
            <a:r>
              <a:rPr lang="en-BE" baseline="-25000" dirty="0"/>
              <a:t>work</a:t>
            </a:r>
            <a:r>
              <a:rPr lang="en-BE" dirty="0"/>
              <a:t>= 100</a:t>
            </a:r>
            <a:r>
              <a:rPr lang="en-GB" dirty="0"/>
              <a:t>0</a:t>
            </a:r>
            <a:r>
              <a:rPr lang="en-BE" dirty="0"/>
              <a:t> mL</a:t>
            </a:r>
            <a:endParaRPr lang="en-BE" baseline="-25000" dirty="0"/>
          </a:p>
        </p:txBody>
      </p:sp>
      <p:cxnSp>
        <p:nvCxnSpPr>
          <p:cNvPr id="9" name="Connecteur droit 7">
            <a:extLst>
              <a:ext uri="{FF2B5EF4-FFF2-40B4-BE49-F238E27FC236}">
                <a16:creationId xmlns:a16="http://schemas.microsoft.com/office/drawing/2014/main" id="{E9B878A9-60F3-BED7-3E0B-AF6327E44AF7}"/>
              </a:ext>
            </a:extLst>
          </p:cNvPr>
          <p:cNvCxnSpPr>
            <a:cxnSpLocks/>
          </p:cNvCxnSpPr>
          <p:nvPr/>
        </p:nvCxnSpPr>
        <p:spPr>
          <a:xfrm flipH="1">
            <a:off x="8465979" y="3516539"/>
            <a:ext cx="92006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CBB846-3636-FD6C-6C26-08AA3A58A949}"/>
              </a:ext>
            </a:extLst>
          </p:cNvPr>
          <p:cNvSpPr txBox="1"/>
          <p:nvPr/>
        </p:nvSpPr>
        <p:spPr>
          <a:xfrm>
            <a:off x="6005992" y="3350139"/>
            <a:ext cx="2379241" cy="369332"/>
          </a:xfrm>
          <a:prstGeom prst="rect">
            <a:avLst/>
          </a:prstGeom>
          <a:noFill/>
        </p:spPr>
        <p:txBody>
          <a:bodyPr wrap="none" rtlCol="0">
            <a:spAutoFit/>
          </a:bodyPr>
          <a:lstStyle/>
          <a:p>
            <a:pPr algn="r"/>
            <a:r>
              <a:rPr lang="en-GB" dirty="0"/>
              <a:t>Gases premixed (MFCs)</a:t>
            </a:r>
            <a:endParaRPr lang="en-DE" dirty="0"/>
          </a:p>
        </p:txBody>
      </p:sp>
      <p:sp>
        <p:nvSpPr>
          <p:cNvPr id="19" name="TextBox 18">
            <a:extLst>
              <a:ext uri="{FF2B5EF4-FFF2-40B4-BE49-F238E27FC236}">
                <a16:creationId xmlns:a16="http://schemas.microsoft.com/office/drawing/2014/main" id="{5E049F1D-6AB6-7999-2E81-3C7161B08456}"/>
              </a:ext>
            </a:extLst>
          </p:cNvPr>
          <p:cNvSpPr txBox="1"/>
          <p:nvPr/>
        </p:nvSpPr>
        <p:spPr>
          <a:xfrm>
            <a:off x="4793492" y="3902327"/>
            <a:ext cx="3591741" cy="369332"/>
          </a:xfrm>
          <a:prstGeom prst="rect">
            <a:avLst/>
          </a:prstGeom>
          <a:noFill/>
        </p:spPr>
        <p:txBody>
          <a:bodyPr wrap="square" rtlCol="0">
            <a:spAutoFit/>
          </a:bodyPr>
          <a:lstStyle/>
          <a:p>
            <a:pPr algn="r"/>
            <a:r>
              <a:rPr lang="en-GB" dirty="0"/>
              <a:t>Connected to equipotential socket</a:t>
            </a:r>
            <a:endParaRPr lang="en-DE" dirty="0"/>
          </a:p>
        </p:txBody>
      </p:sp>
      <p:sp>
        <p:nvSpPr>
          <p:cNvPr id="22" name="TextBox 21">
            <a:extLst>
              <a:ext uri="{FF2B5EF4-FFF2-40B4-BE49-F238E27FC236}">
                <a16:creationId xmlns:a16="http://schemas.microsoft.com/office/drawing/2014/main" id="{93B9215C-7D1C-649E-E594-EA0994287D6E}"/>
              </a:ext>
            </a:extLst>
          </p:cNvPr>
          <p:cNvSpPr txBox="1"/>
          <p:nvPr/>
        </p:nvSpPr>
        <p:spPr>
          <a:xfrm>
            <a:off x="4875361" y="4557458"/>
            <a:ext cx="3509872" cy="369332"/>
          </a:xfrm>
          <a:prstGeom prst="rect">
            <a:avLst/>
          </a:prstGeom>
          <a:noFill/>
        </p:spPr>
        <p:txBody>
          <a:bodyPr wrap="none" rtlCol="0">
            <a:spAutoFit/>
          </a:bodyPr>
          <a:lstStyle/>
          <a:p>
            <a:pPr algn="r"/>
            <a:r>
              <a:rPr lang="en-GB" dirty="0"/>
              <a:t>Heated jacket and magnetic stirring</a:t>
            </a:r>
            <a:endParaRPr lang="en-DE" dirty="0"/>
          </a:p>
        </p:txBody>
      </p:sp>
      <p:cxnSp>
        <p:nvCxnSpPr>
          <p:cNvPr id="30" name="Connecteur droit 7">
            <a:extLst>
              <a:ext uri="{FF2B5EF4-FFF2-40B4-BE49-F238E27FC236}">
                <a16:creationId xmlns:a16="http://schemas.microsoft.com/office/drawing/2014/main" id="{58CE3716-6269-ED74-E837-662C60A7D742}"/>
              </a:ext>
            </a:extLst>
          </p:cNvPr>
          <p:cNvCxnSpPr>
            <a:cxnSpLocks/>
          </p:cNvCxnSpPr>
          <p:nvPr/>
        </p:nvCxnSpPr>
        <p:spPr>
          <a:xfrm flipH="1">
            <a:off x="8465979" y="4105221"/>
            <a:ext cx="92006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31" name="Connecteur droit 7">
            <a:extLst>
              <a:ext uri="{FF2B5EF4-FFF2-40B4-BE49-F238E27FC236}">
                <a16:creationId xmlns:a16="http://schemas.microsoft.com/office/drawing/2014/main" id="{927121E5-0E4A-FFEC-8194-7CFD89C5C19A}"/>
              </a:ext>
            </a:extLst>
          </p:cNvPr>
          <p:cNvCxnSpPr>
            <a:cxnSpLocks/>
          </p:cNvCxnSpPr>
          <p:nvPr/>
        </p:nvCxnSpPr>
        <p:spPr>
          <a:xfrm flipH="1">
            <a:off x="8465979" y="4693903"/>
            <a:ext cx="92006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BCBA9F4-DEAB-6E20-8FC3-A210E074401E}"/>
              </a:ext>
            </a:extLst>
          </p:cNvPr>
          <p:cNvSpPr txBox="1"/>
          <p:nvPr/>
        </p:nvSpPr>
        <p:spPr>
          <a:xfrm>
            <a:off x="10359172" y="4707382"/>
            <a:ext cx="1448024" cy="307777"/>
          </a:xfrm>
          <a:prstGeom prst="rect">
            <a:avLst/>
          </a:prstGeom>
          <a:noFill/>
        </p:spPr>
        <p:txBody>
          <a:bodyPr wrap="square" rtlCol="0">
            <a:spAutoFit/>
          </a:bodyPr>
          <a:lstStyle/>
          <a:p>
            <a:r>
              <a:rPr lang="en-GB" sz="1400" dirty="0">
                <a:solidFill>
                  <a:schemeClr val="bg1"/>
                </a:solidFill>
              </a:rPr>
              <a:t>TU</a:t>
            </a:r>
            <a:r>
              <a:rPr lang="en-BE" sz="1400" dirty="0">
                <a:solidFill>
                  <a:schemeClr val="bg1"/>
                </a:solidFill>
              </a:rPr>
              <a:t> </a:t>
            </a:r>
            <a:r>
              <a:rPr lang="en-GB" sz="1400" dirty="0">
                <a:solidFill>
                  <a:schemeClr val="bg1"/>
                </a:solidFill>
              </a:rPr>
              <a:t>Graz, Austria</a:t>
            </a:r>
            <a:endParaRPr lang="en-BE" sz="1400" dirty="0">
              <a:solidFill>
                <a:schemeClr val="bg1"/>
              </a:solidFill>
            </a:endParaRPr>
          </a:p>
        </p:txBody>
      </p:sp>
      <p:sp>
        <p:nvSpPr>
          <p:cNvPr id="14" name="TextBox 13">
            <a:extLst>
              <a:ext uri="{FF2B5EF4-FFF2-40B4-BE49-F238E27FC236}">
                <a16:creationId xmlns:a16="http://schemas.microsoft.com/office/drawing/2014/main" id="{F159EEE6-4989-A0A7-81E2-6455361AC458}"/>
              </a:ext>
            </a:extLst>
          </p:cNvPr>
          <p:cNvSpPr txBox="1"/>
          <p:nvPr/>
        </p:nvSpPr>
        <p:spPr>
          <a:xfrm>
            <a:off x="4365340" y="1827707"/>
            <a:ext cx="3029676" cy="369332"/>
          </a:xfrm>
          <a:prstGeom prst="rect">
            <a:avLst/>
          </a:prstGeom>
          <a:noFill/>
        </p:spPr>
        <p:txBody>
          <a:bodyPr wrap="none" rtlCol="0">
            <a:spAutoFit/>
          </a:bodyPr>
          <a:lstStyle/>
          <a:p>
            <a:r>
              <a:rPr lang="en-BE" dirty="0"/>
              <a:t>Gas composition customisable</a:t>
            </a:r>
          </a:p>
        </p:txBody>
      </p:sp>
      <p:cxnSp>
        <p:nvCxnSpPr>
          <p:cNvPr id="15" name="Connecteur droit 7">
            <a:extLst>
              <a:ext uri="{FF2B5EF4-FFF2-40B4-BE49-F238E27FC236}">
                <a16:creationId xmlns:a16="http://schemas.microsoft.com/office/drawing/2014/main" id="{191B30AF-125A-1CD0-A787-84A82ED749AD}"/>
              </a:ext>
            </a:extLst>
          </p:cNvPr>
          <p:cNvCxnSpPr>
            <a:cxnSpLocks/>
          </p:cNvCxnSpPr>
          <p:nvPr/>
        </p:nvCxnSpPr>
        <p:spPr>
          <a:xfrm>
            <a:off x="3817280" y="2012373"/>
            <a:ext cx="53553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pic>
        <p:nvPicPr>
          <p:cNvPr id="32" name="Audio 31">
            <a:extLst>
              <a:ext uri="{FF2B5EF4-FFF2-40B4-BE49-F238E27FC236}">
                <a16:creationId xmlns:a16="http://schemas.microsoft.com/office/drawing/2014/main" id="{C4CBCF98-72BF-5075-001B-753EC166D3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18363193"/>
      </p:ext>
    </p:extLst>
  </p:cSld>
  <p:clrMapOvr>
    <a:masterClrMapping/>
  </p:clrMapOvr>
  <mc:AlternateContent xmlns:mc="http://schemas.openxmlformats.org/markup-compatibility/2006">
    <mc:Choice xmlns:p14="http://schemas.microsoft.com/office/powerpoint/2010/main" Requires="p14">
      <p:transition spd="slow" p14:dur="2000" advTm="68011"/>
    </mc:Choice>
    <mc:Fallback>
      <p:transition spd="slow" advTm="6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2"/>
                </p:tgtEl>
              </p:cMediaNode>
            </p:audio>
          </p:childTnLst>
        </p:cTn>
      </p:par>
    </p:tnLst>
    <p:bldLst>
      <p:bldP spid="6" grpId="0"/>
      <p:bldP spid="17" grpId="0"/>
      <p:bldP spid="19" grpId="0"/>
      <p:bldP spid="22"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89C31-F9F3-D0C7-A232-E5A7B8D165A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57C5CBE-8C6C-FA9F-8112-725EAA58A416}"/>
              </a:ext>
            </a:extLst>
          </p:cNvPr>
          <p:cNvPicPr>
            <a:picLocks noChangeAspect="1"/>
          </p:cNvPicPr>
          <p:nvPr/>
        </p:nvPicPr>
        <p:blipFill rotWithShape="1">
          <a:blip r:embed="rId6">
            <a:extLst>
              <a:ext uri="{28A0092B-C50C-407E-A947-70E740481C1C}">
                <a14:useLocalDpi xmlns:a14="http://schemas.microsoft.com/office/drawing/2010/main" val="0"/>
              </a:ext>
            </a:extLst>
          </a:blip>
          <a:srcRect l="12273" t="4238"/>
          <a:stretch/>
        </p:blipFill>
        <p:spPr>
          <a:xfrm rot="5400000">
            <a:off x="-192466" y="914495"/>
            <a:ext cx="3517841" cy="2880000"/>
          </a:xfrm>
          <a:prstGeom prst="rect">
            <a:avLst/>
          </a:prstGeom>
        </p:spPr>
      </p:pic>
      <p:sp>
        <p:nvSpPr>
          <p:cNvPr id="13" name="TextBox 12">
            <a:extLst>
              <a:ext uri="{FF2B5EF4-FFF2-40B4-BE49-F238E27FC236}">
                <a16:creationId xmlns:a16="http://schemas.microsoft.com/office/drawing/2014/main" id="{13BEEC98-650E-5E54-894B-735BA2840EA4}"/>
              </a:ext>
            </a:extLst>
          </p:cNvPr>
          <p:cNvSpPr txBox="1"/>
          <p:nvPr/>
        </p:nvSpPr>
        <p:spPr>
          <a:xfrm>
            <a:off x="0" y="0"/>
            <a:ext cx="2757934" cy="461665"/>
          </a:xfrm>
          <a:prstGeom prst="rect">
            <a:avLst/>
          </a:prstGeom>
          <a:noFill/>
        </p:spPr>
        <p:txBody>
          <a:bodyPr wrap="none" rtlCol="0">
            <a:spAutoFit/>
          </a:bodyPr>
          <a:lstStyle/>
          <a:p>
            <a:r>
              <a:rPr lang="en-BE" sz="2400" b="1" dirty="0">
                <a:solidFill>
                  <a:schemeClr val="bg1"/>
                </a:solidFill>
              </a:rPr>
              <a:t>Lab-scale cultivation</a:t>
            </a:r>
          </a:p>
        </p:txBody>
      </p:sp>
      <p:sp>
        <p:nvSpPr>
          <p:cNvPr id="12" name="Triangle 11">
            <a:extLst>
              <a:ext uri="{FF2B5EF4-FFF2-40B4-BE49-F238E27FC236}">
                <a16:creationId xmlns:a16="http://schemas.microsoft.com/office/drawing/2014/main" id="{EEC1CB73-0F02-6FB5-471E-4060B277263A}"/>
              </a:ext>
            </a:extLst>
          </p:cNvPr>
          <p:cNvSpPr/>
          <p:nvPr/>
        </p:nvSpPr>
        <p:spPr>
          <a:xfrm rot="15731639">
            <a:off x="5305746" y="828210"/>
            <a:ext cx="1580508" cy="11627024"/>
          </a:xfrm>
          <a:custGeom>
            <a:avLst/>
            <a:gdLst>
              <a:gd name="connsiteX0" fmla="*/ 0 w 1296389"/>
              <a:gd name="connsiteY0" fmla="*/ 4666130 h 4666130"/>
              <a:gd name="connsiteX1" fmla="*/ 648195 w 1296389"/>
              <a:gd name="connsiteY1" fmla="*/ 0 h 4666130"/>
              <a:gd name="connsiteX2" fmla="*/ 1296389 w 1296389"/>
              <a:gd name="connsiteY2" fmla="*/ 4666130 h 4666130"/>
              <a:gd name="connsiteX3" fmla="*/ 0 w 1296389"/>
              <a:gd name="connsiteY3" fmla="*/ 4666130 h 4666130"/>
              <a:gd name="connsiteX0" fmla="*/ 0 w 1263939"/>
              <a:gd name="connsiteY0" fmla="*/ 4666130 h 4811068"/>
              <a:gd name="connsiteX1" fmla="*/ 648195 w 1263939"/>
              <a:gd name="connsiteY1" fmla="*/ 0 h 4811068"/>
              <a:gd name="connsiteX2" fmla="*/ 1263939 w 1263939"/>
              <a:gd name="connsiteY2" fmla="*/ 4811068 h 4811068"/>
              <a:gd name="connsiteX3" fmla="*/ 0 w 1263939"/>
              <a:gd name="connsiteY3" fmla="*/ 4666130 h 4811068"/>
              <a:gd name="connsiteX0" fmla="*/ 0 w 1263939"/>
              <a:gd name="connsiteY0" fmla="*/ 4671344 h 4816282"/>
              <a:gd name="connsiteX1" fmla="*/ 608192 w 1263939"/>
              <a:gd name="connsiteY1" fmla="*/ 0 h 4816282"/>
              <a:gd name="connsiteX2" fmla="*/ 1263939 w 1263939"/>
              <a:gd name="connsiteY2" fmla="*/ 4816282 h 4816282"/>
              <a:gd name="connsiteX3" fmla="*/ 0 w 1263939"/>
              <a:gd name="connsiteY3" fmla="*/ 4671344 h 4816282"/>
              <a:gd name="connsiteX0" fmla="*/ 0 w 1262202"/>
              <a:gd name="connsiteY0" fmla="*/ 4671344 h 4829616"/>
              <a:gd name="connsiteX1" fmla="*/ 608192 w 1262202"/>
              <a:gd name="connsiteY1" fmla="*/ 0 h 4829616"/>
              <a:gd name="connsiteX2" fmla="*/ 1262202 w 1262202"/>
              <a:gd name="connsiteY2" fmla="*/ 4829616 h 4829616"/>
              <a:gd name="connsiteX3" fmla="*/ 0 w 1262202"/>
              <a:gd name="connsiteY3" fmla="*/ 4671344 h 4829616"/>
              <a:gd name="connsiteX0" fmla="*/ 0 w 1262202"/>
              <a:gd name="connsiteY0" fmla="*/ 4644135 h 4802407"/>
              <a:gd name="connsiteX1" fmla="*/ 928214 w 1262202"/>
              <a:gd name="connsiteY1" fmla="*/ 0 h 4802407"/>
              <a:gd name="connsiteX2" fmla="*/ 1262202 w 1262202"/>
              <a:gd name="connsiteY2" fmla="*/ 4802407 h 4802407"/>
              <a:gd name="connsiteX3" fmla="*/ 0 w 1262202"/>
              <a:gd name="connsiteY3" fmla="*/ 4644135 h 4802407"/>
              <a:gd name="connsiteX0" fmla="*/ 0 w 1269153"/>
              <a:gd name="connsiteY0" fmla="*/ 4644135 h 4767612"/>
              <a:gd name="connsiteX1" fmla="*/ 928214 w 1269153"/>
              <a:gd name="connsiteY1" fmla="*/ 0 h 4767612"/>
              <a:gd name="connsiteX2" fmla="*/ 1269153 w 1269153"/>
              <a:gd name="connsiteY2" fmla="*/ 4767612 h 4767612"/>
              <a:gd name="connsiteX3" fmla="*/ 0 w 1269153"/>
              <a:gd name="connsiteY3" fmla="*/ 4644135 h 4767612"/>
              <a:gd name="connsiteX0" fmla="*/ 0 w 1249436"/>
              <a:gd name="connsiteY0" fmla="*/ 4644135 h 4730551"/>
              <a:gd name="connsiteX1" fmla="*/ 928214 w 1249436"/>
              <a:gd name="connsiteY1" fmla="*/ 0 h 4730551"/>
              <a:gd name="connsiteX2" fmla="*/ 1249436 w 1249436"/>
              <a:gd name="connsiteY2" fmla="*/ 4730551 h 4730551"/>
              <a:gd name="connsiteX3" fmla="*/ 0 w 1249436"/>
              <a:gd name="connsiteY3" fmla="*/ 4644135 h 4730551"/>
              <a:gd name="connsiteX0" fmla="*/ 0 w 1234363"/>
              <a:gd name="connsiteY0" fmla="*/ 4644135 h 4738116"/>
              <a:gd name="connsiteX1" fmla="*/ 928214 w 1234363"/>
              <a:gd name="connsiteY1" fmla="*/ 0 h 4738116"/>
              <a:gd name="connsiteX2" fmla="*/ 1234363 w 1234363"/>
              <a:gd name="connsiteY2" fmla="*/ 4738116 h 4738116"/>
              <a:gd name="connsiteX3" fmla="*/ 0 w 1234363"/>
              <a:gd name="connsiteY3" fmla="*/ 4644135 h 4738116"/>
              <a:gd name="connsiteX0" fmla="*/ 0 w 1227794"/>
              <a:gd name="connsiteY0" fmla="*/ 4644135 h 4749015"/>
              <a:gd name="connsiteX1" fmla="*/ 928214 w 1227794"/>
              <a:gd name="connsiteY1" fmla="*/ 0 h 4749015"/>
              <a:gd name="connsiteX2" fmla="*/ 1227794 w 1227794"/>
              <a:gd name="connsiteY2" fmla="*/ 4749015 h 4749015"/>
              <a:gd name="connsiteX3" fmla="*/ 0 w 1227794"/>
              <a:gd name="connsiteY3" fmla="*/ 4644135 h 4749015"/>
              <a:gd name="connsiteX0" fmla="*/ 0 w 928214"/>
              <a:gd name="connsiteY0" fmla="*/ 4644135 h 4726948"/>
              <a:gd name="connsiteX1" fmla="*/ 928214 w 928214"/>
              <a:gd name="connsiteY1" fmla="*/ 0 h 4726948"/>
              <a:gd name="connsiteX2" fmla="*/ 877537 w 928214"/>
              <a:gd name="connsiteY2" fmla="*/ 4726948 h 4726948"/>
              <a:gd name="connsiteX3" fmla="*/ 0 w 928214"/>
              <a:gd name="connsiteY3" fmla="*/ 4644135 h 4726948"/>
              <a:gd name="connsiteX0" fmla="*/ 0 w 1427635"/>
              <a:gd name="connsiteY0" fmla="*/ 4613557 h 4696370"/>
              <a:gd name="connsiteX1" fmla="*/ 1427635 w 1427635"/>
              <a:gd name="connsiteY1" fmla="*/ 0 h 4696370"/>
              <a:gd name="connsiteX2" fmla="*/ 877537 w 1427635"/>
              <a:gd name="connsiteY2" fmla="*/ 4696370 h 4696370"/>
              <a:gd name="connsiteX3" fmla="*/ 0 w 1427635"/>
              <a:gd name="connsiteY3" fmla="*/ 4613557 h 4696370"/>
              <a:gd name="connsiteX0" fmla="*/ 0 w 1427635"/>
              <a:gd name="connsiteY0" fmla="*/ 4613557 h 4660059"/>
              <a:gd name="connsiteX1" fmla="*/ 1427635 w 1427635"/>
              <a:gd name="connsiteY1" fmla="*/ 0 h 4660059"/>
              <a:gd name="connsiteX2" fmla="*/ 888683 w 1427635"/>
              <a:gd name="connsiteY2" fmla="*/ 4660059 h 4660059"/>
              <a:gd name="connsiteX3" fmla="*/ 0 w 1427635"/>
              <a:gd name="connsiteY3" fmla="*/ 4613557 h 4660059"/>
              <a:gd name="connsiteX0" fmla="*/ 0 w 1427635"/>
              <a:gd name="connsiteY0" fmla="*/ 4613557 h 4669722"/>
              <a:gd name="connsiteX1" fmla="*/ 1427635 w 1427635"/>
              <a:gd name="connsiteY1" fmla="*/ 0 h 4669722"/>
              <a:gd name="connsiteX2" fmla="*/ 873884 w 1427635"/>
              <a:gd name="connsiteY2" fmla="*/ 4669722 h 4669722"/>
              <a:gd name="connsiteX3" fmla="*/ 0 w 1427635"/>
              <a:gd name="connsiteY3" fmla="*/ 4613557 h 4669722"/>
              <a:gd name="connsiteX0" fmla="*/ 0 w 1427635"/>
              <a:gd name="connsiteY0" fmla="*/ 4613557 h 4662516"/>
              <a:gd name="connsiteX1" fmla="*/ 1427635 w 1427635"/>
              <a:gd name="connsiteY1" fmla="*/ 0 h 4662516"/>
              <a:gd name="connsiteX2" fmla="*/ 868404 w 1427635"/>
              <a:gd name="connsiteY2" fmla="*/ 4662516 h 4662516"/>
              <a:gd name="connsiteX3" fmla="*/ 0 w 1427635"/>
              <a:gd name="connsiteY3" fmla="*/ 4613557 h 4662516"/>
              <a:gd name="connsiteX0" fmla="*/ 0 w 1592348"/>
              <a:gd name="connsiteY0" fmla="*/ 4604527 h 4653486"/>
              <a:gd name="connsiteX1" fmla="*/ 1592348 w 1592348"/>
              <a:gd name="connsiteY1" fmla="*/ 0 h 4653486"/>
              <a:gd name="connsiteX2" fmla="*/ 868404 w 1592348"/>
              <a:gd name="connsiteY2" fmla="*/ 4653486 h 4653486"/>
              <a:gd name="connsiteX3" fmla="*/ 0 w 1592348"/>
              <a:gd name="connsiteY3" fmla="*/ 4604527 h 4653486"/>
              <a:gd name="connsiteX0" fmla="*/ 0 w 1580508"/>
              <a:gd name="connsiteY0" fmla="*/ 4600934 h 4649893"/>
              <a:gd name="connsiteX1" fmla="*/ 1580508 w 1580508"/>
              <a:gd name="connsiteY1" fmla="*/ 0 h 4649893"/>
              <a:gd name="connsiteX2" fmla="*/ 868404 w 1580508"/>
              <a:gd name="connsiteY2" fmla="*/ 4649893 h 4649893"/>
              <a:gd name="connsiteX3" fmla="*/ 0 w 1580508"/>
              <a:gd name="connsiteY3" fmla="*/ 4600934 h 4649893"/>
            </a:gdLst>
            <a:ahLst/>
            <a:cxnLst>
              <a:cxn ang="0">
                <a:pos x="connsiteX0" y="connsiteY0"/>
              </a:cxn>
              <a:cxn ang="0">
                <a:pos x="connsiteX1" y="connsiteY1"/>
              </a:cxn>
              <a:cxn ang="0">
                <a:pos x="connsiteX2" y="connsiteY2"/>
              </a:cxn>
              <a:cxn ang="0">
                <a:pos x="connsiteX3" y="connsiteY3"/>
              </a:cxn>
            </a:cxnLst>
            <a:rect l="l" t="t" r="r" b="b"/>
            <a:pathLst>
              <a:path w="1580508" h="4649893">
                <a:moveTo>
                  <a:pt x="0" y="4600934"/>
                </a:moveTo>
                <a:lnTo>
                  <a:pt x="1580508" y="0"/>
                </a:lnTo>
                <a:lnTo>
                  <a:pt x="868404" y="4649893"/>
                </a:lnTo>
                <a:lnTo>
                  <a:pt x="0" y="4600934"/>
                </a:lnTo>
                <a:close/>
              </a:path>
            </a:pathLst>
          </a:custGeom>
          <a:gradFill flip="none" rotWithShape="1">
            <a:gsLst>
              <a:gs pos="8000">
                <a:srgbClr val="ABC0E5"/>
              </a:gs>
              <a:gs pos="83000">
                <a:srgbClr val="1B4776"/>
              </a:gs>
            </a:gsLst>
            <a:lin ang="9000000" scaled="0"/>
            <a:tileRect/>
          </a:gradFill>
          <a:ln>
            <a:gradFill>
              <a:gsLst>
                <a:gs pos="8000">
                  <a:schemeClr val="accent1">
                    <a:lumMod val="45000"/>
                    <a:lumOff val="55000"/>
                  </a:schemeClr>
                </a:gs>
                <a:gs pos="83000">
                  <a:srgbClr val="1B4776"/>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u="sng"/>
          </a:p>
        </p:txBody>
      </p:sp>
      <p:pic>
        <p:nvPicPr>
          <p:cNvPr id="11" name="Picture 10" descr="A beaker with a liquid in it&#10;&#10;Description automatically generated">
            <a:extLst>
              <a:ext uri="{FF2B5EF4-FFF2-40B4-BE49-F238E27FC236}">
                <a16:creationId xmlns:a16="http://schemas.microsoft.com/office/drawing/2014/main" id="{86C48FAE-5919-9278-FEC8-D84576FF429D}"/>
              </a:ext>
            </a:extLst>
          </p:cNvPr>
          <p:cNvPicPr>
            <a:picLocks noChangeAspect="1"/>
          </p:cNvPicPr>
          <p:nvPr/>
        </p:nvPicPr>
        <p:blipFill>
          <a:blip r:embed="rId7"/>
          <a:stretch>
            <a:fillRect/>
          </a:stretch>
        </p:blipFill>
        <p:spPr>
          <a:xfrm>
            <a:off x="1530739" y="5752417"/>
            <a:ext cx="533343" cy="913011"/>
          </a:xfrm>
          <a:prstGeom prst="rect">
            <a:avLst/>
          </a:prstGeom>
        </p:spPr>
      </p:pic>
      <p:sp>
        <p:nvSpPr>
          <p:cNvPr id="8" name="TextBox 7">
            <a:extLst>
              <a:ext uri="{FF2B5EF4-FFF2-40B4-BE49-F238E27FC236}">
                <a16:creationId xmlns:a16="http://schemas.microsoft.com/office/drawing/2014/main" id="{2860250A-6D36-48DF-A139-C3123C3A6639}"/>
              </a:ext>
            </a:extLst>
          </p:cNvPr>
          <p:cNvSpPr txBox="1"/>
          <p:nvPr/>
        </p:nvSpPr>
        <p:spPr>
          <a:xfrm>
            <a:off x="10152632" y="3496297"/>
            <a:ext cx="1501821" cy="307777"/>
          </a:xfrm>
          <a:prstGeom prst="rect">
            <a:avLst/>
          </a:prstGeom>
          <a:noFill/>
        </p:spPr>
        <p:txBody>
          <a:bodyPr wrap="none" rtlCol="0">
            <a:spAutoFit/>
          </a:bodyPr>
          <a:lstStyle/>
          <a:p>
            <a:r>
              <a:rPr lang="en-BE" sz="1400" dirty="0">
                <a:solidFill>
                  <a:schemeClr val="bg1"/>
                </a:solidFill>
              </a:rPr>
              <a:t>Silantes, Germany</a:t>
            </a:r>
          </a:p>
        </p:txBody>
      </p:sp>
      <p:pic>
        <p:nvPicPr>
          <p:cNvPr id="9" name="Picture 8" descr="A close-up of a machine&#10;&#10;Description automatically generated">
            <a:extLst>
              <a:ext uri="{FF2B5EF4-FFF2-40B4-BE49-F238E27FC236}">
                <a16:creationId xmlns:a16="http://schemas.microsoft.com/office/drawing/2014/main" id="{77607C60-5822-A760-B6B9-8BF0716FA7D0}"/>
              </a:ext>
            </a:extLst>
          </p:cNvPr>
          <p:cNvPicPr>
            <a:picLocks noChangeAspect="1"/>
          </p:cNvPicPr>
          <p:nvPr/>
        </p:nvPicPr>
        <p:blipFill>
          <a:blip r:embed="rId8"/>
          <a:stretch>
            <a:fillRect/>
          </a:stretch>
        </p:blipFill>
        <p:spPr>
          <a:xfrm>
            <a:off x="5728508" y="5454248"/>
            <a:ext cx="734984" cy="1187474"/>
          </a:xfrm>
          <a:prstGeom prst="rect">
            <a:avLst/>
          </a:prstGeom>
        </p:spPr>
      </p:pic>
      <p:pic>
        <p:nvPicPr>
          <p:cNvPr id="14" name="Image 7">
            <a:extLst>
              <a:ext uri="{FF2B5EF4-FFF2-40B4-BE49-F238E27FC236}">
                <a16:creationId xmlns:a16="http://schemas.microsoft.com/office/drawing/2014/main" id="{090BA4EE-7CAD-9EE6-089B-950DFAD6734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556738" y="2932982"/>
            <a:ext cx="6519000" cy="3689581"/>
          </a:xfrm>
          <a:prstGeom prst="rect">
            <a:avLst/>
          </a:prstGeom>
          <a:noFill/>
        </p:spPr>
      </p:pic>
      <p:sp>
        <p:nvSpPr>
          <p:cNvPr id="15" name="TextBox 14">
            <a:extLst>
              <a:ext uri="{FF2B5EF4-FFF2-40B4-BE49-F238E27FC236}">
                <a16:creationId xmlns:a16="http://schemas.microsoft.com/office/drawing/2014/main" id="{A02B5D0D-E056-5338-DEBB-B057B2FB5512}"/>
              </a:ext>
            </a:extLst>
          </p:cNvPr>
          <p:cNvSpPr txBox="1"/>
          <p:nvPr/>
        </p:nvSpPr>
        <p:spPr>
          <a:xfrm>
            <a:off x="19433642" y="7382804"/>
            <a:ext cx="987322" cy="307777"/>
          </a:xfrm>
          <a:prstGeom prst="rect">
            <a:avLst/>
          </a:prstGeom>
          <a:noFill/>
        </p:spPr>
        <p:txBody>
          <a:bodyPr wrap="none" rtlCol="0">
            <a:spAutoFit/>
          </a:bodyPr>
          <a:lstStyle/>
          <a:p>
            <a:r>
              <a:rPr lang="en-BE" sz="1400" dirty="0">
                <a:solidFill>
                  <a:schemeClr val="bg1"/>
                </a:solidFill>
              </a:rPr>
              <a:t>TBI, France</a:t>
            </a:r>
          </a:p>
        </p:txBody>
      </p:sp>
      <p:sp>
        <p:nvSpPr>
          <p:cNvPr id="24" name="TextBox 23">
            <a:extLst>
              <a:ext uri="{FF2B5EF4-FFF2-40B4-BE49-F238E27FC236}">
                <a16:creationId xmlns:a16="http://schemas.microsoft.com/office/drawing/2014/main" id="{34BCC68B-AB22-A7BA-570F-5B325114C5CA}"/>
              </a:ext>
            </a:extLst>
          </p:cNvPr>
          <p:cNvSpPr txBox="1"/>
          <p:nvPr/>
        </p:nvSpPr>
        <p:spPr>
          <a:xfrm>
            <a:off x="11047009" y="6291081"/>
            <a:ext cx="1214887" cy="307777"/>
          </a:xfrm>
          <a:prstGeom prst="rect">
            <a:avLst/>
          </a:prstGeom>
          <a:noFill/>
        </p:spPr>
        <p:txBody>
          <a:bodyPr wrap="square" rtlCol="0">
            <a:spAutoFit/>
          </a:bodyPr>
          <a:lstStyle/>
          <a:p>
            <a:r>
              <a:rPr lang="en-BE" sz="1400" dirty="0">
                <a:solidFill>
                  <a:schemeClr val="bg1"/>
                </a:solidFill>
              </a:rPr>
              <a:t>INSA, France</a:t>
            </a:r>
          </a:p>
        </p:txBody>
      </p:sp>
      <p:sp>
        <p:nvSpPr>
          <p:cNvPr id="25" name="TextBox 24">
            <a:extLst>
              <a:ext uri="{FF2B5EF4-FFF2-40B4-BE49-F238E27FC236}">
                <a16:creationId xmlns:a16="http://schemas.microsoft.com/office/drawing/2014/main" id="{84551D69-3C00-D7C4-B86D-F565075CD4C5}"/>
              </a:ext>
            </a:extLst>
          </p:cNvPr>
          <p:cNvSpPr txBox="1"/>
          <p:nvPr/>
        </p:nvSpPr>
        <p:spPr>
          <a:xfrm>
            <a:off x="948539" y="4317302"/>
            <a:ext cx="3676776" cy="2308324"/>
          </a:xfrm>
          <a:prstGeom prst="rect">
            <a:avLst/>
          </a:prstGeom>
          <a:noFill/>
        </p:spPr>
        <p:txBody>
          <a:bodyPr wrap="none" rtlCol="0">
            <a:spAutoFit/>
          </a:bodyPr>
          <a:lstStyle/>
          <a:p>
            <a:pPr algn="r"/>
            <a:endParaRPr lang="en-BE" dirty="0"/>
          </a:p>
          <a:p>
            <a:pPr algn="r"/>
            <a:r>
              <a:rPr lang="en-BE" dirty="0"/>
              <a:t>Gas supplemented individually</a:t>
            </a:r>
            <a:br>
              <a:rPr lang="en-BE" dirty="0"/>
            </a:br>
            <a:endParaRPr lang="en-BE" dirty="0"/>
          </a:p>
          <a:p>
            <a:pPr algn="r"/>
            <a:r>
              <a:rPr lang="en-US" dirty="0"/>
              <a:t>Online analysis of gas in- and outflow</a:t>
            </a:r>
            <a:br>
              <a:rPr lang="en-BE" dirty="0"/>
            </a:br>
            <a:endParaRPr lang="en-BE" dirty="0"/>
          </a:p>
          <a:p>
            <a:pPr algn="r"/>
            <a:r>
              <a:rPr lang="en-BE" dirty="0"/>
              <a:t>Up to 10 bar</a:t>
            </a:r>
            <a:br>
              <a:rPr lang="en-BE" dirty="0"/>
            </a:br>
            <a:endParaRPr lang="en-BE" dirty="0"/>
          </a:p>
          <a:p>
            <a:pPr algn="r"/>
            <a:r>
              <a:rPr lang="en-BE" dirty="0"/>
              <a:t>N</a:t>
            </a:r>
            <a:r>
              <a:rPr lang="en-BE" baseline="-25000" dirty="0"/>
              <a:t>2</a:t>
            </a:r>
            <a:r>
              <a:rPr lang="en-BE" dirty="0"/>
              <a:t>-flushing</a:t>
            </a:r>
          </a:p>
        </p:txBody>
      </p:sp>
      <p:sp>
        <p:nvSpPr>
          <p:cNvPr id="27" name="Espace réservé du contenu 2">
            <a:extLst>
              <a:ext uri="{FF2B5EF4-FFF2-40B4-BE49-F238E27FC236}">
                <a16:creationId xmlns:a16="http://schemas.microsoft.com/office/drawing/2014/main" id="{1AC78767-2467-F759-2542-7D1211BABE55}"/>
              </a:ext>
            </a:extLst>
          </p:cNvPr>
          <p:cNvSpPr txBox="1">
            <a:spLocks/>
          </p:cNvSpPr>
          <p:nvPr/>
        </p:nvSpPr>
        <p:spPr>
          <a:xfrm>
            <a:off x="3511604" y="594012"/>
            <a:ext cx="3996159" cy="2586711"/>
          </a:xfrm>
          <a:prstGeom prst="rect">
            <a:avLst/>
          </a:prstGeom>
        </p:spPr>
        <p:txBody>
          <a:bodyPr vert="horz" lIns="91440" tIns="45720" rIns="91440" bIns="45720" rtlCol="0">
            <a:noAutofit/>
          </a:bodyPr>
          <a:lstStyle>
            <a:lvl1pPr marL="266700" indent="-266700" algn="l" defTabSz="914400" rtl="0" eaLnBrk="1" latinLnBrk="0" hangingPunct="1">
              <a:lnSpc>
                <a:spcPct val="90000"/>
              </a:lnSpc>
              <a:spcBef>
                <a:spcPts val="1000"/>
              </a:spcBef>
              <a:spcAft>
                <a:spcPts val="1000"/>
              </a:spcAft>
              <a:buClr>
                <a:srgbClr val="1B4776"/>
              </a:buClr>
              <a:buFont typeface="Wingdings" panose="05000000000000000000" pitchFamily="2" charset="2"/>
              <a:buChar char="§"/>
              <a:defRPr sz="1800" kern="1200">
                <a:solidFill>
                  <a:schemeClr val="tx1"/>
                </a:solidFill>
                <a:latin typeface="+mn-lt"/>
                <a:ea typeface="+mn-ea"/>
                <a:cs typeface="+mn-cs"/>
              </a:defRPr>
            </a:lvl1pPr>
            <a:lvl2pPr marL="541338" indent="-185738" algn="l" defTabSz="914400" rtl="0" eaLnBrk="1" latinLnBrk="0" hangingPunct="1">
              <a:lnSpc>
                <a:spcPct val="90000"/>
              </a:lnSpc>
              <a:spcBef>
                <a:spcPts val="500"/>
              </a:spcBef>
              <a:spcAft>
                <a:spcPts val="1000"/>
              </a:spcAft>
              <a:buClr>
                <a:schemeClr val="bg1">
                  <a:lumMod val="65000"/>
                </a:schemeClr>
              </a:buClr>
              <a:buFont typeface="Wingdings" panose="05000000000000000000" pitchFamily="2" charset="2"/>
              <a:buChar char="§"/>
              <a:defRPr sz="1800" kern="1200">
                <a:solidFill>
                  <a:schemeClr val="tx1"/>
                </a:solidFill>
                <a:latin typeface="+mn-lt"/>
                <a:ea typeface="+mn-ea"/>
                <a:cs typeface="+mn-cs"/>
              </a:defRPr>
            </a:lvl2pPr>
            <a:lvl3pPr marL="808038" indent="-1778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fr-FR" dirty="0" err="1"/>
              <a:t>V</a:t>
            </a:r>
            <a:r>
              <a:rPr lang="fr-FR" baseline="-25000" dirty="0" err="1"/>
              <a:t>work</a:t>
            </a:r>
            <a:r>
              <a:rPr lang="fr-FR" dirty="0"/>
              <a:t> = 1.2 L</a:t>
            </a:r>
            <a:br>
              <a:rPr lang="fr-FR" dirty="0"/>
            </a:br>
            <a:br>
              <a:rPr lang="fr-FR" dirty="0"/>
            </a:br>
            <a:r>
              <a:rPr lang="fr-FR" dirty="0"/>
              <a:t>Gas </a:t>
            </a:r>
            <a:r>
              <a:rPr lang="fr-FR" dirty="0" err="1"/>
              <a:t>premixed</a:t>
            </a:r>
            <a:r>
              <a:rPr lang="fr-FR" dirty="0"/>
              <a:t> </a:t>
            </a:r>
            <a:r>
              <a:rPr lang="fr-FR" dirty="0" err="1"/>
              <a:t>from</a:t>
            </a:r>
            <a:r>
              <a:rPr lang="fr-FR" dirty="0"/>
              <a:t> </a:t>
            </a:r>
            <a:r>
              <a:rPr lang="fr-FR" dirty="0" err="1"/>
              <a:t>MFCs</a:t>
            </a:r>
            <a:br>
              <a:rPr lang="fr-FR" sz="200" dirty="0"/>
            </a:br>
            <a:br>
              <a:rPr lang="fr-FR" dirty="0"/>
            </a:br>
            <a:r>
              <a:rPr lang="fr-FR" dirty="0"/>
              <a:t>DO </a:t>
            </a:r>
            <a:r>
              <a:rPr lang="fr-FR" dirty="0" err="1"/>
              <a:t>under</a:t>
            </a:r>
            <a:r>
              <a:rPr lang="fr-FR" dirty="0"/>
              <a:t> 2%</a:t>
            </a:r>
            <a:br>
              <a:rPr lang="fr-FR" dirty="0"/>
            </a:br>
            <a:br>
              <a:rPr lang="fr-FR" dirty="0"/>
            </a:br>
            <a:r>
              <a:rPr lang="fr-FR" dirty="0"/>
              <a:t>Equipment </a:t>
            </a:r>
            <a:r>
              <a:rPr lang="fr-FR" dirty="0" err="1"/>
              <a:t>following</a:t>
            </a:r>
            <a:r>
              <a:rPr lang="fr-FR" dirty="0"/>
              <a:t> ATEX </a:t>
            </a:r>
            <a:r>
              <a:rPr lang="fr-FR" dirty="0" err="1"/>
              <a:t>regulation</a:t>
            </a:r>
            <a:endParaRPr lang="fr-FR" b="1" dirty="0"/>
          </a:p>
        </p:txBody>
      </p:sp>
      <p:cxnSp>
        <p:nvCxnSpPr>
          <p:cNvPr id="28" name="Connecteur droit 7">
            <a:extLst>
              <a:ext uri="{FF2B5EF4-FFF2-40B4-BE49-F238E27FC236}">
                <a16:creationId xmlns:a16="http://schemas.microsoft.com/office/drawing/2014/main" id="{44E7FD3B-345F-A0CD-BB9C-9F70D5AFA5E7}"/>
              </a:ext>
            </a:extLst>
          </p:cNvPr>
          <p:cNvCxnSpPr>
            <a:cxnSpLocks/>
          </p:cNvCxnSpPr>
          <p:nvPr/>
        </p:nvCxnSpPr>
        <p:spPr>
          <a:xfrm>
            <a:off x="2891647" y="751938"/>
            <a:ext cx="57897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31" name="Connecteur droit 7">
            <a:extLst>
              <a:ext uri="{FF2B5EF4-FFF2-40B4-BE49-F238E27FC236}">
                <a16:creationId xmlns:a16="http://schemas.microsoft.com/office/drawing/2014/main" id="{2AE94161-D9BB-8C39-E46D-C20B742F43E0}"/>
              </a:ext>
            </a:extLst>
          </p:cNvPr>
          <p:cNvCxnSpPr>
            <a:cxnSpLocks/>
          </p:cNvCxnSpPr>
          <p:nvPr/>
        </p:nvCxnSpPr>
        <p:spPr>
          <a:xfrm flipH="1">
            <a:off x="4679400" y="4825645"/>
            <a:ext cx="104910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33" name="Connecteur droit 7">
            <a:extLst>
              <a:ext uri="{FF2B5EF4-FFF2-40B4-BE49-F238E27FC236}">
                <a16:creationId xmlns:a16="http://schemas.microsoft.com/office/drawing/2014/main" id="{C5C63FC9-F396-ADAD-8447-DD84E317A9F8}"/>
              </a:ext>
            </a:extLst>
          </p:cNvPr>
          <p:cNvCxnSpPr>
            <a:cxnSpLocks/>
          </p:cNvCxnSpPr>
          <p:nvPr/>
        </p:nvCxnSpPr>
        <p:spPr>
          <a:xfrm flipH="1">
            <a:off x="4625315" y="6431120"/>
            <a:ext cx="104910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6CA8216-98B4-628B-EBDA-C831811EC3D1}"/>
              </a:ext>
            </a:extLst>
          </p:cNvPr>
          <p:cNvSpPr txBox="1"/>
          <p:nvPr/>
        </p:nvSpPr>
        <p:spPr>
          <a:xfrm>
            <a:off x="1820305" y="4318925"/>
            <a:ext cx="1362040" cy="307777"/>
          </a:xfrm>
          <a:prstGeom prst="rect">
            <a:avLst/>
          </a:prstGeom>
          <a:noFill/>
        </p:spPr>
        <p:txBody>
          <a:bodyPr wrap="none" rtlCol="0">
            <a:spAutoFit/>
          </a:bodyPr>
          <a:lstStyle/>
          <a:p>
            <a:r>
              <a:rPr lang="en-BE" sz="1400" dirty="0">
                <a:solidFill>
                  <a:schemeClr val="bg1"/>
                </a:solidFill>
              </a:rPr>
              <a:t>TU Graz, Austria</a:t>
            </a:r>
          </a:p>
        </p:txBody>
      </p:sp>
      <p:grpSp>
        <p:nvGrpSpPr>
          <p:cNvPr id="35" name="Groupe 10">
            <a:extLst>
              <a:ext uri="{FF2B5EF4-FFF2-40B4-BE49-F238E27FC236}">
                <a16:creationId xmlns:a16="http://schemas.microsoft.com/office/drawing/2014/main" id="{D0ABD92E-53E9-363E-0DB9-0BADEFA1A7EC}"/>
              </a:ext>
            </a:extLst>
          </p:cNvPr>
          <p:cNvGrpSpPr/>
          <p:nvPr/>
        </p:nvGrpSpPr>
        <p:grpSpPr>
          <a:xfrm>
            <a:off x="8756073" y="934425"/>
            <a:ext cx="3319665" cy="1816817"/>
            <a:chOff x="5452254" y="1454898"/>
            <a:chExt cx="4076189" cy="2116977"/>
          </a:xfrm>
        </p:grpSpPr>
        <p:pic>
          <p:nvPicPr>
            <p:cNvPr id="36" name="Picture 264">
              <a:extLst>
                <a:ext uri="{FF2B5EF4-FFF2-40B4-BE49-F238E27FC236}">
                  <a16:creationId xmlns:a16="http://schemas.microsoft.com/office/drawing/2014/main" id="{B1AE14D4-B13E-268F-D868-BDE43A3031ED}"/>
                </a:ext>
              </a:extLst>
            </p:cNvPr>
            <p:cNvPicPr>
              <a:picLocks noChangeAspect="1"/>
            </p:cNvPicPr>
            <p:nvPr/>
          </p:nvPicPr>
          <p:blipFill rotWithShape="1">
            <a:blip r:embed="rId10"/>
            <a:srcRect l="-3250"/>
            <a:stretch/>
          </p:blipFill>
          <p:spPr>
            <a:xfrm>
              <a:off x="5452254" y="1619235"/>
              <a:ext cx="4076189" cy="1809766"/>
            </a:xfrm>
            <a:prstGeom prst="rect">
              <a:avLst/>
            </a:prstGeom>
          </p:spPr>
        </p:pic>
        <p:sp>
          <p:nvSpPr>
            <p:cNvPr id="37" name="Rectangle 36">
              <a:extLst>
                <a:ext uri="{FF2B5EF4-FFF2-40B4-BE49-F238E27FC236}">
                  <a16:creationId xmlns:a16="http://schemas.microsoft.com/office/drawing/2014/main" id="{27A4FBF5-AB59-425A-C197-2F5152311C06}"/>
                </a:ext>
              </a:extLst>
            </p:cNvPr>
            <p:cNvSpPr/>
            <p:nvPr/>
          </p:nvSpPr>
          <p:spPr>
            <a:xfrm>
              <a:off x="5573025" y="1454898"/>
              <a:ext cx="3955418" cy="21169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Espace réservé du contenu 2">
            <a:extLst>
              <a:ext uri="{FF2B5EF4-FFF2-40B4-BE49-F238E27FC236}">
                <a16:creationId xmlns:a16="http://schemas.microsoft.com/office/drawing/2014/main" id="{E4D3B3BC-FF4C-7A5F-7CD7-CABEC49758D9}"/>
              </a:ext>
            </a:extLst>
          </p:cNvPr>
          <p:cNvSpPr txBox="1">
            <a:spLocks/>
          </p:cNvSpPr>
          <p:nvPr/>
        </p:nvSpPr>
        <p:spPr>
          <a:xfrm>
            <a:off x="9352989" y="410475"/>
            <a:ext cx="2456568" cy="338116"/>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000"/>
              </a:spcBef>
              <a:spcAft>
                <a:spcPts val="1000"/>
              </a:spcAft>
              <a:buClr>
                <a:srgbClr val="1B4776"/>
              </a:buClr>
              <a:buFont typeface="Wingdings" panose="05000000000000000000" pitchFamily="2" charset="2"/>
              <a:buChar char="§"/>
              <a:defRPr sz="1800" kern="1200">
                <a:solidFill>
                  <a:schemeClr val="tx1"/>
                </a:solidFill>
                <a:latin typeface="+mn-lt"/>
                <a:ea typeface="+mn-ea"/>
                <a:cs typeface="+mn-cs"/>
              </a:defRPr>
            </a:lvl1pPr>
            <a:lvl2pPr marL="541338" indent="-185738" algn="l" defTabSz="914400" rtl="0" eaLnBrk="1" latinLnBrk="0" hangingPunct="1">
              <a:lnSpc>
                <a:spcPct val="90000"/>
              </a:lnSpc>
              <a:spcBef>
                <a:spcPts val="500"/>
              </a:spcBef>
              <a:spcAft>
                <a:spcPts val="1000"/>
              </a:spcAft>
              <a:buClr>
                <a:schemeClr val="bg1">
                  <a:lumMod val="65000"/>
                </a:schemeClr>
              </a:buClr>
              <a:buFont typeface="Wingdings" panose="05000000000000000000" pitchFamily="2" charset="2"/>
              <a:buChar char="§"/>
              <a:defRPr sz="1800" kern="1200">
                <a:solidFill>
                  <a:schemeClr val="tx1"/>
                </a:solidFill>
                <a:latin typeface="+mn-lt"/>
                <a:ea typeface="+mn-ea"/>
                <a:cs typeface="+mn-cs"/>
              </a:defRPr>
            </a:lvl2pPr>
            <a:lvl3pPr marL="808038" indent="-1778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000"/>
              </a:spcAft>
              <a:buClr>
                <a:schemeClr val="bg1">
                  <a:lumMod val="65000"/>
                </a:schemeClr>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fr-FR" dirty="0"/>
              <a:t>dH</a:t>
            </a:r>
            <a:r>
              <a:rPr lang="fr-FR" baseline="-25000" dirty="0"/>
              <a:t>2</a:t>
            </a:r>
            <a:r>
              <a:rPr lang="fr-FR" dirty="0"/>
              <a:t> via membrane</a:t>
            </a:r>
          </a:p>
        </p:txBody>
      </p:sp>
      <p:cxnSp>
        <p:nvCxnSpPr>
          <p:cNvPr id="39" name="Connecteur droit 7">
            <a:extLst>
              <a:ext uri="{FF2B5EF4-FFF2-40B4-BE49-F238E27FC236}">
                <a16:creationId xmlns:a16="http://schemas.microsoft.com/office/drawing/2014/main" id="{81EE9A2D-0374-BA11-3D4B-F66CD611EDFC}"/>
              </a:ext>
            </a:extLst>
          </p:cNvPr>
          <p:cNvCxnSpPr>
            <a:cxnSpLocks/>
          </p:cNvCxnSpPr>
          <p:nvPr/>
        </p:nvCxnSpPr>
        <p:spPr>
          <a:xfrm flipV="1">
            <a:off x="10581273" y="758658"/>
            <a:ext cx="0" cy="408806"/>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44" name="Connecteur droit 7">
            <a:extLst>
              <a:ext uri="{FF2B5EF4-FFF2-40B4-BE49-F238E27FC236}">
                <a16:creationId xmlns:a16="http://schemas.microsoft.com/office/drawing/2014/main" id="{3E46D132-32E1-F9C7-CA68-7D8E2C3A13BE}"/>
              </a:ext>
            </a:extLst>
          </p:cNvPr>
          <p:cNvCxnSpPr>
            <a:cxnSpLocks/>
          </p:cNvCxnSpPr>
          <p:nvPr/>
        </p:nvCxnSpPr>
        <p:spPr>
          <a:xfrm>
            <a:off x="2891647" y="2235975"/>
            <a:ext cx="57897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2" name="Connecteur droit 7">
            <a:extLst>
              <a:ext uri="{FF2B5EF4-FFF2-40B4-BE49-F238E27FC236}">
                <a16:creationId xmlns:a16="http://schemas.microsoft.com/office/drawing/2014/main" id="{44A13355-A7B6-C477-C53C-C15A4618D487}"/>
              </a:ext>
            </a:extLst>
          </p:cNvPr>
          <p:cNvCxnSpPr>
            <a:cxnSpLocks/>
          </p:cNvCxnSpPr>
          <p:nvPr/>
        </p:nvCxnSpPr>
        <p:spPr>
          <a:xfrm>
            <a:off x="2891647" y="1712467"/>
            <a:ext cx="57897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3" name="Connecteur droit 7">
            <a:extLst>
              <a:ext uri="{FF2B5EF4-FFF2-40B4-BE49-F238E27FC236}">
                <a16:creationId xmlns:a16="http://schemas.microsoft.com/office/drawing/2014/main" id="{1F30B761-BA82-95AA-4482-16BCB955D520}"/>
              </a:ext>
            </a:extLst>
          </p:cNvPr>
          <p:cNvCxnSpPr>
            <a:cxnSpLocks/>
          </p:cNvCxnSpPr>
          <p:nvPr/>
        </p:nvCxnSpPr>
        <p:spPr>
          <a:xfrm>
            <a:off x="2891647" y="1222464"/>
            <a:ext cx="578970"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5" name="Connecteur droit 7">
            <a:extLst>
              <a:ext uri="{FF2B5EF4-FFF2-40B4-BE49-F238E27FC236}">
                <a16:creationId xmlns:a16="http://schemas.microsoft.com/office/drawing/2014/main" id="{FF5D49A3-1DF8-B3CE-2316-E7DE9A7D6643}"/>
              </a:ext>
            </a:extLst>
          </p:cNvPr>
          <p:cNvCxnSpPr>
            <a:cxnSpLocks/>
          </p:cNvCxnSpPr>
          <p:nvPr/>
        </p:nvCxnSpPr>
        <p:spPr>
          <a:xfrm flipH="1">
            <a:off x="4679400" y="5341727"/>
            <a:ext cx="104910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16" name="Connecteur droit 7">
            <a:extLst>
              <a:ext uri="{FF2B5EF4-FFF2-40B4-BE49-F238E27FC236}">
                <a16:creationId xmlns:a16="http://schemas.microsoft.com/office/drawing/2014/main" id="{F287DBC5-0B40-CB6C-9CB3-CD9E48D352CB}"/>
              </a:ext>
            </a:extLst>
          </p:cNvPr>
          <p:cNvCxnSpPr>
            <a:cxnSpLocks/>
          </p:cNvCxnSpPr>
          <p:nvPr/>
        </p:nvCxnSpPr>
        <p:spPr>
          <a:xfrm flipH="1">
            <a:off x="4679400" y="5871663"/>
            <a:ext cx="1049108"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784D719-EF71-D846-ADBB-C959585E9A8B}"/>
              </a:ext>
            </a:extLst>
          </p:cNvPr>
          <p:cNvSpPr txBox="1"/>
          <p:nvPr/>
        </p:nvSpPr>
        <p:spPr>
          <a:xfrm>
            <a:off x="116262" y="3749697"/>
            <a:ext cx="1362040" cy="307777"/>
          </a:xfrm>
          <a:prstGeom prst="rect">
            <a:avLst/>
          </a:prstGeom>
          <a:noFill/>
        </p:spPr>
        <p:txBody>
          <a:bodyPr wrap="none" rtlCol="0">
            <a:spAutoFit/>
          </a:bodyPr>
          <a:lstStyle/>
          <a:p>
            <a:r>
              <a:rPr lang="en-BE" sz="1400" dirty="0">
                <a:solidFill>
                  <a:schemeClr val="bg1"/>
                </a:solidFill>
              </a:rPr>
              <a:t>TU Graz, Austria</a:t>
            </a:r>
          </a:p>
        </p:txBody>
      </p:sp>
      <p:pic>
        <p:nvPicPr>
          <p:cNvPr id="6" name="Audio 5">
            <a:extLst>
              <a:ext uri="{FF2B5EF4-FFF2-40B4-BE49-F238E27FC236}">
                <a16:creationId xmlns:a16="http://schemas.microsoft.com/office/drawing/2014/main" id="{A8877BF9-8A1A-EE27-7E8E-3AA10814E77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26920936"/>
      </p:ext>
    </p:extLst>
  </p:cSld>
  <p:clrMapOvr>
    <a:masterClrMapping/>
  </p:clrMapOvr>
  <mc:AlternateContent xmlns:mc="http://schemas.openxmlformats.org/markup-compatibility/2006">
    <mc:Choice xmlns:p14="http://schemas.microsoft.com/office/powerpoint/2010/main" Requires="p14">
      <p:transition spd="slow" p14:dur="2000" advTm="80979"/>
    </mc:Choice>
    <mc:Fallback>
      <p:transition spd="slow" advTm="8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5"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EE0E-6CF3-6524-29C4-A74AF6F7238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9080CDA-3C79-CEE6-60FA-AD259A26BEB2}"/>
              </a:ext>
            </a:extLst>
          </p:cNvPr>
          <p:cNvSpPr txBox="1"/>
          <p:nvPr/>
        </p:nvSpPr>
        <p:spPr>
          <a:xfrm>
            <a:off x="0" y="0"/>
            <a:ext cx="2757934" cy="461665"/>
          </a:xfrm>
          <a:prstGeom prst="rect">
            <a:avLst/>
          </a:prstGeom>
          <a:noFill/>
        </p:spPr>
        <p:txBody>
          <a:bodyPr wrap="none" rtlCol="0">
            <a:spAutoFit/>
          </a:bodyPr>
          <a:lstStyle/>
          <a:p>
            <a:r>
              <a:rPr lang="en-BE" sz="2400" b="1" dirty="0">
                <a:solidFill>
                  <a:schemeClr val="bg1"/>
                </a:solidFill>
              </a:rPr>
              <a:t>Lab-scale cultivation</a:t>
            </a:r>
          </a:p>
        </p:txBody>
      </p:sp>
      <p:sp>
        <p:nvSpPr>
          <p:cNvPr id="12" name="Triangle 11">
            <a:extLst>
              <a:ext uri="{FF2B5EF4-FFF2-40B4-BE49-F238E27FC236}">
                <a16:creationId xmlns:a16="http://schemas.microsoft.com/office/drawing/2014/main" id="{2B1F2E5D-0DC1-42E6-496C-5B194B8E7E69}"/>
              </a:ext>
            </a:extLst>
          </p:cNvPr>
          <p:cNvSpPr/>
          <p:nvPr/>
        </p:nvSpPr>
        <p:spPr>
          <a:xfrm rot="15731639">
            <a:off x="5305746" y="828210"/>
            <a:ext cx="1580508" cy="11627024"/>
          </a:xfrm>
          <a:custGeom>
            <a:avLst/>
            <a:gdLst>
              <a:gd name="connsiteX0" fmla="*/ 0 w 1296389"/>
              <a:gd name="connsiteY0" fmla="*/ 4666130 h 4666130"/>
              <a:gd name="connsiteX1" fmla="*/ 648195 w 1296389"/>
              <a:gd name="connsiteY1" fmla="*/ 0 h 4666130"/>
              <a:gd name="connsiteX2" fmla="*/ 1296389 w 1296389"/>
              <a:gd name="connsiteY2" fmla="*/ 4666130 h 4666130"/>
              <a:gd name="connsiteX3" fmla="*/ 0 w 1296389"/>
              <a:gd name="connsiteY3" fmla="*/ 4666130 h 4666130"/>
              <a:gd name="connsiteX0" fmla="*/ 0 w 1263939"/>
              <a:gd name="connsiteY0" fmla="*/ 4666130 h 4811068"/>
              <a:gd name="connsiteX1" fmla="*/ 648195 w 1263939"/>
              <a:gd name="connsiteY1" fmla="*/ 0 h 4811068"/>
              <a:gd name="connsiteX2" fmla="*/ 1263939 w 1263939"/>
              <a:gd name="connsiteY2" fmla="*/ 4811068 h 4811068"/>
              <a:gd name="connsiteX3" fmla="*/ 0 w 1263939"/>
              <a:gd name="connsiteY3" fmla="*/ 4666130 h 4811068"/>
              <a:gd name="connsiteX0" fmla="*/ 0 w 1263939"/>
              <a:gd name="connsiteY0" fmla="*/ 4671344 h 4816282"/>
              <a:gd name="connsiteX1" fmla="*/ 608192 w 1263939"/>
              <a:gd name="connsiteY1" fmla="*/ 0 h 4816282"/>
              <a:gd name="connsiteX2" fmla="*/ 1263939 w 1263939"/>
              <a:gd name="connsiteY2" fmla="*/ 4816282 h 4816282"/>
              <a:gd name="connsiteX3" fmla="*/ 0 w 1263939"/>
              <a:gd name="connsiteY3" fmla="*/ 4671344 h 4816282"/>
              <a:gd name="connsiteX0" fmla="*/ 0 w 1262202"/>
              <a:gd name="connsiteY0" fmla="*/ 4671344 h 4829616"/>
              <a:gd name="connsiteX1" fmla="*/ 608192 w 1262202"/>
              <a:gd name="connsiteY1" fmla="*/ 0 h 4829616"/>
              <a:gd name="connsiteX2" fmla="*/ 1262202 w 1262202"/>
              <a:gd name="connsiteY2" fmla="*/ 4829616 h 4829616"/>
              <a:gd name="connsiteX3" fmla="*/ 0 w 1262202"/>
              <a:gd name="connsiteY3" fmla="*/ 4671344 h 4829616"/>
              <a:gd name="connsiteX0" fmla="*/ 0 w 1262202"/>
              <a:gd name="connsiteY0" fmla="*/ 4644135 h 4802407"/>
              <a:gd name="connsiteX1" fmla="*/ 928214 w 1262202"/>
              <a:gd name="connsiteY1" fmla="*/ 0 h 4802407"/>
              <a:gd name="connsiteX2" fmla="*/ 1262202 w 1262202"/>
              <a:gd name="connsiteY2" fmla="*/ 4802407 h 4802407"/>
              <a:gd name="connsiteX3" fmla="*/ 0 w 1262202"/>
              <a:gd name="connsiteY3" fmla="*/ 4644135 h 4802407"/>
              <a:gd name="connsiteX0" fmla="*/ 0 w 1269153"/>
              <a:gd name="connsiteY0" fmla="*/ 4644135 h 4767612"/>
              <a:gd name="connsiteX1" fmla="*/ 928214 w 1269153"/>
              <a:gd name="connsiteY1" fmla="*/ 0 h 4767612"/>
              <a:gd name="connsiteX2" fmla="*/ 1269153 w 1269153"/>
              <a:gd name="connsiteY2" fmla="*/ 4767612 h 4767612"/>
              <a:gd name="connsiteX3" fmla="*/ 0 w 1269153"/>
              <a:gd name="connsiteY3" fmla="*/ 4644135 h 4767612"/>
              <a:gd name="connsiteX0" fmla="*/ 0 w 1249436"/>
              <a:gd name="connsiteY0" fmla="*/ 4644135 h 4730551"/>
              <a:gd name="connsiteX1" fmla="*/ 928214 w 1249436"/>
              <a:gd name="connsiteY1" fmla="*/ 0 h 4730551"/>
              <a:gd name="connsiteX2" fmla="*/ 1249436 w 1249436"/>
              <a:gd name="connsiteY2" fmla="*/ 4730551 h 4730551"/>
              <a:gd name="connsiteX3" fmla="*/ 0 w 1249436"/>
              <a:gd name="connsiteY3" fmla="*/ 4644135 h 4730551"/>
              <a:gd name="connsiteX0" fmla="*/ 0 w 1234363"/>
              <a:gd name="connsiteY0" fmla="*/ 4644135 h 4738116"/>
              <a:gd name="connsiteX1" fmla="*/ 928214 w 1234363"/>
              <a:gd name="connsiteY1" fmla="*/ 0 h 4738116"/>
              <a:gd name="connsiteX2" fmla="*/ 1234363 w 1234363"/>
              <a:gd name="connsiteY2" fmla="*/ 4738116 h 4738116"/>
              <a:gd name="connsiteX3" fmla="*/ 0 w 1234363"/>
              <a:gd name="connsiteY3" fmla="*/ 4644135 h 4738116"/>
              <a:gd name="connsiteX0" fmla="*/ 0 w 1227794"/>
              <a:gd name="connsiteY0" fmla="*/ 4644135 h 4749015"/>
              <a:gd name="connsiteX1" fmla="*/ 928214 w 1227794"/>
              <a:gd name="connsiteY1" fmla="*/ 0 h 4749015"/>
              <a:gd name="connsiteX2" fmla="*/ 1227794 w 1227794"/>
              <a:gd name="connsiteY2" fmla="*/ 4749015 h 4749015"/>
              <a:gd name="connsiteX3" fmla="*/ 0 w 1227794"/>
              <a:gd name="connsiteY3" fmla="*/ 4644135 h 4749015"/>
              <a:gd name="connsiteX0" fmla="*/ 0 w 928214"/>
              <a:gd name="connsiteY0" fmla="*/ 4644135 h 4726948"/>
              <a:gd name="connsiteX1" fmla="*/ 928214 w 928214"/>
              <a:gd name="connsiteY1" fmla="*/ 0 h 4726948"/>
              <a:gd name="connsiteX2" fmla="*/ 877537 w 928214"/>
              <a:gd name="connsiteY2" fmla="*/ 4726948 h 4726948"/>
              <a:gd name="connsiteX3" fmla="*/ 0 w 928214"/>
              <a:gd name="connsiteY3" fmla="*/ 4644135 h 4726948"/>
              <a:gd name="connsiteX0" fmla="*/ 0 w 1427635"/>
              <a:gd name="connsiteY0" fmla="*/ 4613557 h 4696370"/>
              <a:gd name="connsiteX1" fmla="*/ 1427635 w 1427635"/>
              <a:gd name="connsiteY1" fmla="*/ 0 h 4696370"/>
              <a:gd name="connsiteX2" fmla="*/ 877537 w 1427635"/>
              <a:gd name="connsiteY2" fmla="*/ 4696370 h 4696370"/>
              <a:gd name="connsiteX3" fmla="*/ 0 w 1427635"/>
              <a:gd name="connsiteY3" fmla="*/ 4613557 h 4696370"/>
              <a:gd name="connsiteX0" fmla="*/ 0 w 1427635"/>
              <a:gd name="connsiteY0" fmla="*/ 4613557 h 4660059"/>
              <a:gd name="connsiteX1" fmla="*/ 1427635 w 1427635"/>
              <a:gd name="connsiteY1" fmla="*/ 0 h 4660059"/>
              <a:gd name="connsiteX2" fmla="*/ 888683 w 1427635"/>
              <a:gd name="connsiteY2" fmla="*/ 4660059 h 4660059"/>
              <a:gd name="connsiteX3" fmla="*/ 0 w 1427635"/>
              <a:gd name="connsiteY3" fmla="*/ 4613557 h 4660059"/>
              <a:gd name="connsiteX0" fmla="*/ 0 w 1427635"/>
              <a:gd name="connsiteY0" fmla="*/ 4613557 h 4669722"/>
              <a:gd name="connsiteX1" fmla="*/ 1427635 w 1427635"/>
              <a:gd name="connsiteY1" fmla="*/ 0 h 4669722"/>
              <a:gd name="connsiteX2" fmla="*/ 873884 w 1427635"/>
              <a:gd name="connsiteY2" fmla="*/ 4669722 h 4669722"/>
              <a:gd name="connsiteX3" fmla="*/ 0 w 1427635"/>
              <a:gd name="connsiteY3" fmla="*/ 4613557 h 4669722"/>
              <a:gd name="connsiteX0" fmla="*/ 0 w 1427635"/>
              <a:gd name="connsiteY0" fmla="*/ 4613557 h 4662516"/>
              <a:gd name="connsiteX1" fmla="*/ 1427635 w 1427635"/>
              <a:gd name="connsiteY1" fmla="*/ 0 h 4662516"/>
              <a:gd name="connsiteX2" fmla="*/ 868404 w 1427635"/>
              <a:gd name="connsiteY2" fmla="*/ 4662516 h 4662516"/>
              <a:gd name="connsiteX3" fmla="*/ 0 w 1427635"/>
              <a:gd name="connsiteY3" fmla="*/ 4613557 h 4662516"/>
              <a:gd name="connsiteX0" fmla="*/ 0 w 1592348"/>
              <a:gd name="connsiteY0" fmla="*/ 4604527 h 4653486"/>
              <a:gd name="connsiteX1" fmla="*/ 1592348 w 1592348"/>
              <a:gd name="connsiteY1" fmla="*/ 0 h 4653486"/>
              <a:gd name="connsiteX2" fmla="*/ 868404 w 1592348"/>
              <a:gd name="connsiteY2" fmla="*/ 4653486 h 4653486"/>
              <a:gd name="connsiteX3" fmla="*/ 0 w 1592348"/>
              <a:gd name="connsiteY3" fmla="*/ 4604527 h 4653486"/>
              <a:gd name="connsiteX0" fmla="*/ 0 w 1580508"/>
              <a:gd name="connsiteY0" fmla="*/ 4600934 h 4649893"/>
              <a:gd name="connsiteX1" fmla="*/ 1580508 w 1580508"/>
              <a:gd name="connsiteY1" fmla="*/ 0 h 4649893"/>
              <a:gd name="connsiteX2" fmla="*/ 868404 w 1580508"/>
              <a:gd name="connsiteY2" fmla="*/ 4649893 h 4649893"/>
              <a:gd name="connsiteX3" fmla="*/ 0 w 1580508"/>
              <a:gd name="connsiteY3" fmla="*/ 4600934 h 4649893"/>
            </a:gdLst>
            <a:ahLst/>
            <a:cxnLst>
              <a:cxn ang="0">
                <a:pos x="connsiteX0" y="connsiteY0"/>
              </a:cxn>
              <a:cxn ang="0">
                <a:pos x="connsiteX1" y="connsiteY1"/>
              </a:cxn>
              <a:cxn ang="0">
                <a:pos x="connsiteX2" y="connsiteY2"/>
              </a:cxn>
              <a:cxn ang="0">
                <a:pos x="connsiteX3" y="connsiteY3"/>
              </a:cxn>
            </a:cxnLst>
            <a:rect l="l" t="t" r="r" b="b"/>
            <a:pathLst>
              <a:path w="1580508" h="4649893">
                <a:moveTo>
                  <a:pt x="0" y="4600934"/>
                </a:moveTo>
                <a:lnTo>
                  <a:pt x="1580508" y="0"/>
                </a:lnTo>
                <a:lnTo>
                  <a:pt x="868404" y="4649893"/>
                </a:lnTo>
                <a:lnTo>
                  <a:pt x="0" y="4600934"/>
                </a:lnTo>
                <a:close/>
              </a:path>
            </a:pathLst>
          </a:custGeom>
          <a:gradFill flip="none" rotWithShape="1">
            <a:gsLst>
              <a:gs pos="8000">
                <a:srgbClr val="ABC0E5"/>
              </a:gs>
              <a:gs pos="83000">
                <a:srgbClr val="1B4776"/>
              </a:gs>
            </a:gsLst>
            <a:lin ang="9000000" scaled="0"/>
            <a:tileRect/>
          </a:gradFill>
          <a:ln>
            <a:gradFill>
              <a:gsLst>
                <a:gs pos="8000">
                  <a:schemeClr val="accent1">
                    <a:lumMod val="45000"/>
                    <a:lumOff val="55000"/>
                  </a:schemeClr>
                </a:gs>
                <a:gs pos="83000">
                  <a:srgbClr val="1B4776"/>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u="sng"/>
          </a:p>
        </p:txBody>
      </p:sp>
      <p:pic>
        <p:nvPicPr>
          <p:cNvPr id="11" name="Picture 10" descr="A beaker with a liquid in it&#10;&#10;Description automatically generated">
            <a:extLst>
              <a:ext uri="{FF2B5EF4-FFF2-40B4-BE49-F238E27FC236}">
                <a16:creationId xmlns:a16="http://schemas.microsoft.com/office/drawing/2014/main" id="{1E4F3CBC-4D25-BEF9-93B1-7EC2B4816150}"/>
              </a:ext>
            </a:extLst>
          </p:cNvPr>
          <p:cNvPicPr>
            <a:picLocks noChangeAspect="1"/>
          </p:cNvPicPr>
          <p:nvPr/>
        </p:nvPicPr>
        <p:blipFill>
          <a:blip r:embed="rId4"/>
          <a:stretch>
            <a:fillRect/>
          </a:stretch>
        </p:blipFill>
        <p:spPr>
          <a:xfrm>
            <a:off x="1530739" y="5752417"/>
            <a:ext cx="533343" cy="913011"/>
          </a:xfrm>
          <a:prstGeom prst="rect">
            <a:avLst/>
          </a:prstGeom>
        </p:spPr>
      </p:pic>
      <p:pic>
        <p:nvPicPr>
          <p:cNvPr id="9" name="Picture 8" descr="A close-up of a machine&#10;&#10;Description automatically generated">
            <a:extLst>
              <a:ext uri="{FF2B5EF4-FFF2-40B4-BE49-F238E27FC236}">
                <a16:creationId xmlns:a16="http://schemas.microsoft.com/office/drawing/2014/main" id="{9816C630-1B04-128B-6457-5B046B0F5710}"/>
              </a:ext>
            </a:extLst>
          </p:cNvPr>
          <p:cNvPicPr>
            <a:picLocks noChangeAspect="1"/>
          </p:cNvPicPr>
          <p:nvPr/>
        </p:nvPicPr>
        <p:blipFill>
          <a:blip r:embed="rId5"/>
          <a:stretch>
            <a:fillRect/>
          </a:stretch>
        </p:blipFill>
        <p:spPr>
          <a:xfrm>
            <a:off x="5728508" y="5454248"/>
            <a:ext cx="734984" cy="1187474"/>
          </a:xfrm>
          <a:prstGeom prst="rect">
            <a:avLst/>
          </a:prstGeom>
        </p:spPr>
      </p:pic>
      <p:sp>
        <p:nvSpPr>
          <p:cNvPr id="15" name="TextBox 14">
            <a:extLst>
              <a:ext uri="{FF2B5EF4-FFF2-40B4-BE49-F238E27FC236}">
                <a16:creationId xmlns:a16="http://schemas.microsoft.com/office/drawing/2014/main" id="{AA38CC38-04B3-7DE9-D7E0-7515906EEAAB}"/>
              </a:ext>
            </a:extLst>
          </p:cNvPr>
          <p:cNvSpPr txBox="1"/>
          <p:nvPr/>
        </p:nvSpPr>
        <p:spPr>
          <a:xfrm>
            <a:off x="19433642" y="7382804"/>
            <a:ext cx="987322" cy="307777"/>
          </a:xfrm>
          <a:prstGeom prst="rect">
            <a:avLst/>
          </a:prstGeom>
          <a:noFill/>
        </p:spPr>
        <p:txBody>
          <a:bodyPr wrap="none" rtlCol="0">
            <a:spAutoFit/>
          </a:bodyPr>
          <a:lstStyle/>
          <a:p>
            <a:r>
              <a:rPr lang="en-BE" sz="1400" dirty="0">
                <a:solidFill>
                  <a:schemeClr val="bg1"/>
                </a:solidFill>
              </a:rPr>
              <a:t>TBI, France</a:t>
            </a:r>
          </a:p>
        </p:txBody>
      </p:sp>
      <p:pic>
        <p:nvPicPr>
          <p:cNvPr id="17" name="Picture 16" descr="A white machine with buttons and a screen&#10;&#10;Description automatically generated">
            <a:extLst>
              <a:ext uri="{FF2B5EF4-FFF2-40B4-BE49-F238E27FC236}">
                <a16:creationId xmlns:a16="http://schemas.microsoft.com/office/drawing/2014/main" id="{A31A9EF0-48C6-86FA-E089-B61C95BD5CAF}"/>
              </a:ext>
            </a:extLst>
          </p:cNvPr>
          <p:cNvPicPr>
            <a:picLocks noChangeAspect="1"/>
          </p:cNvPicPr>
          <p:nvPr/>
        </p:nvPicPr>
        <p:blipFill>
          <a:blip r:embed="rId6"/>
          <a:stretch>
            <a:fillRect/>
          </a:stretch>
        </p:blipFill>
        <p:spPr>
          <a:xfrm>
            <a:off x="10127918" y="4846204"/>
            <a:ext cx="1265237" cy="1819224"/>
          </a:xfrm>
          <a:prstGeom prst="rect">
            <a:avLst/>
          </a:prstGeom>
        </p:spPr>
      </p:pic>
      <p:pic>
        <p:nvPicPr>
          <p:cNvPr id="19" name="Picture 18" descr="A machine with many wires and a screen&#10;&#10;Description automatically generated">
            <a:extLst>
              <a:ext uri="{FF2B5EF4-FFF2-40B4-BE49-F238E27FC236}">
                <a16:creationId xmlns:a16="http://schemas.microsoft.com/office/drawing/2014/main" id="{CADF2707-05C0-C430-8D82-EADCA906FF71}"/>
              </a:ext>
            </a:extLst>
          </p:cNvPr>
          <p:cNvPicPr>
            <a:picLocks noChangeAspect="1"/>
          </p:cNvPicPr>
          <p:nvPr/>
        </p:nvPicPr>
        <p:blipFill>
          <a:blip r:embed="rId7"/>
          <a:stretch>
            <a:fillRect/>
          </a:stretch>
        </p:blipFill>
        <p:spPr>
          <a:xfrm>
            <a:off x="229026" y="703300"/>
            <a:ext cx="5167732" cy="5505622"/>
          </a:xfrm>
          <a:prstGeom prst="rect">
            <a:avLst/>
          </a:prstGeom>
        </p:spPr>
      </p:pic>
      <p:sp>
        <p:nvSpPr>
          <p:cNvPr id="24" name="TextBox 23">
            <a:extLst>
              <a:ext uri="{FF2B5EF4-FFF2-40B4-BE49-F238E27FC236}">
                <a16:creationId xmlns:a16="http://schemas.microsoft.com/office/drawing/2014/main" id="{7C632C61-AD82-0816-580A-5DA034FCE0FE}"/>
              </a:ext>
            </a:extLst>
          </p:cNvPr>
          <p:cNvSpPr txBox="1"/>
          <p:nvPr/>
        </p:nvSpPr>
        <p:spPr>
          <a:xfrm>
            <a:off x="350023" y="5875311"/>
            <a:ext cx="1102738" cy="307777"/>
          </a:xfrm>
          <a:prstGeom prst="rect">
            <a:avLst/>
          </a:prstGeom>
          <a:noFill/>
        </p:spPr>
        <p:txBody>
          <a:bodyPr wrap="none" rtlCol="0">
            <a:spAutoFit/>
          </a:bodyPr>
          <a:lstStyle/>
          <a:p>
            <a:r>
              <a:rPr lang="en-BE" sz="1400" dirty="0">
                <a:solidFill>
                  <a:schemeClr val="bg1"/>
                </a:solidFill>
              </a:rPr>
              <a:t>INSA, France</a:t>
            </a:r>
          </a:p>
        </p:txBody>
      </p:sp>
      <p:sp>
        <p:nvSpPr>
          <p:cNvPr id="2" name="TextBox 1">
            <a:extLst>
              <a:ext uri="{FF2B5EF4-FFF2-40B4-BE49-F238E27FC236}">
                <a16:creationId xmlns:a16="http://schemas.microsoft.com/office/drawing/2014/main" id="{23E83419-F600-CD8F-C4F9-EB21CBEB80CD}"/>
              </a:ext>
            </a:extLst>
          </p:cNvPr>
          <p:cNvSpPr txBox="1"/>
          <p:nvPr/>
        </p:nvSpPr>
        <p:spPr>
          <a:xfrm>
            <a:off x="6591762" y="1590550"/>
            <a:ext cx="5509751" cy="3139321"/>
          </a:xfrm>
          <a:prstGeom prst="rect">
            <a:avLst/>
          </a:prstGeom>
          <a:noFill/>
        </p:spPr>
        <p:txBody>
          <a:bodyPr wrap="square" rtlCol="0">
            <a:spAutoFit/>
          </a:bodyPr>
          <a:lstStyle/>
          <a:p>
            <a:r>
              <a:rPr lang="en-BE" dirty="0"/>
              <a:t>V</a:t>
            </a:r>
            <a:r>
              <a:rPr lang="en-BE" baseline="-25000" dirty="0"/>
              <a:t>work</a:t>
            </a:r>
            <a:r>
              <a:rPr lang="en-BE" dirty="0"/>
              <a:t> = 7.5 L</a:t>
            </a:r>
            <a:br>
              <a:rPr lang="en-BE" dirty="0"/>
            </a:br>
            <a:endParaRPr lang="en-BE" dirty="0"/>
          </a:p>
          <a:p>
            <a:r>
              <a:rPr lang="fr-FR" dirty="0"/>
              <a:t>Gas </a:t>
            </a:r>
            <a:r>
              <a:rPr lang="fr-FR" dirty="0" err="1"/>
              <a:t>supply</a:t>
            </a:r>
            <a:r>
              <a:rPr lang="fr-FR" dirty="0"/>
              <a:t> via 3 </a:t>
            </a:r>
            <a:r>
              <a:rPr lang="fr-FR" dirty="0" err="1"/>
              <a:t>independent</a:t>
            </a:r>
            <a:r>
              <a:rPr lang="fr-FR" dirty="0"/>
              <a:t> </a:t>
            </a:r>
            <a:r>
              <a:rPr lang="fr-FR" dirty="0" err="1"/>
              <a:t>spargers</a:t>
            </a:r>
            <a:endParaRPr lang="fr-FR" dirty="0"/>
          </a:p>
          <a:p>
            <a:endParaRPr lang="fr-FR" dirty="0"/>
          </a:p>
          <a:p>
            <a:endParaRPr lang="fr-FR" dirty="0"/>
          </a:p>
          <a:p>
            <a:r>
              <a:rPr lang="fr-FR" dirty="0"/>
              <a:t>Application of up to 3 bar</a:t>
            </a:r>
          </a:p>
          <a:p>
            <a:endParaRPr lang="fr-FR" dirty="0"/>
          </a:p>
          <a:p>
            <a:endParaRPr lang="en-BE" dirty="0"/>
          </a:p>
          <a:p>
            <a:r>
              <a:rPr lang="en-US" dirty="0"/>
              <a:t>Limit headspace O</a:t>
            </a:r>
            <a:r>
              <a:rPr lang="en-US" baseline="-25000" dirty="0"/>
              <a:t>2</a:t>
            </a:r>
            <a:r>
              <a:rPr lang="en-US" dirty="0"/>
              <a:t> to &lt; 4 % (explosion threshold) via N</a:t>
            </a:r>
            <a:r>
              <a:rPr lang="en-US" baseline="-25000" dirty="0"/>
              <a:t>2</a:t>
            </a:r>
            <a:r>
              <a:rPr lang="en-US" dirty="0"/>
              <a:t> -flushing </a:t>
            </a:r>
          </a:p>
          <a:p>
            <a:endParaRPr lang="en-US" dirty="0"/>
          </a:p>
        </p:txBody>
      </p:sp>
      <p:cxnSp>
        <p:nvCxnSpPr>
          <p:cNvPr id="16" name="Connecteur droit 7">
            <a:extLst>
              <a:ext uri="{FF2B5EF4-FFF2-40B4-BE49-F238E27FC236}">
                <a16:creationId xmlns:a16="http://schemas.microsoft.com/office/drawing/2014/main" id="{CE09C110-8D53-BC55-91FD-FA579B553E39}"/>
              </a:ext>
            </a:extLst>
          </p:cNvPr>
          <p:cNvCxnSpPr>
            <a:cxnSpLocks/>
          </p:cNvCxnSpPr>
          <p:nvPr/>
        </p:nvCxnSpPr>
        <p:spPr>
          <a:xfrm>
            <a:off x="5055201" y="1762025"/>
            <a:ext cx="1466853"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18" name="Connecteur droit 7">
            <a:extLst>
              <a:ext uri="{FF2B5EF4-FFF2-40B4-BE49-F238E27FC236}">
                <a16:creationId xmlns:a16="http://schemas.microsoft.com/office/drawing/2014/main" id="{884E0F69-F329-5A97-5C1C-672DC4C31070}"/>
              </a:ext>
            </a:extLst>
          </p:cNvPr>
          <p:cNvCxnSpPr>
            <a:cxnSpLocks/>
          </p:cNvCxnSpPr>
          <p:nvPr/>
        </p:nvCxnSpPr>
        <p:spPr>
          <a:xfrm>
            <a:off x="5055201" y="3962460"/>
            <a:ext cx="1466853"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5" name="Connecteur droit 7">
            <a:extLst>
              <a:ext uri="{FF2B5EF4-FFF2-40B4-BE49-F238E27FC236}">
                <a16:creationId xmlns:a16="http://schemas.microsoft.com/office/drawing/2014/main" id="{5ED17DEE-12F2-9241-5328-E201498EE839}"/>
              </a:ext>
            </a:extLst>
          </p:cNvPr>
          <p:cNvCxnSpPr>
            <a:cxnSpLocks/>
          </p:cNvCxnSpPr>
          <p:nvPr/>
        </p:nvCxnSpPr>
        <p:spPr>
          <a:xfrm>
            <a:off x="5055201" y="2343050"/>
            <a:ext cx="1466853"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cxnSp>
        <p:nvCxnSpPr>
          <p:cNvPr id="6" name="Connecteur droit 7">
            <a:extLst>
              <a:ext uri="{FF2B5EF4-FFF2-40B4-BE49-F238E27FC236}">
                <a16:creationId xmlns:a16="http://schemas.microsoft.com/office/drawing/2014/main" id="{650A05F4-DBA4-8124-279B-A842F1A8FE78}"/>
              </a:ext>
            </a:extLst>
          </p:cNvPr>
          <p:cNvCxnSpPr>
            <a:cxnSpLocks/>
          </p:cNvCxnSpPr>
          <p:nvPr/>
        </p:nvCxnSpPr>
        <p:spPr>
          <a:xfrm>
            <a:off x="5055201" y="3143151"/>
            <a:ext cx="1466853" cy="0"/>
          </a:xfrm>
          <a:prstGeom prst="line">
            <a:avLst/>
          </a:prstGeom>
          <a:ln w="38100">
            <a:solidFill>
              <a:srgbClr val="BD1800"/>
            </a:solidFill>
            <a:tailEnd type="oval"/>
          </a:ln>
        </p:spPr>
        <p:style>
          <a:lnRef idx="1">
            <a:schemeClr val="accent1"/>
          </a:lnRef>
          <a:fillRef idx="0">
            <a:schemeClr val="accent1"/>
          </a:fillRef>
          <a:effectRef idx="0">
            <a:schemeClr val="accent1"/>
          </a:effectRef>
          <a:fontRef idx="minor">
            <a:schemeClr val="tx1"/>
          </a:fontRef>
        </p:style>
      </p:cxnSp>
      <p:pic>
        <p:nvPicPr>
          <p:cNvPr id="4" name="Audio 3">
            <a:extLst>
              <a:ext uri="{FF2B5EF4-FFF2-40B4-BE49-F238E27FC236}">
                <a16:creationId xmlns:a16="http://schemas.microsoft.com/office/drawing/2014/main" id="{C300A4A8-696E-D2BC-BAA3-EDB69D4BC7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81022932"/>
      </p:ext>
    </p:extLst>
  </p:cSld>
  <p:clrMapOvr>
    <a:masterClrMapping/>
  </p:clrMapOvr>
  <mc:AlternateContent xmlns:mc="http://schemas.openxmlformats.org/markup-compatibility/2006">
    <mc:Choice xmlns:p14="http://schemas.microsoft.com/office/powerpoint/2010/main" Requires="p14">
      <p:transition spd="slow" p14:dur="2000" advTm="29013"/>
    </mc:Choice>
    <mc:Fallback>
      <p:transition spd="slow" advTm="29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58AD-3E13-F841-01E0-B3C875CFD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AD6BB-01E4-2469-229D-6B9EED652B18}"/>
              </a:ext>
            </a:extLst>
          </p:cNvPr>
          <p:cNvSpPr>
            <a:spLocks noGrp="1"/>
          </p:cNvSpPr>
          <p:nvPr>
            <p:ph type="title"/>
          </p:nvPr>
        </p:nvSpPr>
        <p:spPr>
          <a:xfrm>
            <a:off x="838200" y="-1721029"/>
            <a:ext cx="10515600" cy="843063"/>
          </a:xfrm>
        </p:spPr>
        <p:txBody>
          <a:bodyPr/>
          <a:lstStyle/>
          <a:p>
            <a:endParaRPr lang="en-BE"/>
          </a:p>
        </p:txBody>
      </p:sp>
      <p:pic>
        <p:nvPicPr>
          <p:cNvPr id="12" name="Picture 11" descr="A white machine with buttons and a screen&#10;&#10;Description automatically generated">
            <a:extLst>
              <a:ext uri="{FF2B5EF4-FFF2-40B4-BE49-F238E27FC236}">
                <a16:creationId xmlns:a16="http://schemas.microsoft.com/office/drawing/2014/main" id="{F7AA51D6-7E87-F0A6-77CF-5906DA25418B}"/>
              </a:ext>
            </a:extLst>
          </p:cNvPr>
          <p:cNvPicPr>
            <a:picLocks noChangeAspect="1"/>
          </p:cNvPicPr>
          <p:nvPr/>
        </p:nvPicPr>
        <p:blipFill>
          <a:blip r:embed="rId6"/>
          <a:stretch>
            <a:fillRect/>
          </a:stretch>
        </p:blipFill>
        <p:spPr>
          <a:xfrm>
            <a:off x="2776715" y="-2015005"/>
            <a:ext cx="1192766" cy="1715021"/>
          </a:xfrm>
          <a:prstGeom prst="rect">
            <a:avLst/>
          </a:prstGeom>
        </p:spPr>
      </p:pic>
      <p:sp>
        <p:nvSpPr>
          <p:cNvPr id="4" name="Rectangle 3">
            <a:extLst>
              <a:ext uri="{FF2B5EF4-FFF2-40B4-BE49-F238E27FC236}">
                <a16:creationId xmlns:a16="http://schemas.microsoft.com/office/drawing/2014/main" id="{575F2205-818B-DEE0-EC94-8DD846E547BE}"/>
              </a:ext>
            </a:extLst>
          </p:cNvPr>
          <p:cNvSpPr/>
          <p:nvPr/>
        </p:nvSpPr>
        <p:spPr>
          <a:xfrm>
            <a:off x="9461" y="-3151762"/>
            <a:ext cx="12192000" cy="6575968"/>
          </a:xfrm>
          <a:prstGeom prst="rect">
            <a:avLst/>
          </a:prstGeom>
          <a:solidFill>
            <a:srgbClr val="1B4776"/>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5" name="Rectangle 14">
            <a:extLst>
              <a:ext uri="{FF2B5EF4-FFF2-40B4-BE49-F238E27FC236}">
                <a16:creationId xmlns:a16="http://schemas.microsoft.com/office/drawing/2014/main" id="{FBB243B5-D072-BEB6-DA40-7610DB09F23D}"/>
              </a:ext>
            </a:extLst>
          </p:cNvPr>
          <p:cNvSpPr/>
          <p:nvPr/>
        </p:nvSpPr>
        <p:spPr>
          <a:xfrm>
            <a:off x="-487680" y="3420911"/>
            <a:ext cx="13411200" cy="5976008"/>
          </a:xfrm>
          <a:prstGeom prst="rect">
            <a:avLst/>
          </a:prstGeom>
          <a:solidFill>
            <a:srgbClr val="2465AB"/>
          </a:solidFill>
          <a:ln>
            <a:solidFill>
              <a:srgbClr val="1B4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46" name="Group 45">
            <a:extLst>
              <a:ext uri="{FF2B5EF4-FFF2-40B4-BE49-F238E27FC236}">
                <a16:creationId xmlns:a16="http://schemas.microsoft.com/office/drawing/2014/main" id="{C7AB7428-F84F-B69A-1C60-B8CB768A132E}"/>
              </a:ext>
            </a:extLst>
          </p:cNvPr>
          <p:cNvGrpSpPr/>
          <p:nvPr/>
        </p:nvGrpSpPr>
        <p:grpSpPr>
          <a:xfrm>
            <a:off x="2839356" y="2181594"/>
            <a:ext cx="6792971" cy="2519504"/>
            <a:chOff x="2839356" y="2181594"/>
            <a:chExt cx="6792971" cy="2519504"/>
          </a:xfrm>
        </p:grpSpPr>
        <p:sp>
          <p:nvSpPr>
            <p:cNvPr id="19" name="Oval 18">
              <a:extLst>
                <a:ext uri="{FF2B5EF4-FFF2-40B4-BE49-F238E27FC236}">
                  <a16:creationId xmlns:a16="http://schemas.microsoft.com/office/drawing/2014/main" id="{471CA115-B752-F49E-F083-BC8727546A99}"/>
                </a:ext>
              </a:extLst>
            </p:cNvPr>
            <p:cNvSpPr/>
            <p:nvPr/>
          </p:nvSpPr>
          <p:spPr>
            <a:xfrm>
              <a:off x="2839356" y="2181594"/>
              <a:ext cx="6792971" cy="25195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solidFill>
                  <a:srgbClr val="38307B"/>
                </a:solidFill>
              </a:endParaRPr>
            </a:p>
          </p:txBody>
        </p:sp>
        <p:pic>
          <p:nvPicPr>
            <p:cNvPr id="1026" name="Picture 2" descr="Development Justicon Lineal Color icon">
              <a:extLst>
                <a:ext uri="{FF2B5EF4-FFF2-40B4-BE49-F238E27FC236}">
                  <a16:creationId xmlns:a16="http://schemas.microsoft.com/office/drawing/2014/main" id="{A3BC3555-9CE8-5C05-FFCB-9081E40C07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409" y="2599920"/>
              <a:ext cx="1733157" cy="173315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926485F-1DDE-5859-9CFF-00F5B06E5199}"/>
                </a:ext>
              </a:extLst>
            </p:cNvPr>
            <p:cNvSpPr txBox="1"/>
            <p:nvPr/>
          </p:nvSpPr>
          <p:spPr>
            <a:xfrm>
              <a:off x="5206697" y="2857296"/>
              <a:ext cx="4246000" cy="1292662"/>
            </a:xfrm>
            <a:prstGeom prst="rect">
              <a:avLst/>
            </a:prstGeom>
            <a:noFill/>
          </p:spPr>
          <p:txBody>
            <a:bodyPr wrap="square" rtlCol="0">
              <a:spAutoFit/>
            </a:bodyPr>
            <a:lstStyle/>
            <a:p>
              <a:r>
                <a:rPr lang="en-BE" sz="2000" dirty="0"/>
                <a:t>Running gas fermentations at high cell densities and  speeding up development bioprocesses from  CO</a:t>
              </a:r>
              <a:r>
                <a:rPr lang="en-BE" sz="2000" baseline="-25000" dirty="0"/>
                <a:t>2 </a:t>
              </a:r>
              <a:r>
                <a:rPr lang="en-BE" sz="2000" dirty="0"/>
                <a:t>  </a:t>
              </a:r>
            </a:p>
            <a:p>
              <a:endParaRPr lang="en-BE" dirty="0"/>
            </a:p>
          </p:txBody>
        </p:sp>
      </p:grpSp>
      <p:grpSp>
        <p:nvGrpSpPr>
          <p:cNvPr id="28" name="Group 27">
            <a:extLst>
              <a:ext uri="{FF2B5EF4-FFF2-40B4-BE49-F238E27FC236}">
                <a16:creationId xmlns:a16="http://schemas.microsoft.com/office/drawing/2014/main" id="{70D4477A-F8E0-56B5-65FB-F62FE22466FA}"/>
              </a:ext>
            </a:extLst>
          </p:cNvPr>
          <p:cNvGrpSpPr/>
          <p:nvPr/>
        </p:nvGrpSpPr>
        <p:grpSpPr>
          <a:xfrm>
            <a:off x="650823" y="5360617"/>
            <a:ext cx="10941570" cy="3523697"/>
            <a:chOff x="650823" y="5360617"/>
            <a:chExt cx="10941570" cy="3523697"/>
          </a:xfrm>
        </p:grpSpPr>
        <p:sp>
          <p:nvSpPr>
            <p:cNvPr id="8" name="TextBox 7">
              <a:extLst>
                <a:ext uri="{FF2B5EF4-FFF2-40B4-BE49-F238E27FC236}">
                  <a16:creationId xmlns:a16="http://schemas.microsoft.com/office/drawing/2014/main" id="{6197FA5A-EDF3-7AE9-FB89-DCEF54DD0A92}"/>
                </a:ext>
              </a:extLst>
            </p:cNvPr>
            <p:cNvSpPr txBox="1"/>
            <p:nvPr/>
          </p:nvSpPr>
          <p:spPr>
            <a:xfrm>
              <a:off x="3777772" y="5360617"/>
              <a:ext cx="4655377" cy="461665"/>
            </a:xfrm>
            <a:prstGeom prst="rect">
              <a:avLst/>
            </a:prstGeom>
            <a:noFill/>
          </p:spPr>
          <p:txBody>
            <a:bodyPr wrap="none" rtlCol="0">
              <a:spAutoFit/>
            </a:bodyPr>
            <a:lstStyle/>
            <a:p>
              <a:r>
                <a:rPr lang="en-BE" sz="2400" b="1" dirty="0">
                  <a:solidFill>
                    <a:schemeClr val="bg1"/>
                  </a:solidFill>
                </a:rPr>
                <a:t>Increasing robustness of processes</a:t>
              </a:r>
            </a:p>
          </p:txBody>
        </p:sp>
        <p:sp>
          <p:nvSpPr>
            <p:cNvPr id="16" name="Rounded Rectangle 15">
              <a:extLst>
                <a:ext uri="{FF2B5EF4-FFF2-40B4-BE49-F238E27FC236}">
                  <a16:creationId xmlns:a16="http://schemas.microsoft.com/office/drawing/2014/main" id="{AFEDF5AC-2747-E393-07EE-EDCB518CB359}"/>
                </a:ext>
              </a:extLst>
            </p:cNvPr>
            <p:cNvSpPr/>
            <p:nvPr/>
          </p:nvSpPr>
          <p:spPr>
            <a:xfrm>
              <a:off x="650823" y="6177366"/>
              <a:ext cx="5051685" cy="2706948"/>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ounded Rectangle 16">
              <a:extLst>
                <a:ext uri="{FF2B5EF4-FFF2-40B4-BE49-F238E27FC236}">
                  <a16:creationId xmlns:a16="http://schemas.microsoft.com/office/drawing/2014/main" id="{23C56757-F4B0-E1DB-A1EC-660851616910}"/>
                </a:ext>
              </a:extLst>
            </p:cNvPr>
            <p:cNvSpPr/>
            <p:nvPr/>
          </p:nvSpPr>
          <p:spPr>
            <a:xfrm>
              <a:off x="6540708" y="6177367"/>
              <a:ext cx="5051685" cy="2706947"/>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ABD7CA91-5752-9619-0C04-931716FE42EB}"/>
                </a:ext>
              </a:extLst>
            </p:cNvPr>
            <p:cNvSpPr txBox="1"/>
            <p:nvPr/>
          </p:nvSpPr>
          <p:spPr>
            <a:xfrm>
              <a:off x="1996342" y="6276618"/>
              <a:ext cx="2360646" cy="400110"/>
            </a:xfrm>
            <a:prstGeom prst="rect">
              <a:avLst/>
            </a:prstGeom>
            <a:noFill/>
          </p:spPr>
          <p:txBody>
            <a:bodyPr wrap="none" rtlCol="0">
              <a:spAutoFit/>
            </a:bodyPr>
            <a:lstStyle/>
            <a:p>
              <a:r>
                <a:rPr lang="en-BE" sz="2000" b="1" dirty="0">
                  <a:solidFill>
                    <a:schemeClr val="bg1"/>
                  </a:solidFill>
                </a:rPr>
                <a:t>Robust bioprocesses</a:t>
              </a:r>
            </a:p>
          </p:txBody>
        </p:sp>
        <p:sp>
          <p:nvSpPr>
            <p:cNvPr id="42" name="TextBox 41">
              <a:extLst>
                <a:ext uri="{FF2B5EF4-FFF2-40B4-BE49-F238E27FC236}">
                  <a16:creationId xmlns:a16="http://schemas.microsoft.com/office/drawing/2014/main" id="{1A00A448-ECBE-211B-67CF-E02C10E1152F}"/>
                </a:ext>
              </a:extLst>
            </p:cNvPr>
            <p:cNvSpPr txBox="1"/>
            <p:nvPr/>
          </p:nvSpPr>
          <p:spPr>
            <a:xfrm>
              <a:off x="8251832" y="6268746"/>
              <a:ext cx="1686808" cy="400110"/>
            </a:xfrm>
            <a:prstGeom prst="rect">
              <a:avLst/>
            </a:prstGeom>
            <a:noFill/>
          </p:spPr>
          <p:txBody>
            <a:bodyPr wrap="none" rtlCol="0">
              <a:spAutoFit/>
            </a:bodyPr>
            <a:lstStyle/>
            <a:p>
              <a:r>
                <a:rPr lang="en-BE" sz="2000" b="1" dirty="0">
                  <a:solidFill>
                    <a:schemeClr val="bg1"/>
                  </a:solidFill>
                </a:rPr>
                <a:t>Robust strains</a:t>
              </a:r>
            </a:p>
          </p:txBody>
        </p:sp>
        <p:sp>
          <p:nvSpPr>
            <p:cNvPr id="27" name="TextBox 26">
              <a:extLst>
                <a:ext uri="{FF2B5EF4-FFF2-40B4-BE49-F238E27FC236}">
                  <a16:creationId xmlns:a16="http://schemas.microsoft.com/office/drawing/2014/main" id="{80997119-F85A-EE8A-D0C9-A4B000AD8423}"/>
                </a:ext>
              </a:extLst>
            </p:cNvPr>
            <p:cNvSpPr txBox="1"/>
            <p:nvPr/>
          </p:nvSpPr>
          <p:spPr>
            <a:xfrm>
              <a:off x="3334783" y="7046110"/>
              <a:ext cx="463588" cy="369332"/>
            </a:xfrm>
            <a:prstGeom prst="rect">
              <a:avLst/>
            </a:prstGeom>
            <a:noFill/>
          </p:spPr>
          <p:txBody>
            <a:bodyPr wrap="none" rtlCol="0">
              <a:spAutoFit/>
            </a:bodyPr>
            <a:lstStyle/>
            <a:p>
              <a:r>
                <a:rPr lang="fr-FR" dirty="0">
                  <a:solidFill>
                    <a:schemeClr val="bg1"/>
                  </a:solidFill>
                </a:rPr>
                <a:t>k</a:t>
              </a:r>
              <a:r>
                <a:rPr lang="en-BE" baseline="-25000" dirty="0">
                  <a:solidFill>
                    <a:schemeClr val="bg1"/>
                  </a:solidFill>
                </a:rPr>
                <a:t>L</a:t>
              </a:r>
              <a:r>
                <a:rPr lang="fr-FR" dirty="0">
                  <a:solidFill>
                    <a:schemeClr val="bg1"/>
                  </a:solidFill>
                </a:rPr>
                <a:t>a</a:t>
              </a:r>
              <a:endParaRPr lang="en-BE" dirty="0">
                <a:solidFill>
                  <a:schemeClr val="bg1"/>
                </a:solidFill>
              </a:endParaRPr>
            </a:p>
          </p:txBody>
        </p:sp>
        <p:sp>
          <p:nvSpPr>
            <p:cNvPr id="29" name="TextBox 28">
              <a:extLst>
                <a:ext uri="{FF2B5EF4-FFF2-40B4-BE49-F238E27FC236}">
                  <a16:creationId xmlns:a16="http://schemas.microsoft.com/office/drawing/2014/main" id="{3894FBDF-59D4-10D9-C00E-C791349A3CCF}"/>
                </a:ext>
              </a:extLst>
            </p:cNvPr>
            <p:cNvSpPr txBox="1"/>
            <p:nvPr/>
          </p:nvSpPr>
          <p:spPr>
            <a:xfrm>
              <a:off x="873942" y="6987312"/>
              <a:ext cx="1569789" cy="369332"/>
            </a:xfrm>
            <a:prstGeom prst="rect">
              <a:avLst/>
            </a:prstGeom>
            <a:noFill/>
          </p:spPr>
          <p:txBody>
            <a:bodyPr wrap="none" rtlCol="0">
              <a:spAutoFit/>
            </a:bodyPr>
            <a:lstStyle/>
            <a:p>
              <a:r>
                <a:rPr lang="en-BE" dirty="0">
                  <a:solidFill>
                    <a:schemeClr val="bg1"/>
                  </a:solidFill>
                </a:rPr>
                <a:t>Reactor design</a:t>
              </a:r>
            </a:p>
          </p:txBody>
        </p:sp>
        <p:sp>
          <p:nvSpPr>
            <p:cNvPr id="30" name="TextBox 29">
              <a:extLst>
                <a:ext uri="{FF2B5EF4-FFF2-40B4-BE49-F238E27FC236}">
                  <a16:creationId xmlns:a16="http://schemas.microsoft.com/office/drawing/2014/main" id="{4E6D9E53-5165-87AF-2192-BDE437F054E5}"/>
                </a:ext>
              </a:extLst>
            </p:cNvPr>
            <p:cNvSpPr txBox="1"/>
            <p:nvPr/>
          </p:nvSpPr>
          <p:spPr>
            <a:xfrm>
              <a:off x="4394174" y="7454258"/>
              <a:ext cx="1346522" cy="646331"/>
            </a:xfrm>
            <a:prstGeom prst="rect">
              <a:avLst/>
            </a:prstGeom>
            <a:noFill/>
          </p:spPr>
          <p:txBody>
            <a:bodyPr wrap="none" rtlCol="0">
              <a:spAutoFit/>
            </a:bodyPr>
            <a:lstStyle/>
            <a:p>
              <a:pPr algn="ctr"/>
              <a:r>
                <a:rPr lang="en-BE" dirty="0">
                  <a:solidFill>
                    <a:schemeClr val="bg1"/>
                  </a:solidFill>
                </a:rPr>
                <a:t>Media </a:t>
              </a:r>
            </a:p>
            <a:p>
              <a:pPr algn="ctr"/>
              <a:r>
                <a:rPr lang="en-BE" dirty="0">
                  <a:solidFill>
                    <a:schemeClr val="bg1"/>
                  </a:solidFill>
                </a:rPr>
                <a:t>composition</a:t>
              </a:r>
            </a:p>
          </p:txBody>
        </p:sp>
        <p:pic>
          <p:nvPicPr>
            <p:cNvPr id="31" name="Picture 30" descr="A close-up of a machine&#10;&#10;Description automatically generated">
              <a:extLst>
                <a:ext uri="{FF2B5EF4-FFF2-40B4-BE49-F238E27FC236}">
                  <a16:creationId xmlns:a16="http://schemas.microsoft.com/office/drawing/2014/main" id="{86354930-DC28-EB33-0D76-D85FABE4F986}"/>
                </a:ext>
              </a:extLst>
            </p:cNvPr>
            <p:cNvPicPr>
              <a:picLocks noChangeAspect="1"/>
            </p:cNvPicPr>
            <p:nvPr/>
          </p:nvPicPr>
          <p:blipFill>
            <a:blip r:embed="rId8">
              <a:grayscl/>
            </a:blip>
            <a:stretch>
              <a:fillRect/>
            </a:stretch>
          </p:blipFill>
          <p:spPr>
            <a:xfrm>
              <a:off x="2883035" y="6883006"/>
              <a:ext cx="451748" cy="729865"/>
            </a:xfrm>
            <a:prstGeom prst="rect">
              <a:avLst/>
            </a:prstGeom>
          </p:spPr>
        </p:pic>
        <p:pic>
          <p:nvPicPr>
            <p:cNvPr id="33" name="Picture 32" descr="A close-up of a cell&#10;&#10;Description automatically generated">
              <a:extLst>
                <a:ext uri="{FF2B5EF4-FFF2-40B4-BE49-F238E27FC236}">
                  <a16:creationId xmlns:a16="http://schemas.microsoft.com/office/drawing/2014/main" id="{CAFDC875-DEED-8EA9-AB51-0CC7491B6CE5}"/>
                </a:ext>
              </a:extLst>
            </p:cNvPr>
            <p:cNvPicPr>
              <a:picLocks noChangeAspect="1"/>
            </p:cNvPicPr>
            <p:nvPr/>
          </p:nvPicPr>
          <p:blipFill>
            <a:blip r:embed="rId9"/>
            <a:srcRect b="50000"/>
            <a:stretch/>
          </p:blipFill>
          <p:spPr>
            <a:xfrm>
              <a:off x="7762744" y="6816187"/>
              <a:ext cx="2851171" cy="1023730"/>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30210CCE-964B-E6EC-9AA9-D5669A0E60FF}"/>
                </a:ext>
              </a:extLst>
            </p:cNvPr>
            <p:cNvPicPr>
              <a:picLocks noChangeAspect="1"/>
            </p:cNvPicPr>
            <p:nvPr/>
          </p:nvPicPr>
          <p:blipFill>
            <a:blip r:embed="rId10"/>
            <a:srcRect b="64004"/>
            <a:stretch/>
          </p:blipFill>
          <p:spPr>
            <a:xfrm>
              <a:off x="666833" y="7332267"/>
              <a:ext cx="2004629" cy="981941"/>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E7124F6F-48D2-79BA-D79A-97DCDE16D253}"/>
                </a:ext>
              </a:extLst>
            </p:cNvPr>
            <p:cNvPicPr>
              <a:picLocks noChangeAspect="1"/>
            </p:cNvPicPr>
            <p:nvPr/>
          </p:nvPicPr>
          <p:blipFill>
            <a:blip r:embed="rId10"/>
            <a:srcRect l="25392" t="56546" r="24818" b="19761"/>
            <a:stretch/>
          </p:blipFill>
          <p:spPr>
            <a:xfrm>
              <a:off x="2989674" y="8237983"/>
              <a:ext cx="998108" cy="646331"/>
            </a:xfrm>
            <a:prstGeom prst="rect">
              <a:avLst/>
            </a:prstGeom>
          </p:spPr>
        </p:pic>
        <p:pic>
          <p:nvPicPr>
            <p:cNvPr id="37" name="Picture 36" descr="A screenshot of a cell phone&#10;&#10;Description automatically generated">
              <a:extLst>
                <a:ext uri="{FF2B5EF4-FFF2-40B4-BE49-F238E27FC236}">
                  <a16:creationId xmlns:a16="http://schemas.microsoft.com/office/drawing/2014/main" id="{28993DF1-50D4-39B6-B97D-CFDFB4F826F8}"/>
                </a:ext>
              </a:extLst>
            </p:cNvPr>
            <p:cNvPicPr>
              <a:picLocks noChangeAspect="1"/>
            </p:cNvPicPr>
            <p:nvPr/>
          </p:nvPicPr>
          <p:blipFill>
            <a:blip r:embed="rId10"/>
            <a:srcRect l="-2755" t="88242" r="71330" b="-2539"/>
            <a:stretch/>
          </p:blipFill>
          <p:spPr>
            <a:xfrm>
              <a:off x="4633073" y="8040617"/>
              <a:ext cx="629952" cy="389997"/>
            </a:xfrm>
            <a:prstGeom prst="rect">
              <a:avLst/>
            </a:prstGeom>
          </p:spPr>
        </p:pic>
        <p:pic>
          <p:nvPicPr>
            <p:cNvPr id="38" name="Picture 37" descr="A close-up of a cell&#10;&#10;Description automatically generated">
              <a:extLst>
                <a:ext uri="{FF2B5EF4-FFF2-40B4-BE49-F238E27FC236}">
                  <a16:creationId xmlns:a16="http://schemas.microsoft.com/office/drawing/2014/main" id="{0FF19DCE-1A15-AB67-0458-CEE31C852206}"/>
                </a:ext>
              </a:extLst>
            </p:cNvPr>
            <p:cNvPicPr>
              <a:picLocks noChangeAspect="1"/>
            </p:cNvPicPr>
            <p:nvPr/>
          </p:nvPicPr>
          <p:blipFill>
            <a:blip r:embed="rId9"/>
            <a:srcRect l="-453" t="52449" r="48010" b="-2449"/>
            <a:stretch/>
          </p:blipFill>
          <p:spPr>
            <a:xfrm>
              <a:off x="7250983" y="7638192"/>
              <a:ext cx="1495228" cy="1161701"/>
            </a:xfrm>
            <a:prstGeom prst="rect">
              <a:avLst/>
            </a:prstGeom>
          </p:spPr>
        </p:pic>
        <p:pic>
          <p:nvPicPr>
            <p:cNvPr id="39" name="Picture 38" descr="A close-up of a cell&#10;&#10;Description automatically generated">
              <a:extLst>
                <a:ext uri="{FF2B5EF4-FFF2-40B4-BE49-F238E27FC236}">
                  <a16:creationId xmlns:a16="http://schemas.microsoft.com/office/drawing/2014/main" id="{26B5821F-B21E-F2C1-EFC6-9CAE279C32FA}"/>
                </a:ext>
              </a:extLst>
            </p:cNvPr>
            <p:cNvPicPr>
              <a:picLocks noChangeAspect="1"/>
            </p:cNvPicPr>
            <p:nvPr/>
          </p:nvPicPr>
          <p:blipFill>
            <a:blip r:embed="rId9"/>
            <a:srcRect l="50789" t="50702" r="-3232" b="-702"/>
            <a:stretch/>
          </p:blipFill>
          <p:spPr>
            <a:xfrm>
              <a:off x="9457076" y="7535065"/>
              <a:ext cx="1646078" cy="1278902"/>
            </a:xfrm>
            <a:prstGeom prst="rect">
              <a:avLst/>
            </a:prstGeom>
          </p:spPr>
        </p:pic>
        <p:sp>
          <p:nvSpPr>
            <p:cNvPr id="32" name="TextBox 31">
              <a:extLst>
                <a:ext uri="{FF2B5EF4-FFF2-40B4-BE49-F238E27FC236}">
                  <a16:creationId xmlns:a16="http://schemas.microsoft.com/office/drawing/2014/main" id="{70F35083-0355-F3F4-EB6F-973FACB493D6}"/>
                </a:ext>
              </a:extLst>
            </p:cNvPr>
            <p:cNvSpPr txBox="1"/>
            <p:nvPr/>
          </p:nvSpPr>
          <p:spPr>
            <a:xfrm>
              <a:off x="2855565" y="7917661"/>
              <a:ext cx="1431802" cy="369332"/>
            </a:xfrm>
            <a:prstGeom prst="rect">
              <a:avLst/>
            </a:prstGeom>
            <a:noFill/>
          </p:spPr>
          <p:txBody>
            <a:bodyPr wrap="none" rtlCol="0">
              <a:spAutoFit/>
            </a:bodyPr>
            <a:lstStyle/>
            <a:p>
              <a:r>
                <a:rPr lang="en-BE" dirty="0">
                  <a:solidFill>
                    <a:schemeClr val="bg1"/>
                  </a:solidFill>
                </a:rPr>
                <a:t>Gas solubility</a:t>
              </a:r>
            </a:p>
          </p:txBody>
        </p:sp>
      </p:grpSp>
      <p:sp>
        <p:nvSpPr>
          <p:cNvPr id="49" name="TextBox 48">
            <a:extLst>
              <a:ext uri="{FF2B5EF4-FFF2-40B4-BE49-F238E27FC236}">
                <a16:creationId xmlns:a16="http://schemas.microsoft.com/office/drawing/2014/main" id="{C73DF334-5DA0-A725-FAD9-39E352B8E9FD}"/>
              </a:ext>
            </a:extLst>
          </p:cNvPr>
          <p:cNvSpPr txBox="1"/>
          <p:nvPr/>
        </p:nvSpPr>
        <p:spPr>
          <a:xfrm>
            <a:off x="6295946" y="-880750"/>
            <a:ext cx="184731" cy="369332"/>
          </a:xfrm>
          <a:prstGeom prst="rect">
            <a:avLst/>
          </a:prstGeom>
          <a:noFill/>
        </p:spPr>
        <p:txBody>
          <a:bodyPr wrap="none" rtlCol="0">
            <a:spAutoFit/>
          </a:bodyPr>
          <a:lstStyle/>
          <a:p>
            <a:endParaRPr lang="en-BE" dirty="0">
              <a:solidFill>
                <a:schemeClr val="bg1"/>
              </a:solidFill>
            </a:endParaRPr>
          </a:p>
        </p:txBody>
      </p:sp>
      <p:grpSp>
        <p:nvGrpSpPr>
          <p:cNvPr id="14" name="Group 13">
            <a:extLst>
              <a:ext uri="{FF2B5EF4-FFF2-40B4-BE49-F238E27FC236}">
                <a16:creationId xmlns:a16="http://schemas.microsoft.com/office/drawing/2014/main" id="{D93F4F72-1099-769B-F2D0-7D8222C0B09B}"/>
              </a:ext>
            </a:extLst>
          </p:cNvPr>
          <p:cNvGrpSpPr/>
          <p:nvPr/>
        </p:nvGrpSpPr>
        <p:grpSpPr>
          <a:xfrm>
            <a:off x="371008" y="-2551802"/>
            <a:ext cx="11481552" cy="4219493"/>
            <a:chOff x="371008" y="-2551802"/>
            <a:chExt cx="11481552" cy="4219493"/>
          </a:xfrm>
        </p:grpSpPr>
        <p:grpSp>
          <p:nvGrpSpPr>
            <p:cNvPr id="6" name="Group 5">
              <a:extLst>
                <a:ext uri="{FF2B5EF4-FFF2-40B4-BE49-F238E27FC236}">
                  <a16:creationId xmlns:a16="http://schemas.microsoft.com/office/drawing/2014/main" id="{8267E570-9BB5-3B54-63A4-F1D78CC4DA76}"/>
                </a:ext>
              </a:extLst>
            </p:cNvPr>
            <p:cNvGrpSpPr/>
            <p:nvPr/>
          </p:nvGrpSpPr>
          <p:grpSpPr>
            <a:xfrm>
              <a:off x="371008" y="-2551802"/>
              <a:ext cx="11481552" cy="4219493"/>
              <a:chOff x="371008" y="-2551802"/>
              <a:chExt cx="11481552" cy="4219493"/>
            </a:xfrm>
          </p:grpSpPr>
          <p:grpSp>
            <p:nvGrpSpPr>
              <p:cNvPr id="47" name="Group 46">
                <a:extLst>
                  <a:ext uri="{FF2B5EF4-FFF2-40B4-BE49-F238E27FC236}">
                    <a16:creationId xmlns:a16="http://schemas.microsoft.com/office/drawing/2014/main" id="{00804FB9-1E8D-5E47-85AF-C9965A9D0805}"/>
                  </a:ext>
                </a:extLst>
              </p:cNvPr>
              <p:cNvGrpSpPr/>
              <p:nvPr/>
            </p:nvGrpSpPr>
            <p:grpSpPr>
              <a:xfrm>
                <a:off x="371008" y="-2551802"/>
                <a:ext cx="11481552" cy="4219493"/>
                <a:chOff x="371008" y="-2551802"/>
                <a:chExt cx="11481552" cy="4219493"/>
              </a:xfrm>
            </p:grpSpPr>
            <p:sp>
              <p:nvSpPr>
                <p:cNvPr id="7" name="TextBox 6">
                  <a:extLst>
                    <a:ext uri="{FF2B5EF4-FFF2-40B4-BE49-F238E27FC236}">
                      <a16:creationId xmlns:a16="http://schemas.microsoft.com/office/drawing/2014/main" id="{0AE2CE52-F578-CCC4-7DE1-A7B9596E6997}"/>
                    </a:ext>
                  </a:extLst>
                </p:cNvPr>
                <p:cNvSpPr txBox="1"/>
                <p:nvPr/>
              </p:nvSpPr>
              <p:spPr>
                <a:xfrm>
                  <a:off x="4694357" y="1206026"/>
                  <a:ext cx="2963953" cy="461665"/>
                </a:xfrm>
                <a:prstGeom prst="rect">
                  <a:avLst/>
                </a:prstGeom>
                <a:noFill/>
              </p:spPr>
              <p:txBody>
                <a:bodyPr wrap="none" rtlCol="0">
                  <a:spAutoFit/>
                </a:bodyPr>
                <a:lstStyle/>
                <a:p>
                  <a:r>
                    <a:rPr lang="en-BE" sz="2400" b="1" dirty="0">
                      <a:solidFill>
                        <a:schemeClr val="bg1"/>
                      </a:solidFill>
                    </a:rPr>
                    <a:t>Reactor Development</a:t>
                  </a:r>
                </a:p>
              </p:txBody>
            </p:sp>
            <p:grpSp>
              <p:nvGrpSpPr>
                <p:cNvPr id="34" name="Group 33">
                  <a:extLst>
                    <a:ext uri="{FF2B5EF4-FFF2-40B4-BE49-F238E27FC236}">
                      <a16:creationId xmlns:a16="http://schemas.microsoft.com/office/drawing/2014/main" id="{C92F737F-9949-0ED7-8878-09518442B5C2}"/>
                    </a:ext>
                  </a:extLst>
                </p:cNvPr>
                <p:cNvGrpSpPr/>
                <p:nvPr/>
              </p:nvGrpSpPr>
              <p:grpSpPr>
                <a:xfrm>
                  <a:off x="371008" y="-2551802"/>
                  <a:ext cx="11481552" cy="3224632"/>
                  <a:chOff x="371008" y="-2551802"/>
                  <a:chExt cx="11481552" cy="3224632"/>
                </a:xfrm>
              </p:grpSpPr>
              <p:sp>
                <p:nvSpPr>
                  <p:cNvPr id="13" name="Rounded Rectangle 12">
                    <a:extLst>
                      <a:ext uri="{FF2B5EF4-FFF2-40B4-BE49-F238E27FC236}">
                        <a16:creationId xmlns:a16="http://schemas.microsoft.com/office/drawing/2014/main" id="{F7455BD7-0CAC-F8B1-356B-CC549936BEC1}"/>
                      </a:ext>
                    </a:extLst>
                  </p:cNvPr>
                  <p:cNvSpPr/>
                  <p:nvPr/>
                </p:nvSpPr>
                <p:spPr>
                  <a:xfrm>
                    <a:off x="371008" y="-2551802"/>
                    <a:ext cx="3449337" cy="3210559"/>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1FE5EC2-4A14-8B31-BE94-42179BBC6CCF}"/>
                      </a:ext>
                    </a:extLst>
                  </p:cNvPr>
                  <p:cNvSpPr/>
                  <p:nvPr/>
                </p:nvSpPr>
                <p:spPr>
                  <a:xfrm>
                    <a:off x="8403223" y="-2537729"/>
                    <a:ext cx="3449337" cy="3196485"/>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ounded Rectangle 20">
                    <a:extLst>
                      <a:ext uri="{FF2B5EF4-FFF2-40B4-BE49-F238E27FC236}">
                        <a16:creationId xmlns:a16="http://schemas.microsoft.com/office/drawing/2014/main" id="{1A713C3D-9D41-BE3A-577E-719F3EEC94D9}"/>
                      </a:ext>
                    </a:extLst>
                  </p:cNvPr>
                  <p:cNvSpPr/>
                  <p:nvPr/>
                </p:nvSpPr>
                <p:spPr>
                  <a:xfrm>
                    <a:off x="4387115" y="-2537729"/>
                    <a:ext cx="3449337" cy="3210559"/>
                  </a:xfrm>
                  <a:prstGeom prst="roundRect">
                    <a:avLst/>
                  </a:prstGeom>
                  <a:solidFill>
                    <a:schemeClr val="bg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riangle 11">
                    <a:extLst>
                      <a:ext uri="{FF2B5EF4-FFF2-40B4-BE49-F238E27FC236}">
                        <a16:creationId xmlns:a16="http://schemas.microsoft.com/office/drawing/2014/main" id="{50C0BD2C-046A-C2BA-52AC-6D9EA41EF138}"/>
                      </a:ext>
                    </a:extLst>
                  </p:cNvPr>
                  <p:cNvSpPr/>
                  <p:nvPr/>
                </p:nvSpPr>
                <p:spPr>
                  <a:xfrm rot="15373790">
                    <a:off x="1774623" y="-1665289"/>
                    <a:ext cx="754482" cy="3252946"/>
                  </a:xfrm>
                  <a:custGeom>
                    <a:avLst/>
                    <a:gdLst>
                      <a:gd name="connsiteX0" fmla="*/ 0 w 1296389"/>
                      <a:gd name="connsiteY0" fmla="*/ 4666130 h 4666130"/>
                      <a:gd name="connsiteX1" fmla="*/ 648195 w 1296389"/>
                      <a:gd name="connsiteY1" fmla="*/ 0 h 4666130"/>
                      <a:gd name="connsiteX2" fmla="*/ 1296389 w 1296389"/>
                      <a:gd name="connsiteY2" fmla="*/ 4666130 h 4666130"/>
                      <a:gd name="connsiteX3" fmla="*/ 0 w 1296389"/>
                      <a:gd name="connsiteY3" fmla="*/ 4666130 h 4666130"/>
                      <a:gd name="connsiteX0" fmla="*/ 0 w 1263939"/>
                      <a:gd name="connsiteY0" fmla="*/ 4666130 h 4811068"/>
                      <a:gd name="connsiteX1" fmla="*/ 648195 w 1263939"/>
                      <a:gd name="connsiteY1" fmla="*/ 0 h 4811068"/>
                      <a:gd name="connsiteX2" fmla="*/ 1263939 w 1263939"/>
                      <a:gd name="connsiteY2" fmla="*/ 4811068 h 4811068"/>
                      <a:gd name="connsiteX3" fmla="*/ 0 w 1263939"/>
                      <a:gd name="connsiteY3" fmla="*/ 4666130 h 4811068"/>
                      <a:gd name="connsiteX0" fmla="*/ 0 w 1263939"/>
                      <a:gd name="connsiteY0" fmla="*/ 4671344 h 4816282"/>
                      <a:gd name="connsiteX1" fmla="*/ 608192 w 1263939"/>
                      <a:gd name="connsiteY1" fmla="*/ 0 h 4816282"/>
                      <a:gd name="connsiteX2" fmla="*/ 1263939 w 1263939"/>
                      <a:gd name="connsiteY2" fmla="*/ 4816282 h 4816282"/>
                      <a:gd name="connsiteX3" fmla="*/ 0 w 1263939"/>
                      <a:gd name="connsiteY3" fmla="*/ 4671344 h 4816282"/>
                      <a:gd name="connsiteX0" fmla="*/ 0 w 1262202"/>
                      <a:gd name="connsiteY0" fmla="*/ 4671344 h 4829616"/>
                      <a:gd name="connsiteX1" fmla="*/ 608192 w 1262202"/>
                      <a:gd name="connsiteY1" fmla="*/ 0 h 4829616"/>
                      <a:gd name="connsiteX2" fmla="*/ 1262202 w 1262202"/>
                      <a:gd name="connsiteY2" fmla="*/ 4829616 h 4829616"/>
                      <a:gd name="connsiteX3" fmla="*/ 0 w 1262202"/>
                      <a:gd name="connsiteY3" fmla="*/ 4671344 h 4829616"/>
                      <a:gd name="connsiteX0" fmla="*/ 0 w 1262202"/>
                      <a:gd name="connsiteY0" fmla="*/ 4644135 h 4802407"/>
                      <a:gd name="connsiteX1" fmla="*/ 928214 w 1262202"/>
                      <a:gd name="connsiteY1" fmla="*/ 0 h 4802407"/>
                      <a:gd name="connsiteX2" fmla="*/ 1262202 w 1262202"/>
                      <a:gd name="connsiteY2" fmla="*/ 4802407 h 4802407"/>
                      <a:gd name="connsiteX3" fmla="*/ 0 w 1262202"/>
                      <a:gd name="connsiteY3" fmla="*/ 4644135 h 4802407"/>
                      <a:gd name="connsiteX0" fmla="*/ 0 w 1269153"/>
                      <a:gd name="connsiteY0" fmla="*/ 4644135 h 4767612"/>
                      <a:gd name="connsiteX1" fmla="*/ 928214 w 1269153"/>
                      <a:gd name="connsiteY1" fmla="*/ 0 h 4767612"/>
                      <a:gd name="connsiteX2" fmla="*/ 1269153 w 1269153"/>
                      <a:gd name="connsiteY2" fmla="*/ 4767612 h 4767612"/>
                      <a:gd name="connsiteX3" fmla="*/ 0 w 1269153"/>
                      <a:gd name="connsiteY3" fmla="*/ 4644135 h 4767612"/>
                      <a:gd name="connsiteX0" fmla="*/ 0 w 1249436"/>
                      <a:gd name="connsiteY0" fmla="*/ 4644135 h 4730551"/>
                      <a:gd name="connsiteX1" fmla="*/ 928214 w 1249436"/>
                      <a:gd name="connsiteY1" fmla="*/ 0 h 4730551"/>
                      <a:gd name="connsiteX2" fmla="*/ 1249436 w 1249436"/>
                      <a:gd name="connsiteY2" fmla="*/ 4730551 h 4730551"/>
                      <a:gd name="connsiteX3" fmla="*/ 0 w 1249436"/>
                      <a:gd name="connsiteY3" fmla="*/ 4644135 h 4730551"/>
                      <a:gd name="connsiteX0" fmla="*/ 0 w 1234363"/>
                      <a:gd name="connsiteY0" fmla="*/ 4644135 h 4738116"/>
                      <a:gd name="connsiteX1" fmla="*/ 928214 w 1234363"/>
                      <a:gd name="connsiteY1" fmla="*/ 0 h 4738116"/>
                      <a:gd name="connsiteX2" fmla="*/ 1234363 w 1234363"/>
                      <a:gd name="connsiteY2" fmla="*/ 4738116 h 4738116"/>
                      <a:gd name="connsiteX3" fmla="*/ 0 w 1234363"/>
                      <a:gd name="connsiteY3" fmla="*/ 4644135 h 4738116"/>
                      <a:gd name="connsiteX0" fmla="*/ 0 w 1227794"/>
                      <a:gd name="connsiteY0" fmla="*/ 4644135 h 4749015"/>
                      <a:gd name="connsiteX1" fmla="*/ 928214 w 1227794"/>
                      <a:gd name="connsiteY1" fmla="*/ 0 h 4749015"/>
                      <a:gd name="connsiteX2" fmla="*/ 1227794 w 1227794"/>
                      <a:gd name="connsiteY2" fmla="*/ 4749015 h 4749015"/>
                      <a:gd name="connsiteX3" fmla="*/ 0 w 1227794"/>
                      <a:gd name="connsiteY3" fmla="*/ 4644135 h 4749015"/>
                      <a:gd name="connsiteX0" fmla="*/ 0 w 928214"/>
                      <a:gd name="connsiteY0" fmla="*/ 4644135 h 4726948"/>
                      <a:gd name="connsiteX1" fmla="*/ 928214 w 928214"/>
                      <a:gd name="connsiteY1" fmla="*/ 0 h 4726948"/>
                      <a:gd name="connsiteX2" fmla="*/ 877537 w 928214"/>
                      <a:gd name="connsiteY2" fmla="*/ 4726948 h 4726948"/>
                      <a:gd name="connsiteX3" fmla="*/ 0 w 928214"/>
                      <a:gd name="connsiteY3" fmla="*/ 4644135 h 4726948"/>
                      <a:gd name="connsiteX0" fmla="*/ 0 w 1427635"/>
                      <a:gd name="connsiteY0" fmla="*/ 4613557 h 4696370"/>
                      <a:gd name="connsiteX1" fmla="*/ 1427635 w 1427635"/>
                      <a:gd name="connsiteY1" fmla="*/ 0 h 4696370"/>
                      <a:gd name="connsiteX2" fmla="*/ 877537 w 1427635"/>
                      <a:gd name="connsiteY2" fmla="*/ 4696370 h 4696370"/>
                      <a:gd name="connsiteX3" fmla="*/ 0 w 1427635"/>
                      <a:gd name="connsiteY3" fmla="*/ 4613557 h 4696370"/>
                      <a:gd name="connsiteX0" fmla="*/ 0 w 1427635"/>
                      <a:gd name="connsiteY0" fmla="*/ 4613557 h 4660059"/>
                      <a:gd name="connsiteX1" fmla="*/ 1427635 w 1427635"/>
                      <a:gd name="connsiteY1" fmla="*/ 0 h 4660059"/>
                      <a:gd name="connsiteX2" fmla="*/ 888683 w 1427635"/>
                      <a:gd name="connsiteY2" fmla="*/ 4660059 h 4660059"/>
                      <a:gd name="connsiteX3" fmla="*/ 0 w 1427635"/>
                      <a:gd name="connsiteY3" fmla="*/ 4613557 h 4660059"/>
                      <a:gd name="connsiteX0" fmla="*/ 0 w 1427635"/>
                      <a:gd name="connsiteY0" fmla="*/ 4613557 h 4669722"/>
                      <a:gd name="connsiteX1" fmla="*/ 1427635 w 1427635"/>
                      <a:gd name="connsiteY1" fmla="*/ 0 h 4669722"/>
                      <a:gd name="connsiteX2" fmla="*/ 873884 w 1427635"/>
                      <a:gd name="connsiteY2" fmla="*/ 4669722 h 4669722"/>
                      <a:gd name="connsiteX3" fmla="*/ 0 w 1427635"/>
                      <a:gd name="connsiteY3" fmla="*/ 4613557 h 4669722"/>
                      <a:gd name="connsiteX0" fmla="*/ 0 w 1427635"/>
                      <a:gd name="connsiteY0" fmla="*/ 4613557 h 4662516"/>
                      <a:gd name="connsiteX1" fmla="*/ 1427635 w 1427635"/>
                      <a:gd name="connsiteY1" fmla="*/ 0 h 4662516"/>
                      <a:gd name="connsiteX2" fmla="*/ 868404 w 1427635"/>
                      <a:gd name="connsiteY2" fmla="*/ 4662516 h 4662516"/>
                      <a:gd name="connsiteX3" fmla="*/ 0 w 1427635"/>
                      <a:gd name="connsiteY3" fmla="*/ 4613557 h 4662516"/>
                      <a:gd name="connsiteX0" fmla="*/ 0 w 1592348"/>
                      <a:gd name="connsiteY0" fmla="*/ 4604527 h 4653486"/>
                      <a:gd name="connsiteX1" fmla="*/ 1592348 w 1592348"/>
                      <a:gd name="connsiteY1" fmla="*/ 0 h 4653486"/>
                      <a:gd name="connsiteX2" fmla="*/ 868404 w 1592348"/>
                      <a:gd name="connsiteY2" fmla="*/ 4653486 h 4653486"/>
                      <a:gd name="connsiteX3" fmla="*/ 0 w 1592348"/>
                      <a:gd name="connsiteY3" fmla="*/ 4604527 h 4653486"/>
                      <a:gd name="connsiteX0" fmla="*/ 0 w 1580508"/>
                      <a:gd name="connsiteY0" fmla="*/ 4600934 h 4649893"/>
                      <a:gd name="connsiteX1" fmla="*/ 1580508 w 1580508"/>
                      <a:gd name="connsiteY1" fmla="*/ 0 h 4649893"/>
                      <a:gd name="connsiteX2" fmla="*/ 868404 w 1580508"/>
                      <a:gd name="connsiteY2" fmla="*/ 4649893 h 4649893"/>
                      <a:gd name="connsiteX3" fmla="*/ 0 w 1580508"/>
                      <a:gd name="connsiteY3" fmla="*/ 4600934 h 4649893"/>
                      <a:gd name="connsiteX0" fmla="*/ 0 w 1558091"/>
                      <a:gd name="connsiteY0" fmla="*/ 4604992 h 4653951"/>
                      <a:gd name="connsiteX1" fmla="*/ 1558090 w 1558091"/>
                      <a:gd name="connsiteY1" fmla="*/ 1 h 4653951"/>
                      <a:gd name="connsiteX2" fmla="*/ 868404 w 1558091"/>
                      <a:gd name="connsiteY2" fmla="*/ 4653951 h 4653951"/>
                      <a:gd name="connsiteX3" fmla="*/ 0 w 1558091"/>
                      <a:gd name="connsiteY3" fmla="*/ 4604992 h 4653951"/>
                      <a:gd name="connsiteX0" fmla="*/ 0 w 1537504"/>
                      <a:gd name="connsiteY0" fmla="*/ 4614566 h 4663525"/>
                      <a:gd name="connsiteX1" fmla="*/ 1537504 w 1537504"/>
                      <a:gd name="connsiteY1" fmla="*/ 0 h 4663525"/>
                      <a:gd name="connsiteX2" fmla="*/ 868404 w 1537504"/>
                      <a:gd name="connsiteY2" fmla="*/ 4663525 h 4663525"/>
                      <a:gd name="connsiteX3" fmla="*/ 0 w 1537504"/>
                      <a:gd name="connsiteY3" fmla="*/ 4614566 h 4663525"/>
                      <a:gd name="connsiteX0" fmla="*/ 0 w 1537504"/>
                      <a:gd name="connsiteY0" fmla="*/ 4614566 h 4879951"/>
                      <a:gd name="connsiteX1" fmla="*/ 1537504 w 1537504"/>
                      <a:gd name="connsiteY1" fmla="*/ 0 h 4879951"/>
                      <a:gd name="connsiteX2" fmla="*/ 836177 w 1537504"/>
                      <a:gd name="connsiteY2" fmla="*/ 4879951 h 4879951"/>
                      <a:gd name="connsiteX3" fmla="*/ 0 w 1537504"/>
                      <a:gd name="connsiteY3" fmla="*/ 4614566 h 4879951"/>
                      <a:gd name="connsiteX0" fmla="*/ 0 w 1575959"/>
                      <a:gd name="connsiteY0" fmla="*/ 4730432 h 4879951"/>
                      <a:gd name="connsiteX1" fmla="*/ 1575959 w 1575959"/>
                      <a:gd name="connsiteY1" fmla="*/ 0 h 4879951"/>
                      <a:gd name="connsiteX2" fmla="*/ 874632 w 1575959"/>
                      <a:gd name="connsiteY2" fmla="*/ 4879951 h 4879951"/>
                      <a:gd name="connsiteX3" fmla="*/ 0 w 1575959"/>
                      <a:gd name="connsiteY3" fmla="*/ 4730432 h 4879951"/>
                      <a:gd name="connsiteX0" fmla="*/ 0 w 1234283"/>
                      <a:gd name="connsiteY0" fmla="*/ 3656396 h 4879951"/>
                      <a:gd name="connsiteX1" fmla="*/ 1234283 w 1234283"/>
                      <a:gd name="connsiteY1" fmla="*/ 0 h 4879951"/>
                      <a:gd name="connsiteX2" fmla="*/ 532956 w 1234283"/>
                      <a:gd name="connsiteY2" fmla="*/ 4879951 h 4879951"/>
                      <a:gd name="connsiteX3" fmla="*/ 0 w 1234283"/>
                      <a:gd name="connsiteY3" fmla="*/ 3656396 h 4879951"/>
                      <a:gd name="connsiteX0" fmla="*/ 0 w 1234283"/>
                      <a:gd name="connsiteY0" fmla="*/ 3656396 h 3821877"/>
                      <a:gd name="connsiteX1" fmla="*/ 1234283 w 1234283"/>
                      <a:gd name="connsiteY1" fmla="*/ 0 h 3821877"/>
                      <a:gd name="connsiteX2" fmla="*/ 721421 w 1234283"/>
                      <a:gd name="connsiteY2" fmla="*/ 3821877 h 3821877"/>
                      <a:gd name="connsiteX3" fmla="*/ 0 w 1234283"/>
                      <a:gd name="connsiteY3" fmla="*/ 3656396 h 3821877"/>
                      <a:gd name="connsiteX0" fmla="*/ 0 w 1196393"/>
                      <a:gd name="connsiteY0" fmla="*/ 3586800 h 3752281"/>
                      <a:gd name="connsiteX1" fmla="*/ 1196393 w 1196393"/>
                      <a:gd name="connsiteY1" fmla="*/ 0 h 3752281"/>
                      <a:gd name="connsiteX2" fmla="*/ 721421 w 1196393"/>
                      <a:gd name="connsiteY2" fmla="*/ 3752281 h 3752281"/>
                      <a:gd name="connsiteX3" fmla="*/ 0 w 1196393"/>
                      <a:gd name="connsiteY3" fmla="*/ 3586800 h 3752281"/>
                      <a:gd name="connsiteX0" fmla="*/ 0 w 1196393"/>
                      <a:gd name="connsiteY0" fmla="*/ 3586800 h 3698241"/>
                      <a:gd name="connsiteX1" fmla="*/ 1196393 w 1196393"/>
                      <a:gd name="connsiteY1" fmla="*/ 0 h 3698241"/>
                      <a:gd name="connsiteX2" fmla="*/ 724566 w 1196393"/>
                      <a:gd name="connsiteY2" fmla="*/ 3698241 h 3698241"/>
                      <a:gd name="connsiteX3" fmla="*/ 0 w 1196393"/>
                      <a:gd name="connsiteY3" fmla="*/ 3586800 h 3698241"/>
                      <a:gd name="connsiteX0" fmla="*/ -1 w 1161647"/>
                      <a:gd name="connsiteY0" fmla="*/ 3571244 h 3698241"/>
                      <a:gd name="connsiteX1" fmla="*/ 1161647 w 1161647"/>
                      <a:gd name="connsiteY1" fmla="*/ 0 h 3698241"/>
                      <a:gd name="connsiteX2" fmla="*/ 689820 w 1161647"/>
                      <a:gd name="connsiteY2" fmla="*/ 3698241 h 3698241"/>
                      <a:gd name="connsiteX3" fmla="*/ -1 w 1161647"/>
                      <a:gd name="connsiteY3" fmla="*/ 3571244 h 3698241"/>
                    </a:gdLst>
                    <a:ahLst/>
                    <a:cxnLst>
                      <a:cxn ang="0">
                        <a:pos x="connsiteX0" y="connsiteY0"/>
                      </a:cxn>
                      <a:cxn ang="0">
                        <a:pos x="connsiteX1" y="connsiteY1"/>
                      </a:cxn>
                      <a:cxn ang="0">
                        <a:pos x="connsiteX2" y="connsiteY2"/>
                      </a:cxn>
                      <a:cxn ang="0">
                        <a:pos x="connsiteX3" y="connsiteY3"/>
                      </a:cxn>
                    </a:cxnLst>
                    <a:rect l="l" t="t" r="r" b="b"/>
                    <a:pathLst>
                      <a:path w="1161647" h="3698241">
                        <a:moveTo>
                          <a:pt x="-1" y="3571244"/>
                        </a:moveTo>
                        <a:lnTo>
                          <a:pt x="1161647" y="0"/>
                        </a:lnTo>
                        <a:lnTo>
                          <a:pt x="689820" y="3698241"/>
                        </a:lnTo>
                        <a:lnTo>
                          <a:pt x="-1" y="3571244"/>
                        </a:lnTo>
                        <a:close/>
                      </a:path>
                    </a:pathLst>
                  </a:custGeom>
                  <a:gradFill flip="none" rotWithShape="1">
                    <a:gsLst>
                      <a:gs pos="8000">
                        <a:srgbClr val="ABC0E5"/>
                      </a:gs>
                      <a:gs pos="83000">
                        <a:srgbClr val="1B4776"/>
                      </a:gs>
                    </a:gsLst>
                    <a:lin ang="9000000" scaled="0"/>
                    <a:tileRect/>
                  </a:gradFill>
                  <a:ln>
                    <a:gradFill>
                      <a:gsLst>
                        <a:gs pos="8000">
                          <a:schemeClr val="accent1">
                            <a:lumMod val="45000"/>
                            <a:lumOff val="55000"/>
                          </a:schemeClr>
                        </a:gs>
                        <a:gs pos="83000">
                          <a:srgbClr val="1B4776"/>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u="sng"/>
                  </a:p>
                </p:txBody>
              </p:sp>
              <p:pic>
                <p:nvPicPr>
                  <p:cNvPr id="10" name="Picture 9" descr="A beaker with a liquid in it&#10;&#10;Description automatically generated">
                    <a:extLst>
                      <a:ext uri="{FF2B5EF4-FFF2-40B4-BE49-F238E27FC236}">
                        <a16:creationId xmlns:a16="http://schemas.microsoft.com/office/drawing/2014/main" id="{18DBC3E7-2C7F-6E8B-A9D3-2464075DFA6E}"/>
                      </a:ext>
                    </a:extLst>
                  </p:cNvPr>
                  <p:cNvPicPr>
                    <a:picLocks noChangeAspect="1"/>
                  </p:cNvPicPr>
                  <p:nvPr/>
                </p:nvPicPr>
                <p:blipFill>
                  <a:blip r:embed="rId11"/>
                  <a:stretch>
                    <a:fillRect/>
                  </a:stretch>
                </p:blipFill>
                <p:spPr>
                  <a:xfrm>
                    <a:off x="681316" y="-1159976"/>
                    <a:ext cx="511057" cy="874861"/>
                  </a:xfrm>
                  <a:prstGeom prst="rect">
                    <a:avLst/>
                  </a:prstGeom>
                </p:spPr>
              </p:pic>
              <p:pic>
                <p:nvPicPr>
                  <p:cNvPr id="11" name="Picture 10" descr="A close-up of a machine&#10;&#10;Description automatically generated">
                    <a:extLst>
                      <a:ext uri="{FF2B5EF4-FFF2-40B4-BE49-F238E27FC236}">
                        <a16:creationId xmlns:a16="http://schemas.microsoft.com/office/drawing/2014/main" id="{0B4C2D38-5AA1-7C78-0D8A-8FACE0E22DE0}"/>
                      </a:ext>
                    </a:extLst>
                  </p:cNvPr>
                  <p:cNvPicPr>
                    <a:picLocks noChangeAspect="1"/>
                  </p:cNvPicPr>
                  <p:nvPr/>
                </p:nvPicPr>
                <p:blipFill>
                  <a:blip r:embed="rId8"/>
                  <a:stretch>
                    <a:fillRect/>
                  </a:stretch>
                </p:blipFill>
                <p:spPr>
                  <a:xfrm>
                    <a:off x="1732841" y="-1417978"/>
                    <a:ext cx="688018" cy="1111593"/>
                  </a:xfrm>
                  <a:prstGeom prst="rect">
                    <a:avLst/>
                  </a:prstGeom>
                </p:spPr>
              </p:pic>
              <p:sp>
                <p:nvSpPr>
                  <p:cNvPr id="18" name="TextBox 17">
                    <a:extLst>
                      <a:ext uri="{FF2B5EF4-FFF2-40B4-BE49-F238E27FC236}">
                        <a16:creationId xmlns:a16="http://schemas.microsoft.com/office/drawing/2014/main" id="{AAE44730-8048-6060-348F-BC1A0BFBDF96}"/>
                      </a:ext>
                    </a:extLst>
                  </p:cNvPr>
                  <p:cNvSpPr txBox="1"/>
                  <p:nvPr/>
                </p:nvSpPr>
                <p:spPr>
                  <a:xfrm>
                    <a:off x="772156" y="133677"/>
                    <a:ext cx="2710614" cy="400110"/>
                  </a:xfrm>
                  <a:prstGeom prst="rect">
                    <a:avLst/>
                  </a:prstGeom>
                  <a:noFill/>
                </p:spPr>
                <p:txBody>
                  <a:bodyPr wrap="none" rtlCol="0">
                    <a:spAutoFit/>
                  </a:bodyPr>
                  <a:lstStyle/>
                  <a:p>
                    <a:r>
                      <a:rPr lang="en-BE" sz="2000" b="1" dirty="0">
                        <a:solidFill>
                          <a:schemeClr val="bg1"/>
                        </a:solidFill>
                      </a:rPr>
                      <a:t>Culti</a:t>
                    </a:r>
                    <a:r>
                      <a:rPr lang="fr-FR" sz="2000" b="1" dirty="0">
                        <a:solidFill>
                          <a:schemeClr val="bg1"/>
                        </a:solidFill>
                      </a:rPr>
                      <a:t>v</a:t>
                    </a:r>
                    <a:r>
                      <a:rPr lang="en-BE" sz="2000" b="1" dirty="0">
                        <a:solidFill>
                          <a:schemeClr val="bg1"/>
                        </a:solidFill>
                      </a:rPr>
                      <a:t>ations at all scales</a:t>
                    </a:r>
                    <a:endParaRPr lang="en-BE" sz="2400" b="1" dirty="0">
                      <a:solidFill>
                        <a:schemeClr val="bg1"/>
                      </a:solidFill>
                    </a:endParaRPr>
                  </a:p>
                </p:txBody>
              </p:sp>
              <p:sp>
                <p:nvSpPr>
                  <p:cNvPr id="20" name="TextBox 19">
                    <a:extLst>
                      <a:ext uri="{FF2B5EF4-FFF2-40B4-BE49-F238E27FC236}">
                        <a16:creationId xmlns:a16="http://schemas.microsoft.com/office/drawing/2014/main" id="{575511E3-2598-E83A-B824-2532069BDFC8}"/>
                      </a:ext>
                    </a:extLst>
                  </p:cNvPr>
                  <p:cNvSpPr txBox="1"/>
                  <p:nvPr/>
                </p:nvSpPr>
                <p:spPr>
                  <a:xfrm>
                    <a:off x="4468094" y="133677"/>
                    <a:ext cx="3368358" cy="400110"/>
                  </a:xfrm>
                  <a:prstGeom prst="rect">
                    <a:avLst/>
                  </a:prstGeom>
                  <a:noFill/>
                </p:spPr>
                <p:txBody>
                  <a:bodyPr wrap="none" rtlCol="0">
                    <a:spAutoFit/>
                  </a:bodyPr>
                  <a:lstStyle/>
                  <a:p>
                    <a:r>
                      <a:rPr lang="en-BE" sz="2000" b="1" dirty="0">
                        <a:solidFill>
                          <a:schemeClr val="bg1"/>
                        </a:solidFill>
                      </a:rPr>
                      <a:t>Safe and effective cultivations</a:t>
                    </a:r>
                  </a:p>
                </p:txBody>
              </p:sp>
              <p:sp>
                <p:nvSpPr>
                  <p:cNvPr id="23" name="TextBox 22">
                    <a:extLst>
                      <a:ext uri="{FF2B5EF4-FFF2-40B4-BE49-F238E27FC236}">
                        <a16:creationId xmlns:a16="http://schemas.microsoft.com/office/drawing/2014/main" id="{08257E1B-804C-5A20-413F-7077193F9582}"/>
                      </a:ext>
                    </a:extLst>
                  </p:cNvPr>
                  <p:cNvSpPr txBox="1"/>
                  <p:nvPr/>
                </p:nvSpPr>
                <p:spPr>
                  <a:xfrm>
                    <a:off x="8625950" y="132257"/>
                    <a:ext cx="3195042" cy="400110"/>
                  </a:xfrm>
                  <a:prstGeom prst="rect">
                    <a:avLst/>
                  </a:prstGeom>
                  <a:noFill/>
                </p:spPr>
                <p:txBody>
                  <a:bodyPr wrap="none" rtlCol="0">
                    <a:spAutoFit/>
                  </a:bodyPr>
                  <a:lstStyle/>
                  <a:p>
                    <a:r>
                      <a:rPr lang="en-BE" sz="2000" b="1" dirty="0">
                        <a:solidFill>
                          <a:schemeClr val="bg1"/>
                        </a:solidFill>
                      </a:rPr>
                      <a:t>Robust analytics and control</a:t>
                    </a:r>
                  </a:p>
                </p:txBody>
              </p:sp>
              <p:sp>
                <p:nvSpPr>
                  <p:cNvPr id="24" name="Explosion 1 23">
                    <a:extLst>
                      <a:ext uri="{FF2B5EF4-FFF2-40B4-BE49-F238E27FC236}">
                        <a16:creationId xmlns:a16="http://schemas.microsoft.com/office/drawing/2014/main" id="{141C77F8-9871-C09A-58B0-EA202469E5A8}"/>
                      </a:ext>
                    </a:extLst>
                  </p:cNvPr>
                  <p:cNvSpPr/>
                  <p:nvPr/>
                </p:nvSpPr>
                <p:spPr>
                  <a:xfrm>
                    <a:off x="5469920" y="-1782594"/>
                    <a:ext cx="625239" cy="592786"/>
                  </a:xfrm>
                  <a:prstGeom prst="irregularSeal1">
                    <a:avLst/>
                  </a:prstGeom>
                  <a:solidFill>
                    <a:schemeClr val="accent4">
                      <a:lumMod val="60000"/>
                      <a:lumOff val="40000"/>
                    </a:schemeClr>
                  </a:solid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Explosion 1 24">
                    <a:extLst>
                      <a:ext uri="{FF2B5EF4-FFF2-40B4-BE49-F238E27FC236}">
                        <a16:creationId xmlns:a16="http://schemas.microsoft.com/office/drawing/2014/main" id="{C21210CA-593C-231F-10F0-92408966D93D}"/>
                      </a:ext>
                    </a:extLst>
                  </p:cNvPr>
                  <p:cNvSpPr/>
                  <p:nvPr/>
                </p:nvSpPr>
                <p:spPr>
                  <a:xfrm>
                    <a:off x="4613703" y="-2328052"/>
                    <a:ext cx="915725" cy="825402"/>
                  </a:xfrm>
                  <a:prstGeom prst="irregularSeal1">
                    <a:avLst/>
                  </a:prstGeom>
                  <a:solidFill>
                    <a:schemeClr val="accent4">
                      <a:lumMod val="60000"/>
                      <a:lumOff val="40000"/>
                    </a:schemeClr>
                  </a:solid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0" name="Picture 39">
                    <a:extLst>
                      <a:ext uri="{FF2B5EF4-FFF2-40B4-BE49-F238E27FC236}">
                        <a16:creationId xmlns:a16="http://schemas.microsoft.com/office/drawing/2014/main" id="{BD50D980-24BA-E35E-8FB2-AD571D58BDA7}"/>
                      </a:ext>
                    </a:extLst>
                  </p:cNvPr>
                  <p:cNvPicPr>
                    <a:picLocks noChangeAspect="1"/>
                  </p:cNvPicPr>
                  <p:nvPr/>
                </p:nvPicPr>
                <p:blipFill>
                  <a:blip r:embed="rId12"/>
                  <a:stretch>
                    <a:fillRect/>
                  </a:stretch>
                </p:blipFill>
                <p:spPr>
                  <a:xfrm>
                    <a:off x="9460233" y="-1751956"/>
                    <a:ext cx="1335314" cy="1280608"/>
                  </a:xfrm>
                  <a:prstGeom prst="rect">
                    <a:avLst/>
                  </a:prstGeom>
                </p:spPr>
              </p:pic>
            </p:grpSp>
          </p:grpSp>
          <p:pic>
            <p:nvPicPr>
              <p:cNvPr id="50" name="Picture 49" descr="A screenshot of a cell phone&#10;&#10;Description automatically generated">
                <a:extLst>
                  <a:ext uri="{FF2B5EF4-FFF2-40B4-BE49-F238E27FC236}">
                    <a16:creationId xmlns:a16="http://schemas.microsoft.com/office/drawing/2014/main" id="{4FA3277B-8FE3-638F-7252-1CF793F398A1}"/>
                  </a:ext>
                </a:extLst>
              </p:cNvPr>
              <p:cNvPicPr>
                <a:picLocks noChangeAspect="1"/>
              </p:cNvPicPr>
              <p:nvPr/>
            </p:nvPicPr>
            <p:blipFill>
              <a:blip r:embed="rId10"/>
              <a:srcRect l="25392" t="56546" r="24818" b="19761"/>
              <a:stretch/>
            </p:blipFill>
            <p:spPr>
              <a:xfrm>
                <a:off x="6539579" y="-1098360"/>
                <a:ext cx="998108" cy="646331"/>
              </a:xfrm>
              <a:prstGeom prst="rect">
                <a:avLst/>
              </a:prstGeom>
            </p:spPr>
          </p:pic>
        </p:grpSp>
        <p:pic>
          <p:nvPicPr>
            <p:cNvPr id="3" name="Picture 2" descr="A white machine with buttons and a screen&#10;&#10;Description automatically generated">
              <a:extLst>
                <a:ext uri="{FF2B5EF4-FFF2-40B4-BE49-F238E27FC236}">
                  <a16:creationId xmlns:a16="http://schemas.microsoft.com/office/drawing/2014/main" id="{ED93184F-1A13-5F01-0878-370F529B37C9}"/>
                </a:ext>
              </a:extLst>
            </p:cNvPr>
            <p:cNvPicPr>
              <a:picLocks noChangeAspect="1"/>
            </p:cNvPicPr>
            <p:nvPr/>
          </p:nvPicPr>
          <p:blipFill>
            <a:blip r:embed="rId6"/>
            <a:stretch>
              <a:fillRect/>
            </a:stretch>
          </p:blipFill>
          <p:spPr>
            <a:xfrm>
              <a:off x="2694194" y="-1776884"/>
              <a:ext cx="1132768" cy="1628753"/>
            </a:xfrm>
            <a:prstGeom prst="rect">
              <a:avLst/>
            </a:prstGeom>
          </p:spPr>
        </p:pic>
        <p:sp>
          <p:nvSpPr>
            <p:cNvPr id="5" name="TextBox 4">
              <a:extLst>
                <a:ext uri="{FF2B5EF4-FFF2-40B4-BE49-F238E27FC236}">
                  <a16:creationId xmlns:a16="http://schemas.microsoft.com/office/drawing/2014/main" id="{AA658EE6-ADE3-0A9B-FFE7-E0BB76804D30}"/>
                </a:ext>
              </a:extLst>
            </p:cNvPr>
            <p:cNvSpPr txBox="1"/>
            <p:nvPr/>
          </p:nvSpPr>
          <p:spPr>
            <a:xfrm>
              <a:off x="4795351" y="-1433953"/>
              <a:ext cx="688009" cy="584775"/>
            </a:xfrm>
            <a:prstGeom prst="rect">
              <a:avLst/>
            </a:prstGeom>
            <a:noFill/>
          </p:spPr>
          <p:txBody>
            <a:bodyPr wrap="none" rtlCol="0">
              <a:spAutoFit/>
            </a:bodyPr>
            <a:lstStyle/>
            <a:p>
              <a:r>
                <a:rPr lang="en-BE" sz="1600" dirty="0">
                  <a:solidFill>
                    <a:schemeClr val="bg1"/>
                  </a:solidFill>
                </a:rPr>
                <a:t>H</a:t>
              </a:r>
              <a:r>
                <a:rPr lang="en-BE" sz="1600" baseline="-25000" dirty="0">
                  <a:solidFill>
                    <a:schemeClr val="bg1"/>
                  </a:solidFill>
                </a:rPr>
                <a:t>2</a:t>
              </a:r>
              <a:r>
                <a:rPr lang="en-BE" sz="1600" dirty="0">
                  <a:solidFill>
                    <a:schemeClr val="bg1"/>
                  </a:solidFill>
                </a:rPr>
                <a:t> 4%</a:t>
              </a:r>
            </a:p>
            <a:p>
              <a:r>
                <a:rPr lang="en-BE" sz="1600" dirty="0">
                  <a:solidFill>
                    <a:schemeClr val="bg1"/>
                  </a:solidFill>
                </a:rPr>
                <a:t>O</a:t>
              </a:r>
              <a:r>
                <a:rPr lang="en-BE" sz="1600" baseline="-25000" dirty="0">
                  <a:solidFill>
                    <a:schemeClr val="bg1"/>
                  </a:solidFill>
                </a:rPr>
                <a:t>2</a:t>
              </a:r>
              <a:r>
                <a:rPr lang="en-BE" sz="1600" dirty="0">
                  <a:solidFill>
                    <a:schemeClr val="bg1"/>
                  </a:solidFill>
                </a:rPr>
                <a:t> 6%</a:t>
              </a:r>
            </a:p>
          </p:txBody>
        </p:sp>
      </p:grpSp>
      <p:pic>
        <p:nvPicPr>
          <p:cNvPr id="44" name="Audio 43">
            <a:extLst>
              <a:ext uri="{FF2B5EF4-FFF2-40B4-BE49-F238E27FC236}">
                <a16:creationId xmlns:a16="http://schemas.microsoft.com/office/drawing/2014/main" id="{6E6B022F-C2B3-E2C7-07EB-CA7B2461A67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18722633"/>
      </p:ext>
    </p:extLst>
  </p:cSld>
  <p:clrMapOvr>
    <a:masterClrMapping/>
  </p:clrMapOvr>
  <mc:AlternateContent xmlns:mc="http://schemas.openxmlformats.org/markup-compatibility/2006">
    <mc:Choice xmlns:p14="http://schemas.microsoft.com/office/powerpoint/2010/main" Requires="p14">
      <p:transition spd="slow" p14:dur="2000" advTm="35271"/>
    </mc:Choice>
    <mc:Fallback>
      <p:transition spd="slow" advTm="35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55" presetClass="exit" presetSubtype="0" fill="hold" nodeType="clickEffect">
                                  <p:stCondLst>
                                    <p:cond delay="0"/>
                                  </p:stCondLst>
                                  <p:childTnLst>
                                    <p:anim calcmode="lin" valueType="num">
                                      <p:cBhvr>
                                        <p:cTn id="10" dur="500"/>
                                        <p:tgtEl>
                                          <p:spTgt spid="46"/>
                                        </p:tgtEl>
                                        <p:attrNameLst>
                                          <p:attrName>ppt_w</p:attrName>
                                        </p:attrNameLst>
                                      </p:cBhvr>
                                      <p:tavLst>
                                        <p:tav tm="0">
                                          <p:val>
                                            <p:strVal val="ppt_w"/>
                                          </p:val>
                                        </p:tav>
                                        <p:tav tm="100000">
                                          <p:val>
                                            <p:strVal val="ppt_w*0.70"/>
                                          </p:val>
                                        </p:tav>
                                      </p:tavLst>
                                    </p:anim>
                                    <p:anim calcmode="lin" valueType="num">
                                      <p:cBhvr>
                                        <p:cTn id="11" dur="500"/>
                                        <p:tgtEl>
                                          <p:spTgt spid="46"/>
                                        </p:tgtEl>
                                        <p:attrNameLst>
                                          <p:attrName>ppt_h</p:attrName>
                                        </p:attrNameLst>
                                      </p:cBhvr>
                                      <p:tavLst>
                                        <p:tav tm="0">
                                          <p:val>
                                            <p:strVal val="ppt_h"/>
                                          </p:val>
                                        </p:tav>
                                        <p:tav tm="100000">
                                          <p:val>
                                            <p:strVal val="ppt_h"/>
                                          </p:val>
                                        </p:tav>
                                      </p:tavLst>
                                    </p:anim>
                                    <p:animEffect transition="out" filter="fade">
                                      <p:cBhvr>
                                        <p:cTn id="12" dur="500"/>
                                        <p:tgtEl>
                                          <p:spTgt spid="46"/>
                                        </p:tgtEl>
                                      </p:cBhvr>
                                    </p:animEffect>
                                    <p:set>
                                      <p:cBhvr>
                                        <p:cTn id="13" dur="1" fill="hold">
                                          <p:stCondLst>
                                            <p:cond delay="499"/>
                                          </p:stCondLst>
                                        </p:cTn>
                                        <p:tgtEl>
                                          <p:spTgt spid="46"/>
                                        </p:tgtEl>
                                        <p:attrNameLst>
                                          <p:attrName>style.visibility</p:attrName>
                                        </p:attrNameLst>
                                      </p:cBhvr>
                                      <p:to>
                                        <p:strVal val="hidden"/>
                                      </p:to>
                                    </p:set>
                                  </p:childTnLst>
                                </p:cTn>
                              </p:par>
                            </p:childTnLst>
                          </p:cTn>
                        </p:par>
                        <p:par>
                          <p:cTn id="14" fill="hold">
                            <p:stCondLst>
                              <p:cond delay="500"/>
                            </p:stCondLst>
                            <p:childTnLst>
                              <p:par>
                                <p:cTn id="15" presetID="0" presetClass="path" presetSubtype="0" accel="50000" decel="50000" fill="hold" nodeType="afterEffect">
                                  <p:stCondLst>
                                    <p:cond delay="0"/>
                                  </p:stCondLst>
                                  <p:childTnLst>
                                    <p:animMotion origin="layout" path="M -3.33333E-6 4.07407E-6 L -0.00104 -0.50162 " pathEditMode="relative" rAng="0" ptsTypes="AA">
                                      <p:cBhvr>
                                        <p:cTn id="16" dur="1000" fill="hold"/>
                                        <p:tgtEl>
                                          <p:spTgt spid="28"/>
                                        </p:tgtEl>
                                        <p:attrNameLst>
                                          <p:attrName>ppt_x</p:attrName>
                                          <p:attrName>ppt_y</p:attrName>
                                        </p:attrNameLst>
                                      </p:cBhvr>
                                      <p:rCtr x="-52" y="-25093"/>
                                    </p:animMotion>
                                  </p:childTnLst>
                                </p:cTn>
                              </p:par>
                              <p:par>
                                <p:cTn id="17" presetID="0" presetClass="path" presetSubtype="0" accel="50000" decel="50000" fill="hold" grpId="0" nodeType="withEffect">
                                  <p:stCondLst>
                                    <p:cond delay="0"/>
                                  </p:stCondLst>
                                  <p:childTnLst>
                                    <p:animMotion origin="layout" path="M 3.95833E-6 -7.40741E-7 L 0.00078 -0.25 " pathEditMode="relative" rAng="0" ptsTypes="AA">
                                      <p:cBhvr>
                                        <p:cTn id="18" dur="1000" fill="hold"/>
                                        <p:tgtEl>
                                          <p:spTgt spid="15"/>
                                        </p:tgtEl>
                                        <p:attrNameLst>
                                          <p:attrName>ppt_x</p:attrName>
                                          <p:attrName>ppt_y</p:attrName>
                                        </p:attrNameLst>
                                      </p:cBhvr>
                                      <p:rCtr x="39" y="-1250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4"/>
                </p:tgtEl>
              </p:cMediaNode>
            </p:audio>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84306-A508-05C9-1A4E-B225E387806F}"/>
              </a:ext>
            </a:extLst>
          </p:cNvPr>
          <p:cNvSpPr txBox="1">
            <a:spLocks/>
          </p:cNvSpPr>
          <p:nvPr/>
        </p:nvSpPr>
        <p:spPr>
          <a:xfrm>
            <a:off x="-142274" y="402765"/>
            <a:ext cx="0" cy="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E" dirty="0">
              <a:solidFill>
                <a:schemeClr val="bg1"/>
              </a:solidFill>
            </a:endParaRPr>
          </a:p>
        </p:txBody>
      </p:sp>
      <p:sp>
        <p:nvSpPr>
          <p:cNvPr id="5" name="Flowchart: Connector 13">
            <a:extLst>
              <a:ext uri="{FF2B5EF4-FFF2-40B4-BE49-F238E27FC236}">
                <a16:creationId xmlns:a16="http://schemas.microsoft.com/office/drawing/2014/main" id="{D82BD22D-0790-B528-ED0E-37BE61FA4183}"/>
              </a:ext>
            </a:extLst>
          </p:cNvPr>
          <p:cNvSpPr/>
          <p:nvPr/>
        </p:nvSpPr>
        <p:spPr>
          <a:xfrm>
            <a:off x="2011822" y="877442"/>
            <a:ext cx="5400000" cy="5400000"/>
          </a:xfrm>
          <a:prstGeom prst="flowChartConnector">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6" name="Picture 5">
            <a:extLst>
              <a:ext uri="{FF2B5EF4-FFF2-40B4-BE49-F238E27FC236}">
                <a16:creationId xmlns:a16="http://schemas.microsoft.com/office/drawing/2014/main" id="{DACD175E-F978-05DA-D46F-0E86F7983FDE}"/>
              </a:ext>
            </a:extLst>
          </p:cNvPr>
          <p:cNvPicPr>
            <a:picLocks noChangeAspect="1"/>
          </p:cNvPicPr>
          <p:nvPr/>
        </p:nvPicPr>
        <p:blipFill>
          <a:blip r:embed="rId5"/>
          <a:stretch>
            <a:fillRect/>
          </a:stretch>
        </p:blipFill>
        <p:spPr>
          <a:xfrm>
            <a:off x="3704473" y="5060614"/>
            <a:ext cx="2284178" cy="1705395"/>
          </a:xfrm>
          <a:prstGeom prst="rect">
            <a:avLst/>
          </a:prstGeom>
        </p:spPr>
      </p:pic>
      <p:sp>
        <p:nvSpPr>
          <p:cNvPr id="7" name="TextBox 6">
            <a:extLst>
              <a:ext uri="{FF2B5EF4-FFF2-40B4-BE49-F238E27FC236}">
                <a16:creationId xmlns:a16="http://schemas.microsoft.com/office/drawing/2014/main" id="{44A2F725-DBA9-BD27-4CE1-7E117C59049A}"/>
              </a:ext>
            </a:extLst>
          </p:cNvPr>
          <p:cNvSpPr txBox="1"/>
          <p:nvPr/>
        </p:nvSpPr>
        <p:spPr>
          <a:xfrm>
            <a:off x="76200" y="41276"/>
            <a:ext cx="8743190" cy="400110"/>
          </a:xfrm>
          <a:prstGeom prst="rect">
            <a:avLst/>
          </a:prstGeom>
          <a:noFill/>
        </p:spPr>
        <p:txBody>
          <a:bodyPr wrap="square" rtlCol="0">
            <a:spAutoFit/>
          </a:bodyPr>
          <a:lstStyle/>
          <a:p>
            <a:r>
              <a:rPr lang="en-US" sz="2000" b="1" dirty="0">
                <a:solidFill>
                  <a:schemeClr val="bg1"/>
                </a:solidFill>
              </a:rPr>
              <a:t>Gas fermentation matched to microbial  requirements and technical feasibility</a:t>
            </a:r>
            <a:endParaRPr lang="en-DE" sz="2000" b="1" dirty="0">
              <a:solidFill>
                <a:schemeClr val="bg1"/>
              </a:solidFill>
            </a:endParaRPr>
          </a:p>
        </p:txBody>
      </p:sp>
      <p:pic>
        <p:nvPicPr>
          <p:cNvPr id="9" name="Picture 10">
            <a:extLst>
              <a:ext uri="{FF2B5EF4-FFF2-40B4-BE49-F238E27FC236}">
                <a16:creationId xmlns:a16="http://schemas.microsoft.com/office/drawing/2014/main" id="{9D404788-15F9-DC4A-BDCB-93AC84444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853" y="2610727"/>
            <a:ext cx="175843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C76441-C457-C6A0-0494-A1ECA30A3A4B}"/>
              </a:ext>
            </a:extLst>
          </p:cNvPr>
          <p:cNvPicPr>
            <a:picLocks noChangeAspect="1"/>
          </p:cNvPicPr>
          <p:nvPr/>
        </p:nvPicPr>
        <p:blipFill>
          <a:blip r:embed="rId7"/>
          <a:stretch>
            <a:fillRect/>
          </a:stretch>
        </p:blipFill>
        <p:spPr>
          <a:xfrm>
            <a:off x="6820022" y="2610727"/>
            <a:ext cx="1779926" cy="1800000"/>
          </a:xfrm>
          <a:prstGeom prst="rect">
            <a:avLst/>
          </a:prstGeom>
        </p:spPr>
      </p:pic>
      <p:sp>
        <p:nvSpPr>
          <p:cNvPr id="11" name="TextBox 10">
            <a:extLst>
              <a:ext uri="{FF2B5EF4-FFF2-40B4-BE49-F238E27FC236}">
                <a16:creationId xmlns:a16="http://schemas.microsoft.com/office/drawing/2014/main" id="{63D448D6-544C-35C4-FC5C-C1F8DB764E33}"/>
              </a:ext>
            </a:extLst>
          </p:cNvPr>
          <p:cNvSpPr txBox="1"/>
          <p:nvPr/>
        </p:nvSpPr>
        <p:spPr>
          <a:xfrm>
            <a:off x="8065857" y="2542994"/>
            <a:ext cx="753534" cy="369332"/>
          </a:xfrm>
          <a:prstGeom prst="rect">
            <a:avLst/>
          </a:prstGeom>
          <a:noFill/>
        </p:spPr>
        <p:txBody>
          <a:bodyPr wrap="square" rtlCol="0">
            <a:spAutoFit/>
          </a:bodyPr>
          <a:lstStyle/>
          <a:p>
            <a:r>
              <a:rPr lang="en-GB" b="1" dirty="0">
                <a:solidFill>
                  <a:srgbClr val="0070C0"/>
                </a:solidFill>
              </a:rPr>
              <a:t>PHB</a:t>
            </a:r>
            <a:endParaRPr lang="en-DE" b="1" dirty="0">
              <a:solidFill>
                <a:srgbClr val="0070C0"/>
              </a:solidFill>
            </a:endParaRPr>
          </a:p>
        </p:txBody>
      </p:sp>
      <p:sp>
        <p:nvSpPr>
          <p:cNvPr id="12" name="Rounded Rectangle 20">
            <a:extLst>
              <a:ext uri="{FF2B5EF4-FFF2-40B4-BE49-F238E27FC236}">
                <a16:creationId xmlns:a16="http://schemas.microsoft.com/office/drawing/2014/main" id="{8F6A0B14-A150-9107-E36D-DEA0EC63911A}"/>
              </a:ext>
            </a:extLst>
          </p:cNvPr>
          <p:cNvSpPr/>
          <p:nvPr/>
        </p:nvSpPr>
        <p:spPr>
          <a:xfrm>
            <a:off x="9165369" y="4218119"/>
            <a:ext cx="3398262" cy="2862321"/>
          </a:xfrm>
          <a:prstGeom prst="roundRect">
            <a:avLst/>
          </a:prstGeom>
          <a:solidFill>
            <a:srgbClr val="1B4776">
              <a:alpha val="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14" name="Image 8">
            <a:extLst>
              <a:ext uri="{FF2B5EF4-FFF2-40B4-BE49-F238E27FC236}">
                <a16:creationId xmlns:a16="http://schemas.microsoft.com/office/drawing/2014/main" id="{DC69E4E1-81B6-CEA0-2CA5-32D7848F68A8}"/>
              </a:ext>
            </a:extLst>
          </p:cNvPr>
          <p:cNvPicPr>
            <a:picLocks noChangeAspect="1"/>
          </p:cNvPicPr>
          <p:nvPr/>
        </p:nvPicPr>
        <p:blipFill>
          <a:blip r:embed="rId8"/>
          <a:stretch>
            <a:fillRect/>
          </a:stretch>
        </p:blipFill>
        <p:spPr>
          <a:xfrm>
            <a:off x="9493278" y="5874677"/>
            <a:ext cx="1118912" cy="303970"/>
          </a:xfrm>
          <a:prstGeom prst="rect">
            <a:avLst/>
          </a:prstGeom>
        </p:spPr>
      </p:pic>
      <p:pic>
        <p:nvPicPr>
          <p:cNvPr id="15" name="Graphic 14">
            <a:extLst>
              <a:ext uri="{FF2B5EF4-FFF2-40B4-BE49-F238E27FC236}">
                <a16:creationId xmlns:a16="http://schemas.microsoft.com/office/drawing/2014/main" id="{0A998E0F-EA29-D0D9-3679-8D417488D9D6}"/>
              </a:ext>
            </a:extLst>
          </p:cNvPr>
          <p:cNvPicPr>
            <a:picLocks noChangeAspect="1"/>
          </p:cNvPicPr>
          <p:nvPr/>
        </p:nvPicPr>
        <p:blipFill>
          <a:blip r:embed="rId9">
            <a:extLst>
              <a:ext uri="{96DAC541-7B7A-43D3-8B79-37D633B846F1}">
                <asvg:svgBlip xmlns:asvg="http://schemas.microsoft.com/office/drawing/2016/SVG/main" r:embed="rId10"/>
              </a:ext>
            </a:extLst>
          </a:blip>
          <a:srcRect l="37724" t="42395" r="39473" b="47778"/>
          <a:stretch/>
        </p:blipFill>
        <p:spPr>
          <a:xfrm>
            <a:off x="9487381" y="4975386"/>
            <a:ext cx="1208423" cy="673952"/>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5756CDCE-5C2A-AAE0-8740-FF78B18A955D}"/>
              </a:ext>
            </a:extLst>
          </p:cNvPr>
          <p:cNvPicPr>
            <a:picLocks noChangeAspect="1"/>
          </p:cNvPicPr>
          <p:nvPr/>
        </p:nvPicPr>
        <p:blipFill>
          <a:blip r:embed="rId11"/>
          <a:stretch>
            <a:fillRect/>
          </a:stretch>
        </p:blipFill>
        <p:spPr>
          <a:xfrm>
            <a:off x="10723609" y="4975386"/>
            <a:ext cx="1566852" cy="1889440"/>
          </a:xfrm>
          <a:prstGeom prst="rect">
            <a:avLst/>
          </a:prstGeom>
        </p:spPr>
      </p:pic>
      <p:pic>
        <p:nvPicPr>
          <p:cNvPr id="17" name="Picture 2" descr="ZETA GmbH | LinkedIn">
            <a:extLst>
              <a:ext uri="{FF2B5EF4-FFF2-40B4-BE49-F238E27FC236}">
                <a16:creationId xmlns:a16="http://schemas.microsoft.com/office/drawing/2014/main" id="{0EDAF857-2EF0-05D4-062A-6CBD709DC6A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0523" b="36164"/>
          <a:stretch/>
        </p:blipFill>
        <p:spPr bwMode="auto">
          <a:xfrm>
            <a:off x="9460625" y="6414171"/>
            <a:ext cx="1235179" cy="4114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05076D2-A5A1-A5FA-0620-BEC441EB2F14}"/>
              </a:ext>
            </a:extLst>
          </p:cNvPr>
          <p:cNvSpPr txBox="1"/>
          <p:nvPr/>
        </p:nvSpPr>
        <p:spPr>
          <a:xfrm>
            <a:off x="9865816" y="4226591"/>
            <a:ext cx="2100640" cy="369332"/>
          </a:xfrm>
          <a:prstGeom prst="rect">
            <a:avLst/>
          </a:prstGeom>
          <a:noFill/>
        </p:spPr>
        <p:txBody>
          <a:bodyPr wrap="none" rtlCol="0">
            <a:spAutoFit/>
          </a:bodyPr>
          <a:lstStyle/>
          <a:p>
            <a:r>
              <a:rPr lang="en-US" sz="1800" b="1" dirty="0"/>
              <a:t>Halima Aliyu </a:t>
            </a:r>
            <a:r>
              <a:rPr lang="en-US" sz="1800" b="1" dirty="0" err="1"/>
              <a:t>Alhafiz</a:t>
            </a:r>
            <a:endParaRPr lang="en-BE" b="1" dirty="0"/>
          </a:p>
        </p:txBody>
      </p:sp>
      <p:sp>
        <p:nvSpPr>
          <p:cNvPr id="3" name="Rectangle 2">
            <a:extLst>
              <a:ext uri="{FF2B5EF4-FFF2-40B4-BE49-F238E27FC236}">
                <a16:creationId xmlns:a16="http://schemas.microsoft.com/office/drawing/2014/main" id="{F283C93A-810E-432A-BE45-584EA05F0213}"/>
              </a:ext>
            </a:extLst>
          </p:cNvPr>
          <p:cNvSpPr/>
          <p:nvPr/>
        </p:nvSpPr>
        <p:spPr>
          <a:xfrm>
            <a:off x="2873102" y="1880568"/>
            <a:ext cx="1676400" cy="828675"/>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Strain characterization</a:t>
            </a:r>
            <a:endParaRPr lang="en-DE" dirty="0"/>
          </a:p>
        </p:txBody>
      </p:sp>
      <p:sp>
        <p:nvSpPr>
          <p:cNvPr id="20" name="Rectangle 19">
            <a:extLst>
              <a:ext uri="{FF2B5EF4-FFF2-40B4-BE49-F238E27FC236}">
                <a16:creationId xmlns:a16="http://schemas.microsoft.com/office/drawing/2014/main" id="{F7C0200E-9079-46DA-B479-C94D0EA4AA2B}"/>
              </a:ext>
            </a:extLst>
          </p:cNvPr>
          <p:cNvSpPr/>
          <p:nvPr/>
        </p:nvSpPr>
        <p:spPr>
          <a:xfrm>
            <a:off x="4846562" y="1880568"/>
            <a:ext cx="1676400" cy="828675"/>
          </a:xfrm>
          <a:prstGeom prst="rect">
            <a:avLst/>
          </a:prstGeom>
          <a:solidFill>
            <a:srgbClr val="18CAA0"/>
          </a:solidFill>
          <a:ln>
            <a:solidFill>
              <a:srgbClr val="18CA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Small and lab-scale cultivations</a:t>
            </a:r>
            <a:endParaRPr lang="en-DE" dirty="0"/>
          </a:p>
        </p:txBody>
      </p:sp>
      <p:sp>
        <p:nvSpPr>
          <p:cNvPr id="21" name="Rectangle 20">
            <a:extLst>
              <a:ext uri="{FF2B5EF4-FFF2-40B4-BE49-F238E27FC236}">
                <a16:creationId xmlns:a16="http://schemas.microsoft.com/office/drawing/2014/main" id="{8DF1CD14-D460-45C9-9983-624445CFBADC}"/>
              </a:ext>
            </a:extLst>
          </p:cNvPr>
          <p:cNvSpPr/>
          <p:nvPr/>
        </p:nvSpPr>
        <p:spPr>
          <a:xfrm>
            <a:off x="2873102" y="2975939"/>
            <a:ext cx="1676400" cy="828675"/>
          </a:xfrm>
          <a:prstGeom prst="rect">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High cell density gas fermentation</a:t>
            </a:r>
            <a:endParaRPr lang="en-DE" dirty="0"/>
          </a:p>
        </p:txBody>
      </p:sp>
      <p:sp>
        <p:nvSpPr>
          <p:cNvPr id="22" name="Rectangle 21">
            <a:extLst>
              <a:ext uri="{FF2B5EF4-FFF2-40B4-BE49-F238E27FC236}">
                <a16:creationId xmlns:a16="http://schemas.microsoft.com/office/drawing/2014/main" id="{9DFFC9E7-484E-474A-9D7C-3FD1B520B724}"/>
              </a:ext>
            </a:extLst>
          </p:cNvPr>
          <p:cNvSpPr/>
          <p:nvPr/>
        </p:nvSpPr>
        <p:spPr>
          <a:xfrm>
            <a:off x="4846562" y="2961032"/>
            <a:ext cx="1676400" cy="828675"/>
          </a:xfrm>
          <a:prstGeom prst="rect">
            <a:avLst/>
          </a:prstGeom>
          <a:solidFill>
            <a:schemeClr val="accent6">
              <a:lumMod val="75000"/>
            </a:schemeClr>
          </a:solidFill>
          <a:ln>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Product isolation and characterization</a:t>
            </a:r>
            <a:endParaRPr lang="en-DE" dirty="0"/>
          </a:p>
        </p:txBody>
      </p:sp>
      <p:sp>
        <p:nvSpPr>
          <p:cNvPr id="23" name="Rectangle 22">
            <a:extLst>
              <a:ext uri="{FF2B5EF4-FFF2-40B4-BE49-F238E27FC236}">
                <a16:creationId xmlns:a16="http://schemas.microsoft.com/office/drawing/2014/main" id="{FAECC9F4-B339-4CC3-AB89-B1F33BB97E13}"/>
              </a:ext>
            </a:extLst>
          </p:cNvPr>
          <p:cNvSpPr/>
          <p:nvPr/>
        </p:nvSpPr>
        <p:spPr>
          <a:xfrm>
            <a:off x="3873622" y="4081511"/>
            <a:ext cx="1676400" cy="828675"/>
          </a:xfrm>
          <a:prstGeom prst="rect">
            <a:avLst/>
          </a:prstGeom>
          <a:solidFill>
            <a:schemeClr val="accent1">
              <a:lumMod val="75000"/>
            </a:schemeClr>
          </a:solidFill>
          <a:ln>
            <a:solidFill>
              <a:srgbClr val="2465AB"/>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Pilot scale plant design</a:t>
            </a:r>
            <a:endParaRPr lang="en-DE" dirty="0"/>
          </a:p>
        </p:txBody>
      </p:sp>
      <p:sp>
        <p:nvSpPr>
          <p:cNvPr id="2" name="TextBox 1">
            <a:extLst>
              <a:ext uri="{FF2B5EF4-FFF2-40B4-BE49-F238E27FC236}">
                <a16:creationId xmlns:a16="http://schemas.microsoft.com/office/drawing/2014/main" id="{1D57E1F5-EA0F-42A0-ABFC-EFE578E5471A}"/>
              </a:ext>
            </a:extLst>
          </p:cNvPr>
          <p:cNvSpPr txBox="1"/>
          <p:nvPr/>
        </p:nvSpPr>
        <p:spPr>
          <a:xfrm>
            <a:off x="9288373" y="4489765"/>
            <a:ext cx="3002088" cy="461665"/>
          </a:xfrm>
          <a:prstGeom prst="rect">
            <a:avLst/>
          </a:prstGeom>
          <a:noFill/>
        </p:spPr>
        <p:txBody>
          <a:bodyPr wrap="square" rtlCol="0">
            <a:spAutoFit/>
          </a:bodyPr>
          <a:lstStyle/>
          <a:p>
            <a:pPr algn="ctr"/>
            <a:r>
              <a:rPr lang="en-BE" sz="1200" dirty="0"/>
              <a:t>Supervision: </a:t>
            </a:r>
            <a:r>
              <a:rPr lang="en-GB" sz="1200" dirty="0"/>
              <a:t>Assoc.</a:t>
            </a:r>
            <a:r>
              <a:rPr lang="en-BE" sz="1200" dirty="0"/>
              <a:t>Prof. Regina Kratzer, Prof. Lars Lauterbach, </a:t>
            </a:r>
            <a:r>
              <a:rPr lang="en-GB" sz="1200" dirty="0" err="1"/>
              <a:t>Dr.</a:t>
            </a:r>
            <a:r>
              <a:rPr lang="en-GB" sz="1200" dirty="0"/>
              <a:t> Birgit </a:t>
            </a:r>
            <a:r>
              <a:rPr lang="en-GB" sz="1200" dirty="0" err="1"/>
              <a:t>Pitterman</a:t>
            </a:r>
            <a:endParaRPr lang="en-BE" sz="1200" dirty="0">
              <a:highlight>
                <a:srgbClr val="FFFFFF"/>
              </a:highlight>
            </a:endParaRPr>
          </a:p>
        </p:txBody>
      </p:sp>
      <p:pic>
        <p:nvPicPr>
          <p:cNvPr id="30" name="Audio 29">
            <a:extLst>
              <a:ext uri="{FF2B5EF4-FFF2-40B4-BE49-F238E27FC236}">
                <a16:creationId xmlns:a16="http://schemas.microsoft.com/office/drawing/2014/main" id="{8EBD0ED5-B27D-D4C7-15E4-07A290772E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2887771"/>
      </p:ext>
    </p:extLst>
  </p:cSld>
  <p:clrMapOvr>
    <a:masterClrMapping/>
  </p:clrMapOvr>
  <mc:AlternateContent xmlns:mc="http://schemas.openxmlformats.org/markup-compatibility/2006">
    <mc:Choice xmlns:p14="http://schemas.microsoft.com/office/powerpoint/2010/main" Requires="p14">
      <p:transition spd="slow" p14:dur="2000" advTm="42411"/>
    </mc:Choice>
    <mc:Fallback>
      <p:transition spd="slow" advTm="4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553B34-6827-A00F-9A5D-72E2BC456A85}"/>
              </a:ext>
            </a:extLst>
          </p:cNvPr>
          <p:cNvSpPr txBox="1"/>
          <p:nvPr/>
        </p:nvSpPr>
        <p:spPr>
          <a:xfrm>
            <a:off x="55307" y="-2188"/>
            <a:ext cx="6275949" cy="461665"/>
          </a:xfrm>
          <a:prstGeom prst="rect">
            <a:avLst/>
          </a:prstGeom>
          <a:noFill/>
        </p:spPr>
        <p:txBody>
          <a:bodyPr wrap="none" rtlCol="0">
            <a:spAutoFit/>
          </a:bodyPr>
          <a:lstStyle/>
          <a:p>
            <a:r>
              <a:rPr lang="en-US" sz="2400" b="1" dirty="0">
                <a:solidFill>
                  <a:schemeClr val="bg1"/>
                </a:solidFill>
              </a:rPr>
              <a:t>PHB production under non-explosive conditions</a:t>
            </a:r>
            <a:endParaRPr lang="en-BE" sz="2400" b="1" dirty="0">
              <a:solidFill>
                <a:schemeClr val="bg1"/>
              </a:solidFill>
            </a:endParaRPr>
          </a:p>
        </p:txBody>
      </p:sp>
      <p:graphicFrame>
        <p:nvGraphicFramePr>
          <p:cNvPr id="14" name="Diagram 13">
            <a:extLst>
              <a:ext uri="{FF2B5EF4-FFF2-40B4-BE49-F238E27FC236}">
                <a16:creationId xmlns:a16="http://schemas.microsoft.com/office/drawing/2014/main" id="{65821D01-A7E5-4A72-BF38-B77367C62661}"/>
              </a:ext>
            </a:extLst>
          </p:cNvPr>
          <p:cNvGraphicFramePr/>
          <p:nvPr>
            <p:extLst>
              <p:ext uri="{D42A27DB-BD31-4B8C-83A1-F6EECF244321}">
                <p14:modId xmlns:p14="http://schemas.microsoft.com/office/powerpoint/2010/main" val="1570985924"/>
              </p:ext>
            </p:extLst>
          </p:nvPr>
        </p:nvGraphicFramePr>
        <p:xfrm>
          <a:off x="3653712" y="630958"/>
          <a:ext cx="5343457" cy="61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2">
            <a:extLst>
              <a:ext uri="{FF2B5EF4-FFF2-40B4-BE49-F238E27FC236}">
                <a16:creationId xmlns:a16="http://schemas.microsoft.com/office/drawing/2014/main" id="{5BB7FEAE-BAF3-49DD-A95E-737456FDEE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2513" y="1464690"/>
            <a:ext cx="5040000" cy="39039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2A4377-714B-41A6-A8F3-890132207219}"/>
              </a:ext>
            </a:extLst>
          </p:cNvPr>
          <p:cNvSpPr txBox="1"/>
          <p:nvPr/>
        </p:nvSpPr>
        <p:spPr>
          <a:xfrm>
            <a:off x="712532" y="3656491"/>
            <a:ext cx="2662827" cy="923330"/>
          </a:xfrm>
          <a:prstGeom prst="rect">
            <a:avLst/>
          </a:prstGeom>
          <a:noFill/>
          <a:ln w="19050">
            <a:solidFill>
              <a:srgbClr val="1A4676"/>
            </a:solidFill>
          </a:ln>
        </p:spPr>
        <p:txBody>
          <a:bodyPr wrap="square">
            <a:spAutoFit/>
          </a:bodyPr>
          <a:lstStyle/>
          <a:p>
            <a:r>
              <a:rPr lang="en-DE"/>
              <a:t>H</a:t>
            </a:r>
            <a:r>
              <a:rPr lang="en-DE" baseline="-25000"/>
              <a:t>2</a:t>
            </a:r>
            <a:r>
              <a:rPr lang="en-DE" dirty="0"/>
              <a:t>: O</a:t>
            </a:r>
            <a:r>
              <a:rPr lang="en-DE" baseline="-25000" dirty="0"/>
              <a:t>2</a:t>
            </a:r>
            <a:r>
              <a:rPr lang="en-DE" dirty="0"/>
              <a:t>: </a:t>
            </a:r>
            <a:r>
              <a:rPr lang="en-DE"/>
              <a:t>CO</a:t>
            </a:r>
            <a:r>
              <a:rPr lang="en-DE" baseline="-25000"/>
              <a:t>2</a:t>
            </a:r>
            <a:r>
              <a:rPr lang="en-DE"/>
              <a:t> </a:t>
            </a:r>
            <a:r>
              <a:rPr lang="en-GB" dirty="0"/>
              <a:t>40</a:t>
            </a:r>
            <a:r>
              <a:rPr lang="en-DE" dirty="0"/>
              <a:t>%: 2%: </a:t>
            </a:r>
            <a:r>
              <a:rPr lang="en-DE"/>
              <a:t>5%</a:t>
            </a:r>
            <a:endParaRPr lang="en-US" dirty="0"/>
          </a:p>
          <a:p>
            <a:r>
              <a:rPr lang="en-GB" dirty="0"/>
              <a:t>1.2 L bioreactor (887 rpm)</a:t>
            </a:r>
            <a:endParaRPr lang="en-DE"/>
          </a:p>
          <a:p>
            <a:endParaRPr lang="en-DE" dirty="0"/>
          </a:p>
        </p:txBody>
      </p:sp>
      <p:sp>
        <p:nvSpPr>
          <p:cNvPr id="12" name="TextBox 11">
            <a:extLst>
              <a:ext uri="{FF2B5EF4-FFF2-40B4-BE49-F238E27FC236}">
                <a16:creationId xmlns:a16="http://schemas.microsoft.com/office/drawing/2014/main" id="{26CCE9D7-9E95-4AA8-8CC4-779366ED2F14}"/>
              </a:ext>
            </a:extLst>
          </p:cNvPr>
          <p:cNvSpPr txBox="1"/>
          <p:nvPr/>
        </p:nvSpPr>
        <p:spPr>
          <a:xfrm>
            <a:off x="7617284" y="5211507"/>
            <a:ext cx="3833008" cy="1328023"/>
          </a:xfrm>
          <a:prstGeom prst="roundRect">
            <a:avLst/>
          </a:prstGeom>
          <a:solidFill>
            <a:schemeClr val="accent1">
              <a:lumMod val="20000"/>
              <a:lumOff val="80000"/>
            </a:schemeClr>
          </a:solidFill>
        </p:spPr>
        <p:txBody>
          <a:bodyPr wrap="square" rtlCol="0">
            <a:spAutoFit/>
          </a:bodyPr>
          <a:lstStyle/>
          <a:p>
            <a:pPr algn="ctr"/>
            <a:r>
              <a:rPr lang="en-GB" dirty="0"/>
              <a:t>Tanaka et al., 1995 </a:t>
            </a:r>
          </a:p>
          <a:p>
            <a:pPr algn="ctr"/>
            <a:r>
              <a:rPr lang="en-GB" dirty="0"/>
              <a:t>CDW 91.3 g/L  &amp; PHB ~ 68%</a:t>
            </a:r>
          </a:p>
          <a:p>
            <a:pPr algn="ctr"/>
            <a:r>
              <a:rPr lang="en-GB" dirty="0"/>
              <a:t>With </a:t>
            </a:r>
            <a:r>
              <a:rPr lang="en-GB" dirty="0" err="1"/>
              <a:t>K</a:t>
            </a:r>
            <a:r>
              <a:rPr lang="en-GB" baseline="-25000" dirty="0" err="1"/>
              <a:t>L</a:t>
            </a:r>
            <a:r>
              <a:rPr lang="en-GB" dirty="0" err="1"/>
              <a:t>a</a:t>
            </a:r>
            <a:r>
              <a:rPr lang="en-GB" dirty="0"/>
              <a:t> = 2970 h</a:t>
            </a:r>
            <a:r>
              <a:rPr lang="en-GB" baseline="30000" dirty="0"/>
              <a:t>-1</a:t>
            </a:r>
            <a:r>
              <a:rPr lang="en-GB" dirty="0"/>
              <a:t> </a:t>
            </a:r>
          </a:p>
          <a:p>
            <a:pPr algn="ctr"/>
            <a:r>
              <a:rPr lang="en-GB" dirty="0"/>
              <a:t>[</a:t>
            </a:r>
            <a:r>
              <a:rPr lang="en-DE"/>
              <a:t>H</a:t>
            </a:r>
            <a:r>
              <a:rPr lang="en-DE" baseline="-25000"/>
              <a:t>2</a:t>
            </a:r>
            <a:r>
              <a:rPr lang="en-DE" dirty="0"/>
              <a:t>: O</a:t>
            </a:r>
            <a:r>
              <a:rPr lang="en-DE" baseline="-25000" dirty="0"/>
              <a:t>2</a:t>
            </a:r>
            <a:r>
              <a:rPr lang="en-DE"/>
              <a:t>: CO</a:t>
            </a:r>
            <a:r>
              <a:rPr lang="en-DE" baseline="-25000"/>
              <a:t>2</a:t>
            </a:r>
            <a:r>
              <a:rPr lang="en-US" dirty="0"/>
              <a:t>]</a:t>
            </a:r>
            <a:r>
              <a:rPr lang="en-DE"/>
              <a:t> </a:t>
            </a:r>
            <a:r>
              <a:rPr lang="en-GB" dirty="0"/>
              <a:t> 85.2</a:t>
            </a:r>
            <a:r>
              <a:rPr lang="en-DE" dirty="0"/>
              <a:t>%: </a:t>
            </a:r>
            <a:r>
              <a:rPr lang="en-GB" dirty="0"/>
              <a:t>6.3</a:t>
            </a:r>
            <a:r>
              <a:rPr lang="en-DE" dirty="0"/>
              <a:t>%: </a:t>
            </a:r>
            <a:r>
              <a:rPr lang="en-GB" dirty="0"/>
              <a:t>8.3</a:t>
            </a:r>
            <a:r>
              <a:rPr lang="en-DE" dirty="0"/>
              <a:t>%</a:t>
            </a:r>
          </a:p>
        </p:txBody>
      </p:sp>
      <p:pic>
        <p:nvPicPr>
          <p:cNvPr id="3" name="Graphic 2" descr="Document with solid fill">
            <a:extLst>
              <a:ext uri="{FF2B5EF4-FFF2-40B4-BE49-F238E27FC236}">
                <a16:creationId xmlns:a16="http://schemas.microsoft.com/office/drawing/2014/main" id="{359BFDC9-B55D-B663-6CC1-0EB5DC99BF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88696" y="5340095"/>
            <a:ext cx="710330" cy="710330"/>
          </a:xfrm>
          <a:prstGeom prst="rect">
            <a:avLst/>
          </a:prstGeom>
        </p:spPr>
      </p:pic>
      <p:sp>
        <p:nvSpPr>
          <p:cNvPr id="19" name="Textfeld 6">
            <a:extLst>
              <a:ext uri="{FF2B5EF4-FFF2-40B4-BE49-F238E27FC236}">
                <a16:creationId xmlns:a16="http://schemas.microsoft.com/office/drawing/2014/main" id="{6494C475-51C4-4213-A292-42E7FF6A97A2}"/>
              </a:ext>
            </a:extLst>
          </p:cNvPr>
          <p:cNvSpPr txBox="1"/>
          <p:nvPr/>
        </p:nvSpPr>
        <p:spPr>
          <a:xfrm>
            <a:off x="4074277" y="1844975"/>
            <a:ext cx="2061210" cy="338554"/>
          </a:xfrm>
          <a:prstGeom prst="rect">
            <a:avLst/>
          </a:prstGeom>
          <a:noFill/>
        </p:spPr>
        <p:txBody>
          <a:bodyPr wrap="square" rtlCol="0">
            <a:spAutoFit/>
          </a:bodyPr>
          <a:lstStyle/>
          <a:p>
            <a:r>
              <a:rPr lang="en-DE" sz="1600" i="1" dirty="0" err="1"/>
              <a:t>C.necator</a:t>
            </a:r>
            <a:r>
              <a:rPr lang="en-DE" sz="1600" i="1" dirty="0"/>
              <a:t> </a:t>
            </a:r>
            <a:r>
              <a:rPr lang="en-GB" sz="1600" dirty="0"/>
              <a:t>DSM 545	</a:t>
            </a:r>
            <a:endParaRPr lang="en-DE" sz="1600" dirty="0"/>
          </a:p>
        </p:txBody>
      </p:sp>
      <p:pic>
        <p:nvPicPr>
          <p:cNvPr id="4" name="Audio 3">
            <a:extLst>
              <a:ext uri="{FF2B5EF4-FFF2-40B4-BE49-F238E27FC236}">
                <a16:creationId xmlns:a16="http://schemas.microsoft.com/office/drawing/2014/main" id="{1E4A0A37-C500-B10A-C562-4B3CC30E05D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95930230"/>
      </p:ext>
    </p:extLst>
  </p:cSld>
  <p:clrMapOvr>
    <a:masterClrMapping/>
  </p:clrMapOvr>
  <mc:AlternateContent xmlns:mc="http://schemas.openxmlformats.org/markup-compatibility/2006">
    <mc:Choice xmlns:p14="http://schemas.microsoft.com/office/powerpoint/2010/main" Requires="p14">
      <p:transition spd="slow" p14:dur="2000" advTm="28606"/>
    </mc:Choice>
    <mc:Fallback>
      <p:transition spd="slow" advTm="2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7"/>
</p:tagLst>
</file>

<file path=ppt/tags/tag10.xml><?xml version="1.0" encoding="utf-8"?>
<p:tagLst xmlns:a="http://schemas.openxmlformats.org/drawingml/2006/main" xmlns:r="http://schemas.openxmlformats.org/officeDocument/2006/relationships" xmlns:p="http://schemas.openxmlformats.org/presentationml/2006/main">
  <p:tag name="TIMING" val="|9.8|11.8|12|14.4|8.4|16.3|8|7.3"/>
</p:tagLst>
</file>

<file path=ppt/tags/tag11.xml><?xml version="1.0" encoding="utf-8"?>
<p:tagLst xmlns:a="http://schemas.openxmlformats.org/drawingml/2006/main" xmlns:r="http://schemas.openxmlformats.org/officeDocument/2006/relationships" xmlns:p="http://schemas.openxmlformats.org/presentationml/2006/main">
  <p:tag name="TIMING" val="|4.8|2.7|3.7|4.9|20.2"/>
</p:tagLst>
</file>

<file path=ppt/tags/tag2.xml><?xml version="1.0" encoding="utf-8"?>
<p:tagLst xmlns:a="http://schemas.openxmlformats.org/drawingml/2006/main" xmlns:r="http://schemas.openxmlformats.org/officeDocument/2006/relationships" xmlns:p="http://schemas.openxmlformats.org/presentationml/2006/main">
  <p:tag name="TIMING" val="|21.8|21.1|5"/>
</p:tagLst>
</file>

<file path=ppt/tags/tag3.xml><?xml version="1.0" encoding="utf-8"?>
<p:tagLst xmlns:a="http://schemas.openxmlformats.org/drawingml/2006/main" xmlns:r="http://schemas.openxmlformats.org/officeDocument/2006/relationships" xmlns:p="http://schemas.openxmlformats.org/presentationml/2006/main">
  <p:tag name="TIMING" val="|37.1"/>
</p:tagLst>
</file>

<file path=ppt/tags/tag4.xml><?xml version="1.0" encoding="utf-8"?>
<p:tagLst xmlns:a="http://schemas.openxmlformats.org/drawingml/2006/main" xmlns:r="http://schemas.openxmlformats.org/officeDocument/2006/relationships" xmlns:p="http://schemas.openxmlformats.org/presentationml/2006/main">
  <p:tag name="TIMING" val="|29.1|42.4"/>
</p:tagLst>
</file>

<file path=ppt/tags/tag5.xml><?xml version="1.0" encoding="utf-8"?>
<p:tagLst xmlns:a="http://schemas.openxmlformats.org/drawingml/2006/main" xmlns:r="http://schemas.openxmlformats.org/officeDocument/2006/relationships" xmlns:p="http://schemas.openxmlformats.org/presentationml/2006/main">
  <p:tag name="TIMING" val="|14.7"/>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8.7|19.6"/>
</p:tagLst>
</file>

<file path=ppt/tags/tag8.xml><?xml version="1.0" encoding="utf-8"?>
<p:tagLst xmlns:a="http://schemas.openxmlformats.org/drawingml/2006/main" xmlns:r="http://schemas.openxmlformats.org/officeDocument/2006/relationships" xmlns:p="http://schemas.openxmlformats.org/presentationml/2006/main">
  <p:tag name="TIMING" val="|10.5|8.8"/>
</p:tagLst>
</file>

<file path=ppt/tags/tag9.xml><?xml version="1.0" encoding="utf-8"?>
<p:tagLst xmlns:a="http://schemas.openxmlformats.org/drawingml/2006/main" xmlns:r="http://schemas.openxmlformats.org/officeDocument/2006/relationships" xmlns:p="http://schemas.openxmlformats.org/presentationml/2006/main">
  <p:tag name="TIMING" val="|16.1|17.7"/>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7705</TotalTime>
  <Words>2084</Words>
  <Application>Microsoft Macintosh PowerPoint</Application>
  <PresentationFormat>Widescreen</PresentationFormat>
  <Paragraphs>281</Paragraphs>
  <Slides>22</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Cambria Math</vt:lpstr>
      <vt:lpstr>Century Gothic</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Efficient isopropanol production from CO2</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Sandy Schmidt</dc:creator>
  <cp:lastModifiedBy>Pauline Pijpstra</cp:lastModifiedBy>
  <cp:revision>3263</cp:revision>
  <dcterms:created xsi:type="dcterms:W3CDTF">2021-01-11T08:22:45Z</dcterms:created>
  <dcterms:modified xsi:type="dcterms:W3CDTF">2024-12-20T10:54:01Z</dcterms:modified>
</cp:coreProperties>
</file>