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3"/>
  </p:notesMasterIdLst>
  <p:sldIdLst>
    <p:sldId id="256" r:id="rId2"/>
    <p:sldId id="346" r:id="rId3"/>
    <p:sldId id="347" r:id="rId4"/>
    <p:sldId id="261" r:id="rId5"/>
    <p:sldId id="362" r:id="rId6"/>
    <p:sldId id="343" r:id="rId7"/>
    <p:sldId id="341" r:id="rId8"/>
    <p:sldId id="344" r:id="rId9"/>
    <p:sldId id="348" r:id="rId10"/>
    <p:sldId id="349" r:id="rId11"/>
    <p:sldId id="350" r:id="rId12"/>
    <p:sldId id="351" r:id="rId13"/>
    <p:sldId id="357" r:id="rId14"/>
    <p:sldId id="358" r:id="rId15"/>
    <p:sldId id="363" r:id="rId16"/>
    <p:sldId id="359" r:id="rId17"/>
    <p:sldId id="364" r:id="rId18"/>
    <p:sldId id="360" r:id="rId19"/>
    <p:sldId id="361" r:id="rId20"/>
    <p:sldId id="353" r:id="rId21"/>
    <p:sldId id="342" r:id="rId22"/>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BB38"/>
    <a:srgbClr val="1B4776"/>
    <a:srgbClr val="0B6933"/>
    <a:srgbClr val="DD0E82"/>
    <a:srgbClr val="D11A1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E25E649-3F16-4E02-A733-19D2CDBF48F0}" styleName="Mittlere Formatvorlage 3 - Akz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B344D84-9AFB-497E-A393-DC336BA19D2E}" styleName="Mittlere Formatvorlage 3 - Akz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ittlere Formatvorlage 3 - Akz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9631B5-78F2-41C9-869B-9F39066F8104}" styleName="Mittlere Formatvorlage 3 - Akz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2A488322-F2BA-4B5B-9748-0D474271808F}" styleName="Mittlere Formatvorlage 3 - Akz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69012ECD-51FC-41F1-AA8D-1B2483CD663E}" styleName="Helle Formatvorlage 2 - Akz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352"/>
    <p:restoredTop sz="77196" autoAdjust="0"/>
  </p:normalViewPr>
  <p:slideViewPr>
    <p:cSldViewPr snapToGrid="0" snapToObjects="1">
      <p:cViewPr varScale="1">
        <p:scale>
          <a:sx n="103" d="100"/>
          <a:sy n="103" d="100"/>
        </p:scale>
        <p:origin x="1456" y="16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FB2255-0340-D64D-9498-67BBA882A54B}" type="datetimeFigureOut">
              <a:rPr lang="en-US" smtClean="0"/>
              <a:t>12/19/24</a:t>
            </a:fld>
            <a:endParaRPr lang="en-US"/>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FD17E0-4DCD-FD4B-A5F4-00ADB7CBFF9C}" type="slidenum">
              <a:rPr lang="en-US" smtClean="0"/>
              <a:t>‹N›</a:t>
            </a:fld>
            <a:endParaRPr lang="en-US"/>
          </a:p>
        </p:txBody>
      </p:sp>
    </p:spTree>
    <p:extLst>
      <p:ext uri="{BB962C8B-B14F-4D97-AF65-F5344CB8AC3E}">
        <p14:creationId xmlns:p14="http://schemas.microsoft.com/office/powerpoint/2010/main" val="3169681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Hi </a:t>
            </a:r>
            <a:r>
              <a:rPr lang="it-IT" dirty="0" err="1"/>
              <a:t>everybody</a:t>
            </a:r>
            <a:r>
              <a:rPr lang="it-IT" dirty="0"/>
              <a:t>, </a:t>
            </a:r>
            <a:r>
              <a:rPr lang="it-IT" dirty="0" err="1"/>
              <a:t>I’m</a:t>
            </a:r>
            <a:r>
              <a:rPr lang="it-IT" dirty="0"/>
              <a:t> Riccardo and </a:t>
            </a:r>
            <a:r>
              <a:rPr lang="it-IT" dirty="0" err="1"/>
              <a:t>today</a:t>
            </a:r>
            <a:r>
              <a:rPr lang="it-IT" dirty="0"/>
              <a:t> I </a:t>
            </a:r>
            <a:r>
              <a:rPr lang="it-IT" dirty="0" err="1"/>
              <a:t>have</a:t>
            </a:r>
            <a:r>
              <a:rPr lang="it-IT" dirty="0"/>
              <a:t> the </a:t>
            </a:r>
            <a:r>
              <a:rPr lang="it-IT" dirty="0" err="1"/>
              <a:t>pleasure</a:t>
            </a:r>
            <a:r>
              <a:rPr lang="it-IT" dirty="0"/>
              <a:t> to </a:t>
            </a:r>
            <a:r>
              <a:rPr lang="it-IT" dirty="0" err="1"/>
              <a:t>present</a:t>
            </a:r>
            <a:r>
              <a:rPr lang="it-IT" dirty="0"/>
              <a:t> </a:t>
            </a:r>
            <a:r>
              <a:rPr lang="it-IT" dirty="0" err="1"/>
              <a:t>you</a:t>
            </a:r>
            <a:r>
              <a:rPr lang="it-IT" dirty="0"/>
              <a:t> some of the </a:t>
            </a:r>
            <a:r>
              <a:rPr lang="it-IT" dirty="0" err="1"/>
              <a:t>results</a:t>
            </a:r>
            <a:r>
              <a:rPr lang="it-IT" dirty="0"/>
              <a:t> </a:t>
            </a:r>
            <a:r>
              <a:rPr lang="it-IT" dirty="0" err="1"/>
              <a:t>we</a:t>
            </a:r>
            <a:r>
              <a:rPr lang="it-IT" dirty="0"/>
              <a:t> </a:t>
            </a:r>
            <a:r>
              <a:rPr lang="it-IT" dirty="0" err="1"/>
              <a:t>achieved</a:t>
            </a:r>
            <a:r>
              <a:rPr lang="it-IT" dirty="0"/>
              <a:t> in </a:t>
            </a:r>
            <a:r>
              <a:rPr lang="it-IT" dirty="0" err="1"/>
              <a:t>three</a:t>
            </a:r>
            <a:r>
              <a:rPr lang="it-IT" dirty="0"/>
              <a:t> </a:t>
            </a:r>
            <a:r>
              <a:rPr lang="it-IT" dirty="0" err="1"/>
              <a:t>years</a:t>
            </a:r>
            <a:r>
              <a:rPr lang="it-IT" dirty="0"/>
              <a:t> in the ConCO2rde project.</a:t>
            </a:r>
          </a:p>
        </p:txBody>
      </p:sp>
      <p:sp>
        <p:nvSpPr>
          <p:cNvPr id="4" name="Segnaposto numero diapositiva 3"/>
          <p:cNvSpPr>
            <a:spLocks noGrp="1"/>
          </p:cNvSpPr>
          <p:nvPr>
            <p:ph type="sldNum" sz="quarter" idx="5"/>
          </p:nvPr>
        </p:nvSpPr>
        <p:spPr/>
        <p:txBody>
          <a:bodyPr/>
          <a:lstStyle/>
          <a:p>
            <a:fld id="{65FD17E0-4DCD-FD4B-A5F4-00ADB7CBFF9C}" type="slidenum">
              <a:rPr lang="en-US" smtClean="0"/>
              <a:t>1</a:t>
            </a:fld>
            <a:endParaRPr lang="en-US"/>
          </a:p>
        </p:txBody>
      </p:sp>
    </p:spTree>
    <p:extLst>
      <p:ext uri="{BB962C8B-B14F-4D97-AF65-F5344CB8AC3E}">
        <p14:creationId xmlns:p14="http://schemas.microsoft.com/office/powerpoint/2010/main" val="2466905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171450" indent="-171450">
              <a:buFontTx/>
              <a:buChar char="-"/>
            </a:pPr>
            <a:r>
              <a:rPr lang="de-DE" dirty="0" err="1"/>
              <a:t>Three</a:t>
            </a:r>
            <a:r>
              <a:rPr lang="de-DE" dirty="0"/>
              <a:t> </a:t>
            </a:r>
            <a:r>
              <a:rPr lang="de-DE" dirty="0" err="1"/>
              <a:t>main</a:t>
            </a:r>
            <a:r>
              <a:rPr lang="de-DE" dirty="0"/>
              <a:t> </a:t>
            </a:r>
            <a:r>
              <a:rPr lang="de-DE" dirty="0" err="1"/>
              <a:t>strategies</a:t>
            </a:r>
            <a:r>
              <a:rPr lang="de-DE" dirty="0"/>
              <a:t> </a:t>
            </a:r>
            <a:r>
              <a:rPr lang="de-DE" dirty="0" err="1"/>
              <a:t>were</a:t>
            </a:r>
            <a:r>
              <a:rPr lang="de-DE" dirty="0"/>
              <a:t> </a:t>
            </a:r>
            <a:r>
              <a:rPr lang="de-DE" dirty="0" err="1"/>
              <a:t>adopted</a:t>
            </a:r>
            <a:r>
              <a:rPr lang="de-DE" dirty="0"/>
              <a:t>:</a:t>
            </a:r>
            <a:endParaRPr lang="de-DE" i="0" dirty="0"/>
          </a:p>
          <a:p>
            <a:pPr marL="628650" lvl="1" indent="-171450">
              <a:buFontTx/>
              <a:buChar char="-"/>
            </a:pPr>
            <a:r>
              <a:rPr lang="de-DE" i="0" dirty="0" err="1"/>
              <a:t>Increase</a:t>
            </a:r>
            <a:r>
              <a:rPr lang="de-DE" i="0" dirty="0"/>
              <a:t> </a:t>
            </a:r>
            <a:r>
              <a:rPr lang="de-DE" i="0" dirty="0" err="1"/>
              <a:t>the</a:t>
            </a:r>
            <a:r>
              <a:rPr lang="de-DE" i="0" dirty="0"/>
              <a:t> </a:t>
            </a:r>
            <a:r>
              <a:rPr lang="de-DE" i="0" dirty="0" err="1"/>
              <a:t>efflux</a:t>
            </a:r>
            <a:r>
              <a:rPr lang="de-DE" i="0" dirty="0"/>
              <a:t> </a:t>
            </a:r>
            <a:r>
              <a:rPr lang="de-DE" i="0" dirty="0" err="1"/>
              <a:t>to</a:t>
            </a:r>
            <a:r>
              <a:rPr lang="de-DE" i="0" dirty="0"/>
              <a:t> </a:t>
            </a:r>
            <a:r>
              <a:rPr lang="de-DE" i="0" dirty="0" err="1"/>
              <a:t>avoid</a:t>
            </a:r>
            <a:r>
              <a:rPr lang="de-DE" i="0" dirty="0"/>
              <a:t> negative </a:t>
            </a:r>
            <a:r>
              <a:rPr lang="de-DE" i="0" dirty="0" err="1"/>
              <a:t>feedback</a:t>
            </a:r>
            <a:r>
              <a:rPr lang="de-DE" i="0" dirty="0"/>
              <a:t> and </a:t>
            </a:r>
            <a:r>
              <a:rPr lang="de-DE" i="0" dirty="0" err="1"/>
              <a:t>decreased</a:t>
            </a:r>
            <a:r>
              <a:rPr lang="de-DE" i="0" dirty="0"/>
              <a:t> </a:t>
            </a:r>
            <a:r>
              <a:rPr lang="de-DE" i="0" dirty="0" err="1"/>
              <a:t>production</a:t>
            </a:r>
            <a:r>
              <a:rPr lang="de-DE" i="0" dirty="0"/>
              <a:t> </a:t>
            </a:r>
            <a:r>
              <a:rPr lang="de-DE" i="0" dirty="0" err="1"/>
              <a:t>of</a:t>
            </a:r>
            <a:r>
              <a:rPr lang="de-DE" i="0" dirty="0"/>
              <a:t> L-</a:t>
            </a:r>
            <a:r>
              <a:rPr lang="de-DE" i="0" dirty="0" err="1"/>
              <a:t>met</a:t>
            </a:r>
            <a:r>
              <a:rPr lang="de-DE" i="0" dirty="0"/>
              <a:t> </a:t>
            </a:r>
            <a:r>
              <a:rPr lang="de-DE" i="0" dirty="0" err="1"/>
              <a:t>as</a:t>
            </a:r>
            <a:r>
              <a:rPr lang="de-DE" i="0" dirty="0"/>
              <a:t> a </a:t>
            </a:r>
            <a:r>
              <a:rPr lang="de-DE" i="0" dirty="0" err="1"/>
              <a:t>consequence</a:t>
            </a:r>
            <a:endParaRPr lang="de-DE" i="0" dirty="0"/>
          </a:p>
          <a:p>
            <a:pPr marL="1085850" lvl="2" indent="-171450">
              <a:buFontTx/>
              <a:buChar char="-"/>
            </a:pPr>
            <a:r>
              <a:rPr lang="de-DE" i="0" dirty="0" err="1"/>
              <a:t>For</a:t>
            </a:r>
            <a:r>
              <a:rPr lang="de-DE" i="0" dirty="0"/>
              <a:t> </a:t>
            </a:r>
            <a:r>
              <a:rPr lang="de-DE" i="0" dirty="0" err="1"/>
              <a:t>this</a:t>
            </a:r>
            <a:r>
              <a:rPr lang="de-DE" i="0" dirty="0"/>
              <a:t>, </a:t>
            </a:r>
            <a:r>
              <a:rPr lang="de-DE" i="0" dirty="0" err="1"/>
              <a:t>the</a:t>
            </a:r>
            <a:r>
              <a:rPr lang="de-DE" i="0" dirty="0"/>
              <a:t> </a:t>
            </a:r>
            <a:r>
              <a:rPr lang="de-DE" i="0" dirty="0" err="1"/>
              <a:t>efflux</a:t>
            </a:r>
            <a:r>
              <a:rPr lang="de-DE" i="0" dirty="0"/>
              <a:t> </a:t>
            </a:r>
            <a:r>
              <a:rPr lang="de-DE" i="0" dirty="0" err="1"/>
              <a:t>transporter</a:t>
            </a:r>
            <a:r>
              <a:rPr lang="de-DE" i="0" dirty="0"/>
              <a:t> </a:t>
            </a:r>
            <a:r>
              <a:rPr lang="de-DE" i="0" dirty="0" err="1"/>
              <a:t>YjeH</a:t>
            </a:r>
            <a:r>
              <a:rPr lang="de-DE" i="0" dirty="0"/>
              <a:t> </a:t>
            </a:r>
            <a:r>
              <a:rPr lang="de-DE" i="0" dirty="0" err="1"/>
              <a:t>from</a:t>
            </a:r>
            <a:r>
              <a:rPr lang="de-DE" i="0" dirty="0"/>
              <a:t> </a:t>
            </a:r>
            <a:r>
              <a:rPr lang="de-DE" i="1" dirty="0"/>
              <a:t>E. coli </a:t>
            </a:r>
            <a:r>
              <a:rPr lang="de-DE" i="0" dirty="0"/>
              <a:t>K-12 was </a:t>
            </a:r>
            <a:r>
              <a:rPr lang="de-DE" i="0" dirty="0" err="1"/>
              <a:t>cloned</a:t>
            </a:r>
            <a:r>
              <a:rPr lang="de-DE" i="0" dirty="0"/>
              <a:t> in </a:t>
            </a:r>
            <a:r>
              <a:rPr lang="de-DE" i="0" dirty="0" err="1"/>
              <a:t>cupriavidus</a:t>
            </a:r>
            <a:r>
              <a:rPr lang="de-DE" i="0" dirty="0"/>
              <a:t>. This </a:t>
            </a:r>
            <a:r>
              <a:rPr lang="de-DE" i="0" dirty="0" err="1"/>
              <a:t>is</a:t>
            </a:r>
            <a:r>
              <a:rPr lang="de-DE" i="0" dirty="0"/>
              <a:t> an ATP </a:t>
            </a:r>
            <a:r>
              <a:rPr lang="de-DE" i="0" dirty="0" err="1"/>
              <a:t>independent</a:t>
            </a:r>
            <a:r>
              <a:rPr lang="de-DE" i="0" dirty="0"/>
              <a:t> </a:t>
            </a:r>
            <a:r>
              <a:rPr lang="de-DE" i="0" dirty="0" err="1"/>
              <a:t>transporter</a:t>
            </a:r>
            <a:r>
              <a:rPr lang="de-DE" i="0" dirty="0"/>
              <a:t> </a:t>
            </a:r>
            <a:r>
              <a:rPr lang="de-DE" i="0" dirty="0" err="1"/>
              <a:t>for</a:t>
            </a:r>
            <a:r>
              <a:rPr lang="de-DE" i="0" dirty="0"/>
              <a:t> </a:t>
            </a:r>
            <a:r>
              <a:rPr lang="de-DE" i="0" dirty="0" err="1"/>
              <a:t>branched</a:t>
            </a:r>
            <a:r>
              <a:rPr lang="de-DE" i="0" dirty="0"/>
              <a:t> </a:t>
            </a:r>
            <a:r>
              <a:rPr lang="de-DE" i="0" dirty="0" err="1"/>
              <a:t>chain</a:t>
            </a:r>
            <a:r>
              <a:rPr lang="de-DE" i="0" dirty="0"/>
              <a:t> </a:t>
            </a:r>
            <a:r>
              <a:rPr lang="de-DE" i="0" dirty="0" err="1"/>
              <a:t>amminoacid</a:t>
            </a:r>
            <a:r>
              <a:rPr lang="de-DE" i="0" dirty="0"/>
              <a:t>.</a:t>
            </a:r>
          </a:p>
          <a:p>
            <a:pPr marL="1085850" lvl="2" indent="-171450">
              <a:buFontTx/>
              <a:buChar char="-"/>
            </a:pPr>
            <a:r>
              <a:rPr lang="de-DE" i="0" dirty="0" err="1"/>
              <a:t>Decrease</a:t>
            </a:r>
            <a:r>
              <a:rPr lang="de-DE" i="0" dirty="0"/>
              <a:t> </a:t>
            </a:r>
            <a:r>
              <a:rPr lang="de-DE" i="0" dirty="0" err="1"/>
              <a:t>the</a:t>
            </a:r>
            <a:r>
              <a:rPr lang="de-DE" i="0" dirty="0"/>
              <a:t> </a:t>
            </a:r>
            <a:r>
              <a:rPr lang="de-DE" i="0" dirty="0" err="1"/>
              <a:t>influx</a:t>
            </a:r>
            <a:r>
              <a:rPr lang="de-DE" i="0" dirty="0"/>
              <a:t> </a:t>
            </a:r>
            <a:r>
              <a:rPr lang="de-DE" i="0" dirty="0" err="1"/>
              <a:t>of</a:t>
            </a:r>
            <a:r>
              <a:rPr lang="de-DE" i="0" dirty="0"/>
              <a:t> L-</a:t>
            </a:r>
            <a:r>
              <a:rPr lang="de-DE" i="0" dirty="0" err="1"/>
              <a:t>met</a:t>
            </a:r>
            <a:r>
              <a:rPr lang="de-DE" i="0" dirty="0"/>
              <a:t> </a:t>
            </a:r>
            <a:r>
              <a:rPr lang="de-DE" i="0" dirty="0" err="1"/>
              <a:t>into</a:t>
            </a:r>
            <a:r>
              <a:rPr lang="de-DE" i="0" dirty="0"/>
              <a:t> </a:t>
            </a:r>
            <a:r>
              <a:rPr lang="de-DE" i="0" dirty="0" err="1"/>
              <a:t>the</a:t>
            </a:r>
            <a:r>
              <a:rPr lang="de-DE" i="0" dirty="0"/>
              <a:t> </a:t>
            </a:r>
            <a:r>
              <a:rPr lang="de-DE" i="0" dirty="0" err="1"/>
              <a:t>cell</a:t>
            </a:r>
            <a:endParaRPr lang="de-DE" i="0" dirty="0"/>
          </a:p>
          <a:p>
            <a:pPr marL="1085850" lvl="2" indent="-171450">
              <a:buFontTx/>
              <a:buChar char="-"/>
            </a:pPr>
            <a:r>
              <a:rPr lang="de-DE" i="0" dirty="0" err="1"/>
              <a:t>Avoid</a:t>
            </a:r>
            <a:r>
              <a:rPr lang="de-DE" i="0" dirty="0"/>
              <a:t> </a:t>
            </a:r>
            <a:r>
              <a:rPr lang="de-DE" i="0" dirty="0" err="1"/>
              <a:t>that</a:t>
            </a:r>
            <a:r>
              <a:rPr lang="de-DE" i="0" dirty="0"/>
              <a:t> </a:t>
            </a:r>
            <a:r>
              <a:rPr lang="de-DE" i="0" dirty="0" err="1"/>
              <a:t>produced</a:t>
            </a:r>
            <a:r>
              <a:rPr lang="de-DE" i="0" dirty="0"/>
              <a:t> L-</a:t>
            </a:r>
            <a:r>
              <a:rPr lang="de-DE" i="0" dirty="0" err="1"/>
              <a:t>met</a:t>
            </a:r>
            <a:r>
              <a:rPr lang="de-DE" i="0" dirty="0"/>
              <a:t> </a:t>
            </a:r>
            <a:r>
              <a:rPr lang="de-DE" i="0" dirty="0" err="1"/>
              <a:t>that</a:t>
            </a:r>
            <a:r>
              <a:rPr lang="de-DE" i="0" dirty="0"/>
              <a:t> </a:t>
            </a:r>
            <a:r>
              <a:rPr lang="de-DE" i="0" dirty="0" err="1"/>
              <a:t>has</a:t>
            </a:r>
            <a:r>
              <a:rPr lang="de-DE" i="0" dirty="0"/>
              <a:t> </a:t>
            </a:r>
            <a:r>
              <a:rPr lang="de-DE" i="0" dirty="0" err="1"/>
              <a:t>already</a:t>
            </a:r>
            <a:r>
              <a:rPr lang="de-DE" i="0" dirty="0"/>
              <a:t> </a:t>
            </a:r>
            <a:r>
              <a:rPr lang="de-DE" i="0" dirty="0" err="1"/>
              <a:t>been</a:t>
            </a:r>
            <a:r>
              <a:rPr lang="de-DE" i="0" dirty="0"/>
              <a:t> </a:t>
            </a:r>
            <a:r>
              <a:rPr lang="de-DE" i="0" dirty="0" err="1"/>
              <a:t>transported</a:t>
            </a:r>
            <a:r>
              <a:rPr lang="de-DE" i="0" dirty="0"/>
              <a:t> out </a:t>
            </a:r>
            <a:r>
              <a:rPr lang="de-DE" i="0" dirty="0" err="1"/>
              <a:t>of</a:t>
            </a:r>
            <a:r>
              <a:rPr lang="de-DE" i="0" dirty="0"/>
              <a:t> </a:t>
            </a:r>
            <a:r>
              <a:rPr lang="de-DE" i="0" dirty="0" err="1"/>
              <a:t>the</a:t>
            </a:r>
            <a:r>
              <a:rPr lang="de-DE" i="0" dirty="0"/>
              <a:t> </a:t>
            </a:r>
            <a:r>
              <a:rPr lang="de-DE" i="0" dirty="0" err="1"/>
              <a:t>cell</a:t>
            </a:r>
            <a:r>
              <a:rPr lang="de-DE" i="0" dirty="0"/>
              <a:t> </a:t>
            </a:r>
            <a:r>
              <a:rPr lang="de-DE" i="0" dirty="0" err="1"/>
              <a:t>is</a:t>
            </a:r>
            <a:r>
              <a:rPr lang="de-DE" i="0" dirty="0"/>
              <a:t> </a:t>
            </a:r>
            <a:r>
              <a:rPr lang="de-DE" i="0" dirty="0" err="1"/>
              <a:t>entering</a:t>
            </a:r>
            <a:r>
              <a:rPr lang="de-DE" i="0" dirty="0"/>
              <a:t> </a:t>
            </a:r>
            <a:r>
              <a:rPr lang="de-DE" i="0" dirty="0" err="1"/>
              <a:t>again</a:t>
            </a:r>
            <a:endParaRPr lang="de-DE" i="0" dirty="0"/>
          </a:p>
          <a:p>
            <a:pPr marL="1085850" lvl="2" indent="-171450">
              <a:buFontTx/>
              <a:buChar char="-"/>
            </a:pPr>
            <a:r>
              <a:rPr lang="de-DE" i="0" dirty="0" err="1"/>
              <a:t>MetD</a:t>
            </a:r>
            <a:r>
              <a:rPr lang="de-DE" i="0" dirty="0"/>
              <a:t> </a:t>
            </a:r>
            <a:r>
              <a:rPr lang="de-DE" i="0" dirty="0" err="1"/>
              <a:t>is</a:t>
            </a:r>
            <a:r>
              <a:rPr lang="de-DE" i="0" dirty="0"/>
              <a:t> </a:t>
            </a:r>
            <a:r>
              <a:rPr lang="de-DE" i="0" dirty="0" err="1"/>
              <a:t>the</a:t>
            </a:r>
            <a:r>
              <a:rPr lang="de-DE" i="0" dirty="0"/>
              <a:t> high-</a:t>
            </a:r>
            <a:r>
              <a:rPr lang="de-DE" i="0" dirty="0" err="1"/>
              <a:t>affinity</a:t>
            </a:r>
            <a:r>
              <a:rPr lang="de-DE" i="0" dirty="0"/>
              <a:t> </a:t>
            </a:r>
            <a:r>
              <a:rPr lang="de-DE" i="0" dirty="0" err="1"/>
              <a:t>influx</a:t>
            </a:r>
            <a:r>
              <a:rPr lang="de-DE" i="0" dirty="0"/>
              <a:t> </a:t>
            </a:r>
            <a:r>
              <a:rPr lang="de-DE" i="0" dirty="0" err="1"/>
              <a:t>system</a:t>
            </a:r>
            <a:r>
              <a:rPr lang="de-DE" i="0" dirty="0"/>
              <a:t> </a:t>
            </a:r>
            <a:r>
              <a:rPr lang="de-DE" i="0" dirty="0" err="1"/>
              <a:t>for</a:t>
            </a:r>
            <a:r>
              <a:rPr lang="de-DE" i="0" dirty="0"/>
              <a:t> L-</a:t>
            </a:r>
            <a:r>
              <a:rPr lang="de-DE" i="0" dirty="0" err="1"/>
              <a:t>met</a:t>
            </a:r>
            <a:r>
              <a:rPr lang="de-DE" i="0" dirty="0"/>
              <a:t> in </a:t>
            </a:r>
            <a:r>
              <a:rPr lang="de-DE" i="1" dirty="0"/>
              <a:t>C. </a:t>
            </a:r>
            <a:r>
              <a:rPr lang="de-DE" i="1" dirty="0" err="1"/>
              <a:t>necator</a:t>
            </a:r>
            <a:r>
              <a:rPr lang="de-DE" i="0" dirty="0"/>
              <a:t> </a:t>
            </a:r>
          </a:p>
          <a:p>
            <a:pPr marL="628650" lvl="1" indent="-171450">
              <a:buFontTx/>
              <a:buChar char="-"/>
            </a:pPr>
            <a:r>
              <a:rPr lang="de-DE" i="0" dirty="0" err="1"/>
              <a:t>Increase</a:t>
            </a:r>
            <a:r>
              <a:rPr lang="de-DE" i="0" dirty="0"/>
              <a:t> </a:t>
            </a:r>
            <a:r>
              <a:rPr lang="de-DE" i="0" dirty="0" err="1"/>
              <a:t>the</a:t>
            </a:r>
            <a:r>
              <a:rPr lang="de-DE" i="0" dirty="0"/>
              <a:t> </a:t>
            </a:r>
            <a:r>
              <a:rPr lang="de-DE" i="0" dirty="0" err="1"/>
              <a:t>production</a:t>
            </a:r>
            <a:r>
              <a:rPr lang="de-DE" i="0" dirty="0"/>
              <a:t> </a:t>
            </a:r>
            <a:r>
              <a:rPr lang="de-DE" i="0" dirty="0" err="1"/>
              <a:t>of</a:t>
            </a:r>
            <a:r>
              <a:rPr lang="de-DE" i="0" dirty="0"/>
              <a:t> L-</a:t>
            </a:r>
            <a:r>
              <a:rPr lang="de-DE" i="0" dirty="0" err="1"/>
              <a:t>met</a:t>
            </a:r>
            <a:r>
              <a:rPr lang="de-DE" i="0" dirty="0"/>
              <a:t> </a:t>
            </a:r>
            <a:r>
              <a:rPr lang="de-DE" i="0" dirty="0" err="1"/>
              <a:t>directly</a:t>
            </a:r>
            <a:endParaRPr lang="de-DE" i="0" dirty="0"/>
          </a:p>
          <a:p>
            <a:pPr marL="1085850" lvl="2" indent="-171450">
              <a:buFontTx/>
              <a:buChar char="-"/>
            </a:pPr>
            <a:r>
              <a:rPr lang="de-DE" i="0" dirty="0"/>
              <a:t>Expression </a:t>
            </a:r>
            <a:r>
              <a:rPr lang="de-DE" i="0" dirty="0" err="1"/>
              <a:t>of</a:t>
            </a:r>
            <a:r>
              <a:rPr lang="de-DE" i="0" dirty="0"/>
              <a:t> </a:t>
            </a:r>
            <a:r>
              <a:rPr lang="de-DE" i="0" dirty="0" err="1"/>
              <a:t>MetA</a:t>
            </a:r>
            <a:r>
              <a:rPr lang="de-DE" i="0" dirty="0"/>
              <a:t>, a </a:t>
            </a:r>
            <a:r>
              <a:rPr lang="de-DE" i="0" dirty="0" err="1"/>
              <a:t>homoserine</a:t>
            </a:r>
            <a:r>
              <a:rPr lang="de-DE" i="0" dirty="0"/>
              <a:t> </a:t>
            </a:r>
            <a:r>
              <a:rPr lang="de-DE" i="1" dirty="0"/>
              <a:t>O</a:t>
            </a:r>
            <a:r>
              <a:rPr lang="de-DE" i="0" dirty="0"/>
              <a:t>-</a:t>
            </a:r>
            <a:r>
              <a:rPr lang="de-DE" i="0" dirty="0" err="1"/>
              <a:t>succinyltransferase</a:t>
            </a:r>
            <a:r>
              <a:rPr lang="de-DE" i="0" dirty="0"/>
              <a:t> </a:t>
            </a:r>
            <a:r>
              <a:rPr lang="de-DE" i="0" dirty="0" err="1"/>
              <a:t>from</a:t>
            </a:r>
            <a:r>
              <a:rPr lang="de-DE" i="0" dirty="0"/>
              <a:t> </a:t>
            </a:r>
            <a:r>
              <a:rPr lang="de-DE" i="1" dirty="0"/>
              <a:t>E. coli </a:t>
            </a:r>
            <a:r>
              <a:rPr lang="de-DE" i="0" dirty="0"/>
              <a:t>K-12</a:t>
            </a:r>
          </a:p>
          <a:p>
            <a:pPr marL="1085850" lvl="2" indent="-171450">
              <a:buFontTx/>
              <a:buChar char="-"/>
            </a:pPr>
            <a:r>
              <a:rPr lang="de-DE" i="0" dirty="0" err="1"/>
              <a:t>It</a:t>
            </a:r>
            <a:r>
              <a:rPr lang="de-DE" i="0" dirty="0"/>
              <a:t> </a:t>
            </a:r>
            <a:r>
              <a:rPr lang="de-DE" i="0" dirty="0" err="1"/>
              <a:t>is</a:t>
            </a:r>
            <a:r>
              <a:rPr lang="de-DE" i="0" dirty="0"/>
              <a:t> </a:t>
            </a:r>
            <a:r>
              <a:rPr lang="de-DE" i="0" dirty="0" err="1"/>
              <a:t>the</a:t>
            </a:r>
            <a:r>
              <a:rPr lang="de-DE" i="0" dirty="0"/>
              <a:t> </a:t>
            </a:r>
            <a:r>
              <a:rPr lang="de-DE" i="0" dirty="0" err="1"/>
              <a:t>main</a:t>
            </a:r>
            <a:r>
              <a:rPr lang="de-DE" i="0" dirty="0"/>
              <a:t> </a:t>
            </a:r>
            <a:r>
              <a:rPr lang="de-DE" i="0" dirty="0" err="1"/>
              <a:t>pacemaker</a:t>
            </a:r>
            <a:r>
              <a:rPr lang="de-DE" i="0" dirty="0"/>
              <a:t> </a:t>
            </a:r>
            <a:r>
              <a:rPr lang="de-DE" i="0" dirty="0" err="1"/>
              <a:t>enzyme</a:t>
            </a:r>
            <a:r>
              <a:rPr lang="de-DE" i="0" dirty="0"/>
              <a:t>‘ </a:t>
            </a:r>
            <a:r>
              <a:rPr lang="de-DE" i="0" dirty="0" err="1"/>
              <a:t>of</a:t>
            </a:r>
            <a:r>
              <a:rPr lang="de-DE" i="0" dirty="0"/>
              <a:t> </a:t>
            </a:r>
            <a:r>
              <a:rPr lang="de-DE" i="0" dirty="0" err="1"/>
              <a:t>the</a:t>
            </a:r>
            <a:r>
              <a:rPr lang="de-DE" i="0" dirty="0"/>
              <a:t> </a:t>
            </a:r>
            <a:r>
              <a:rPr lang="de-DE" i="0" dirty="0" err="1"/>
              <a:t>biosynthetic</a:t>
            </a:r>
            <a:r>
              <a:rPr lang="de-DE" i="0" dirty="0"/>
              <a:t> </a:t>
            </a:r>
            <a:r>
              <a:rPr lang="de-DE" i="0" dirty="0" err="1"/>
              <a:t>pathway</a:t>
            </a:r>
            <a:endParaRPr lang="de-DE" i="0" dirty="0"/>
          </a:p>
          <a:p>
            <a:endParaRPr lang="it-IT" dirty="0"/>
          </a:p>
        </p:txBody>
      </p:sp>
      <p:sp>
        <p:nvSpPr>
          <p:cNvPr id="4" name="Segnaposto numero diapositiva 3"/>
          <p:cNvSpPr>
            <a:spLocks noGrp="1"/>
          </p:cNvSpPr>
          <p:nvPr>
            <p:ph type="sldNum" sz="quarter" idx="5"/>
          </p:nvPr>
        </p:nvSpPr>
        <p:spPr/>
        <p:txBody>
          <a:bodyPr/>
          <a:lstStyle/>
          <a:p>
            <a:fld id="{65FD17E0-4DCD-FD4B-A5F4-00ADB7CBFF9C}" type="slidenum">
              <a:rPr lang="en-US" smtClean="0"/>
              <a:t>10</a:t>
            </a:fld>
            <a:endParaRPr lang="en-US"/>
          </a:p>
        </p:txBody>
      </p:sp>
    </p:spTree>
    <p:extLst>
      <p:ext uri="{BB962C8B-B14F-4D97-AF65-F5344CB8AC3E}">
        <p14:creationId xmlns:p14="http://schemas.microsoft.com/office/powerpoint/2010/main" val="34609643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dirty="0"/>
              <a:t>Generation </a:t>
            </a:r>
            <a:r>
              <a:rPr lang="de-DE" dirty="0" err="1"/>
              <a:t>of</a:t>
            </a:r>
            <a:r>
              <a:rPr lang="de-DE" dirty="0"/>
              <a:t> </a:t>
            </a:r>
            <a:r>
              <a:rPr lang="de-DE" i="1" dirty="0"/>
              <a:t>C. </a:t>
            </a:r>
            <a:r>
              <a:rPr lang="de-DE" i="1" dirty="0" err="1"/>
              <a:t>necator</a:t>
            </a:r>
            <a:r>
              <a:rPr lang="de-DE" i="1" dirty="0"/>
              <a:t> </a:t>
            </a:r>
            <a:r>
              <a:rPr lang="de-DE" i="0" dirty="0"/>
              <a:t>∆</a:t>
            </a:r>
            <a:r>
              <a:rPr lang="de-DE" i="0" dirty="0" err="1"/>
              <a:t>MetD</a:t>
            </a:r>
            <a:r>
              <a:rPr lang="de-DE" i="0" dirty="0"/>
              <a:t> </a:t>
            </a:r>
            <a:r>
              <a:rPr lang="de-DE" i="0" dirty="0" err="1"/>
              <a:t>YjeH</a:t>
            </a:r>
            <a:r>
              <a:rPr lang="de-DE" i="0" dirty="0"/>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i="0" dirty="0" err="1"/>
              <a:t>MetD</a:t>
            </a:r>
            <a:r>
              <a:rPr lang="de-DE" i="0" dirty="0"/>
              <a:t> </a:t>
            </a:r>
            <a:r>
              <a:rPr lang="de-DE" i="0" dirty="0" err="1"/>
              <a:t>is</a:t>
            </a:r>
            <a:r>
              <a:rPr lang="de-DE" i="0" dirty="0"/>
              <a:t> </a:t>
            </a:r>
            <a:r>
              <a:rPr lang="de-DE" i="0" dirty="0" err="1"/>
              <a:t>knocked</a:t>
            </a:r>
            <a:r>
              <a:rPr lang="de-DE" i="0" dirty="0"/>
              <a:t> out (pLO3), </a:t>
            </a:r>
            <a:r>
              <a:rPr lang="de-DE" i="0" dirty="0" err="1"/>
              <a:t>YjeH</a:t>
            </a:r>
            <a:r>
              <a:rPr lang="de-DE" i="0" dirty="0"/>
              <a:t> </a:t>
            </a:r>
            <a:r>
              <a:rPr lang="de-DE" i="0" dirty="0" err="1"/>
              <a:t>is</a:t>
            </a:r>
            <a:r>
              <a:rPr lang="de-DE" i="0" dirty="0"/>
              <a:t> </a:t>
            </a:r>
            <a:r>
              <a:rPr lang="de-DE" i="0" dirty="0" err="1"/>
              <a:t>inserted</a:t>
            </a:r>
            <a:r>
              <a:rPr lang="de-DE" i="0" dirty="0"/>
              <a:t> </a:t>
            </a:r>
            <a:r>
              <a:rPr lang="de-DE" i="0" dirty="0" err="1"/>
              <a:t>into</a:t>
            </a:r>
            <a:r>
              <a:rPr lang="de-DE" i="0" dirty="0"/>
              <a:t> </a:t>
            </a:r>
            <a:r>
              <a:rPr lang="de-DE" i="0" dirty="0" err="1"/>
              <a:t>the</a:t>
            </a:r>
            <a:r>
              <a:rPr lang="de-DE" i="0" dirty="0"/>
              <a:t> </a:t>
            </a:r>
            <a:r>
              <a:rPr lang="de-DE" i="0" dirty="0" err="1"/>
              <a:t>genome</a:t>
            </a:r>
            <a:r>
              <a:rPr lang="de-DE" i="0" dirty="0"/>
              <a:t>  </a:t>
            </a:r>
            <a:r>
              <a:rPr lang="de-DE" i="0" dirty="0" err="1"/>
              <a:t>under</a:t>
            </a:r>
            <a:r>
              <a:rPr lang="de-DE" i="0" dirty="0"/>
              <a:t> </a:t>
            </a:r>
            <a:r>
              <a:rPr lang="de-DE" i="0" dirty="0" err="1"/>
              <a:t>the</a:t>
            </a:r>
            <a:r>
              <a:rPr lang="de-DE" i="0" dirty="0"/>
              <a:t> </a:t>
            </a:r>
            <a:r>
              <a:rPr lang="de-DE" i="0" dirty="0" err="1"/>
              <a:t>control</a:t>
            </a:r>
            <a:r>
              <a:rPr lang="de-DE" i="0" dirty="0"/>
              <a:t> </a:t>
            </a:r>
            <a:r>
              <a:rPr lang="de-DE" i="0" dirty="0" err="1"/>
              <a:t>of</a:t>
            </a:r>
            <a:r>
              <a:rPr lang="de-DE" i="0" dirty="0"/>
              <a:t> a </a:t>
            </a:r>
            <a:r>
              <a:rPr lang="de-DE" i="0" dirty="0" err="1"/>
              <a:t>constitutive</a:t>
            </a:r>
            <a:r>
              <a:rPr lang="de-DE" i="0" dirty="0"/>
              <a:t> </a:t>
            </a:r>
            <a:r>
              <a:rPr lang="de-DE" i="0" dirty="0" err="1"/>
              <a:t>promoter</a:t>
            </a:r>
            <a:endParaRPr lang="de-DE" i="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i="0" dirty="0"/>
              <a:t>This </a:t>
            </a:r>
            <a:r>
              <a:rPr lang="de-DE" i="0" dirty="0" err="1"/>
              <a:t>strain</a:t>
            </a:r>
            <a:r>
              <a:rPr lang="de-DE" i="0" dirty="0"/>
              <a:t> was </a:t>
            </a:r>
            <a:r>
              <a:rPr lang="de-DE" i="0" dirty="0" err="1"/>
              <a:t>confirmed</a:t>
            </a:r>
            <a:r>
              <a:rPr lang="de-DE" i="0" dirty="0"/>
              <a:t> </a:t>
            </a:r>
            <a:r>
              <a:rPr lang="de-DE" i="0" dirty="0" err="1"/>
              <a:t>to</a:t>
            </a:r>
            <a:r>
              <a:rPr lang="de-DE" i="0" dirty="0"/>
              <a:t> </a:t>
            </a:r>
            <a:r>
              <a:rPr lang="de-DE" i="0" dirty="0" err="1"/>
              <a:t>produce</a:t>
            </a:r>
            <a:r>
              <a:rPr lang="de-DE" i="0" dirty="0"/>
              <a:t> L-</a:t>
            </a:r>
            <a:r>
              <a:rPr lang="de-DE" i="0" dirty="0" err="1"/>
              <a:t>met</a:t>
            </a:r>
            <a:r>
              <a:rPr lang="de-DE" i="0" dirty="0"/>
              <a:t> in </a:t>
            </a:r>
            <a:r>
              <a:rPr lang="de-DE" i="0" dirty="0" err="1"/>
              <a:t>small</a:t>
            </a:r>
            <a:r>
              <a:rPr lang="de-DE" i="0" dirty="0"/>
              <a:t> </a:t>
            </a:r>
            <a:r>
              <a:rPr lang="de-DE" i="0" dirty="0" err="1"/>
              <a:t>amounts</a:t>
            </a:r>
            <a:r>
              <a:rPr lang="de-DE" i="0" dirty="0"/>
              <a:t> </a:t>
            </a:r>
            <a:r>
              <a:rPr lang="de-DE" i="0" dirty="0" err="1"/>
              <a:t>under</a:t>
            </a:r>
            <a:r>
              <a:rPr lang="de-DE" i="0" dirty="0"/>
              <a:t> </a:t>
            </a:r>
            <a:r>
              <a:rPr lang="de-DE" i="0" dirty="0" err="1"/>
              <a:t>autotrophic</a:t>
            </a:r>
            <a:r>
              <a:rPr lang="de-DE" i="0" dirty="0"/>
              <a:t> </a:t>
            </a:r>
            <a:r>
              <a:rPr lang="de-DE" i="0" dirty="0" err="1"/>
              <a:t>conditions</a:t>
            </a:r>
            <a:r>
              <a:rPr lang="de-DE" i="0" dirty="0"/>
              <a: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i="0" dirty="0"/>
              <a:t>Under </a:t>
            </a:r>
            <a:r>
              <a:rPr lang="de-DE" i="0" dirty="0" err="1"/>
              <a:t>heterotrophic</a:t>
            </a:r>
            <a:r>
              <a:rPr lang="de-DE" i="0" dirty="0"/>
              <a:t> </a:t>
            </a:r>
            <a:r>
              <a:rPr lang="de-DE" i="0" dirty="0" err="1"/>
              <a:t>conditions</a:t>
            </a:r>
            <a:r>
              <a:rPr lang="de-DE" i="0" dirty="0"/>
              <a:t>, </a:t>
            </a:r>
            <a:r>
              <a:rPr lang="de-DE" i="1" dirty="0"/>
              <a:t>C. </a:t>
            </a:r>
            <a:r>
              <a:rPr lang="de-DE" i="1" dirty="0" err="1"/>
              <a:t>necator</a:t>
            </a:r>
            <a:r>
              <a:rPr lang="de-DE" i="0" dirty="0"/>
              <a:t> </a:t>
            </a:r>
            <a:r>
              <a:rPr lang="de-DE" i="0" dirty="0" err="1"/>
              <a:t>with</a:t>
            </a:r>
            <a:r>
              <a:rPr lang="de-DE" i="0" dirty="0"/>
              <a:t> a </a:t>
            </a:r>
            <a:r>
              <a:rPr lang="de-DE" i="0" dirty="0" err="1"/>
              <a:t>plasmid</a:t>
            </a:r>
            <a:r>
              <a:rPr lang="de-DE" i="0" dirty="0"/>
              <a:t> </a:t>
            </a:r>
            <a:r>
              <a:rPr lang="de-DE" i="0" dirty="0" err="1"/>
              <a:t>with</a:t>
            </a:r>
            <a:r>
              <a:rPr lang="de-DE" i="0" dirty="0"/>
              <a:t> </a:t>
            </a:r>
            <a:r>
              <a:rPr lang="de-DE" i="0" dirty="0" err="1"/>
              <a:t>the</a:t>
            </a:r>
            <a:r>
              <a:rPr lang="de-DE" i="0" dirty="0"/>
              <a:t> </a:t>
            </a:r>
            <a:r>
              <a:rPr lang="de-DE" i="0" dirty="0" err="1"/>
              <a:t>MetA</a:t>
            </a:r>
            <a:r>
              <a:rPr lang="de-DE" i="0" dirty="0"/>
              <a:t> </a:t>
            </a:r>
            <a:r>
              <a:rPr lang="de-DE" i="0" dirty="0" err="1"/>
              <a:t>gene</a:t>
            </a:r>
            <a:r>
              <a:rPr lang="de-DE" i="0" dirty="0"/>
              <a:t> on </a:t>
            </a:r>
            <a:r>
              <a:rPr lang="de-DE" i="0" dirty="0" err="1"/>
              <a:t>it</a:t>
            </a:r>
            <a:r>
              <a:rPr lang="de-DE" i="0" dirty="0"/>
              <a:t> (and an </a:t>
            </a:r>
            <a:r>
              <a:rPr lang="de-DE" i="0" dirty="0" err="1"/>
              <a:t>inducible</a:t>
            </a:r>
            <a:r>
              <a:rPr lang="de-DE" i="0" dirty="0"/>
              <a:t> </a:t>
            </a:r>
            <a:r>
              <a:rPr lang="de-DE" i="0" dirty="0" err="1"/>
              <a:t>promoter</a:t>
            </a:r>
            <a:r>
              <a:rPr lang="de-DE" i="0" dirty="0"/>
              <a:t>), </a:t>
            </a:r>
            <a:r>
              <a:rPr lang="de-DE" i="0" dirty="0" err="1"/>
              <a:t>produces</a:t>
            </a:r>
            <a:r>
              <a:rPr lang="de-DE" i="0" dirty="0"/>
              <a:t> L-</a:t>
            </a:r>
            <a:r>
              <a:rPr lang="de-DE" i="0" dirty="0" err="1"/>
              <a:t>methionine</a:t>
            </a:r>
            <a:endParaRPr lang="de-DE" i="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i="0" dirty="0"/>
              <a:t>Expression </a:t>
            </a:r>
            <a:r>
              <a:rPr lang="de-DE" i="0" dirty="0" err="1"/>
              <a:t>of</a:t>
            </a:r>
            <a:r>
              <a:rPr lang="de-DE" i="0" dirty="0"/>
              <a:t> </a:t>
            </a:r>
            <a:r>
              <a:rPr lang="de-DE" i="0" dirty="0" err="1"/>
              <a:t>MetA</a:t>
            </a:r>
            <a:r>
              <a:rPr lang="de-DE" i="0" dirty="0"/>
              <a:t> in </a:t>
            </a:r>
            <a:r>
              <a:rPr lang="de-DE" i="0" dirty="0" err="1"/>
              <a:t>the</a:t>
            </a:r>
            <a:r>
              <a:rPr lang="de-DE" i="0" dirty="0"/>
              <a:t> </a:t>
            </a:r>
            <a:r>
              <a:rPr lang="de-DE" i="1" dirty="0"/>
              <a:t>C. </a:t>
            </a:r>
            <a:r>
              <a:rPr lang="de-DE" i="1" dirty="0" err="1"/>
              <a:t>necator</a:t>
            </a:r>
            <a:r>
              <a:rPr lang="de-DE" i="0" dirty="0"/>
              <a:t> ∆</a:t>
            </a:r>
            <a:r>
              <a:rPr lang="de-DE" i="0" dirty="0" err="1"/>
              <a:t>MetD</a:t>
            </a:r>
            <a:r>
              <a:rPr lang="de-DE" i="0" dirty="0"/>
              <a:t> </a:t>
            </a:r>
            <a:r>
              <a:rPr lang="de-DE" i="0" dirty="0" err="1"/>
              <a:t>YjeH</a:t>
            </a:r>
            <a:r>
              <a:rPr lang="de-DE" i="0" dirty="0"/>
              <a:t> </a:t>
            </a:r>
            <a:r>
              <a:rPr lang="de-DE" i="0" dirty="0" err="1"/>
              <a:t>strain</a:t>
            </a:r>
            <a:r>
              <a:rPr lang="de-DE" i="0" dirty="0"/>
              <a:t> </a:t>
            </a:r>
            <a:r>
              <a:rPr lang="de-DE" i="0" dirty="0" err="1"/>
              <a:t>has</a:t>
            </a:r>
            <a:r>
              <a:rPr lang="de-DE" i="0" dirty="0"/>
              <a:t> </a:t>
            </a:r>
            <a:r>
              <a:rPr lang="de-DE" i="0" dirty="0" err="1"/>
              <a:t>to</a:t>
            </a:r>
            <a:r>
              <a:rPr lang="de-DE" i="0" dirty="0"/>
              <a:t> </a:t>
            </a:r>
            <a:r>
              <a:rPr lang="de-DE" i="0" dirty="0" err="1"/>
              <a:t>be</a:t>
            </a:r>
            <a:r>
              <a:rPr lang="de-DE" i="0" dirty="0"/>
              <a:t> </a:t>
            </a:r>
            <a:r>
              <a:rPr lang="de-DE" i="0" dirty="0" err="1"/>
              <a:t>tested</a:t>
            </a:r>
            <a:r>
              <a:rPr lang="de-DE" i="0" dirty="0"/>
              <a:t> </a:t>
            </a:r>
            <a:r>
              <a:rPr lang="de-DE" i="0" dirty="0" err="1"/>
              <a:t>to</a:t>
            </a:r>
            <a:r>
              <a:rPr lang="de-DE" i="0" dirty="0"/>
              <a:t> </a:t>
            </a:r>
            <a:r>
              <a:rPr lang="de-DE" i="0" dirty="0" err="1"/>
              <a:t>show</a:t>
            </a:r>
            <a:r>
              <a:rPr lang="de-DE" i="0" dirty="0"/>
              <a:t> </a:t>
            </a:r>
            <a:r>
              <a:rPr lang="de-DE" i="0" dirty="0" err="1"/>
              <a:t>the</a:t>
            </a:r>
            <a:r>
              <a:rPr lang="de-DE" i="0" dirty="0"/>
              <a:t> potential </a:t>
            </a:r>
            <a:r>
              <a:rPr lang="de-DE" i="0" dirty="0" err="1"/>
              <a:t>effect</a:t>
            </a:r>
            <a:r>
              <a:rPr lang="de-DE" i="0" dirty="0"/>
              <a:t> </a:t>
            </a:r>
            <a:r>
              <a:rPr lang="de-DE" i="0" dirty="0" err="1"/>
              <a:t>of</a:t>
            </a:r>
            <a:r>
              <a:rPr lang="de-DE" i="0" dirty="0"/>
              <a:t> </a:t>
            </a:r>
            <a:r>
              <a:rPr lang="de-DE" i="0" dirty="0" err="1"/>
              <a:t>YjeH</a:t>
            </a:r>
            <a:r>
              <a:rPr lang="de-DE" i="0" dirty="0"/>
              <a:t> (</a:t>
            </a:r>
            <a:r>
              <a:rPr lang="de-DE" i="0" dirty="0" err="1"/>
              <a:t>if</a:t>
            </a:r>
            <a:r>
              <a:rPr lang="de-DE" i="0" dirty="0"/>
              <a:t> </a:t>
            </a:r>
            <a:r>
              <a:rPr lang="de-DE" i="0" dirty="0" err="1"/>
              <a:t>present</a:t>
            </a:r>
            <a:r>
              <a:rPr lang="de-DE" i="0" dirty="0"/>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de-DE" i="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de-DE" i="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de-DE" i="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dirty="0" err="1"/>
              <a:t>Production</a:t>
            </a:r>
            <a:r>
              <a:rPr lang="de-DE" dirty="0"/>
              <a:t> </a:t>
            </a:r>
            <a:r>
              <a:rPr lang="de-DE" dirty="0" err="1"/>
              <a:t>of</a:t>
            </a:r>
            <a:r>
              <a:rPr lang="de-DE" dirty="0"/>
              <a:t> </a:t>
            </a:r>
            <a:r>
              <a:rPr lang="de-DE" dirty="0" err="1"/>
              <a:t>the</a:t>
            </a:r>
            <a:r>
              <a:rPr lang="de-DE" dirty="0"/>
              <a:t> </a:t>
            </a:r>
            <a:r>
              <a:rPr lang="de-DE" dirty="0" err="1"/>
              <a:t>transporter</a:t>
            </a:r>
            <a:r>
              <a:rPr lang="de-DE" dirty="0"/>
              <a:t> after </a:t>
            </a:r>
            <a:r>
              <a:rPr lang="de-DE" dirty="0" err="1"/>
              <a:t>plasmid-based</a:t>
            </a:r>
            <a:r>
              <a:rPr lang="de-DE" dirty="0"/>
              <a:t> </a:t>
            </a:r>
            <a:r>
              <a:rPr lang="de-DE" dirty="0" err="1"/>
              <a:t>expression</a:t>
            </a:r>
            <a:r>
              <a:rPr lang="de-DE" dirty="0"/>
              <a:t> </a:t>
            </a:r>
            <a:r>
              <a:rPr lang="de-DE" dirty="0" err="1"/>
              <a:t>could</a:t>
            </a:r>
            <a:r>
              <a:rPr lang="de-DE" dirty="0"/>
              <a:t> not </a:t>
            </a:r>
            <a:r>
              <a:rPr lang="de-DE" dirty="0" err="1"/>
              <a:t>be</a:t>
            </a:r>
            <a:r>
              <a:rPr lang="de-DE" dirty="0"/>
              <a:t> </a:t>
            </a:r>
            <a:r>
              <a:rPr lang="de-DE" dirty="0" err="1"/>
              <a:t>confirmed</a:t>
            </a:r>
            <a:r>
              <a:rPr lang="de-DE" dirty="0"/>
              <a:t> (His-</a:t>
            </a:r>
            <a:r>
              <a:rPr lang="de-DE" dirty="0" err="1"/>
              <a:t>tagged</a:t>
            </a:r>
            <a:r>
              <a:rPr lang="de-DE" dirty="0"/>
              <a:t> </a:t>
            </a:r>
            <a:r>
              <a:rPr lang="de-DE" dirty="0" err="1"/>
              <a:t>protein</a:t>
            </a:r>
            <a:r>
              <a:rPr lang="de-DE" dirty="0"/>
              <a:t>) </a:t>
            </a:r>
          </a:p>
          <a:p>
            <a:pPr marL="628650" lvl="1" indent="-171450">
              <a:buFontTx/>
              <a:buChar char="-"/>
            </a:pPr>
            <a:r>
              <a:rPr lang="de-DE" dirty="0"/>
              <a:t>New </a:t>
            </a:r>
            <a:r>
              <a:rPr lang="de-DE" dirty="0" err="1"/>
              <a:t>stregy</a:t>
            </a:r>
            <a:r>
              <a:rPr lang="de-DE" dirty="0"/>
              <a:t>: </a:t>
            </a:r>
            <a:r>
              <a:rPr lang="de-DE" dirty="0" err="1"/>
              <a:t>prove</a:t>
            </a:r>
            <a:r>
              <a:rPr lang="de-DE" dirty="0"/>
              <a:t> </a:t>
            </a:r>
            <a:r>
              <a:rPr lang="de-DE" dirty="0" err="1"/>
              <a:t>the</a:t>
            </a:r>
            <a:r>
              <a:rPr lang="de-DE" dirty="0"/>
              <a:t> </a:t>
            </a:r>
            <a:r>
              <a:rPr lang="de-DE" dirty="0" err="1"/>
              <a:t>effect</a:t>
            </a:r>
            <a:r>
              <a:rPr lang="de-DE" dirty="0"/>
              <a:t> </a:t>
            </a:r>
            <a:r>
              <a:rPr lang="de-DE" dirty="0" err="1"/>
              <a:t>of</a:t>
            </a:r>
            <a:r>
              <a:rPr lang="de-DE" dirty="0"/>
              <a:t> </a:t>
            </a:r>
            <a:r>
              <a:rPr lang="de-DE" dirty="0" err="1"/>
              <a:t>the</a:t>
            </a:r>
            <a:r>
              <a:rPr lang="de-DE" dirty="0"/>
              <a:t> </a:t>
            </a:r>
            <a:r>
              <a:rPr lang="de-DE" dirty="0" err="1"/>
              <a:t>transporter</a:t>
            </a:r>
            <a:r>
              <a:rPr lang="de-DE" dirty="0"/>
              <a:t>, not </a:t>
            </a:r>
            <a:r>
              <a:rPr lang="de-DE" dirty="0" err="1"/>
              <a:t>the</a:t>
            </a:r>
            <a:r>
              <a:rPr lang="de-DE" dirty="0"/>
              <a:t> </a:t>
            </a:r>
            <a:r>
              <a:rPr lang="de-DE" dirty="0" err="1"/>
              <a:t>presence</a:t>
            </a:r>
            <a:endParaRPr lang="de-DE" dirty="0"/>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de-DE" i="0" dirty="0" err="1"/>
              <a:t>Indication</a:t>
            </a:r>
            <a:r>
              <a:rPr lang="de-DE" i="0" dirty="0"/>
              <a:t> </a:t>
            </a:r>
            <a:r>
              <a:rPr lang="de-DE" i="0" dirty="0" err="1"/>
              <a:t>that</a:t>
            </a:r>
            <a:r>
              <a:rPr lang="de-DE" i="0" dirty="0"/>
              <a:t> </a:t>
            </a:r>
            <a:r>
              <a:rPr lang="de-DE" i="1" dirty="0"/>
              <a:t>C. </a:t>
            </a:r>
            <a:r>
              <a:rPr lang="de-DE" i="1" dirty="0" err="1"/>
              <a:t>necator</a:t>
            </a:r>
            <a:r>
              <a:rPr lang="de-DE" i="0" dirty="0"/>
              <a:t> ∆</a:t>
            </a:r>
            <a:r>
              <a:rPr lang="de-DE" i="0" dirty="0" err="1"/>
              <a:t>MetD</a:t>
            </a:r>
            <a:r>
              <a:rPr lang="de-DE" i="0" dirty="0"/>
              <a:t> </a:t>
            </a:r>
            <a:r>
              <a:rPr lang="de-DE" i="0" dirty="0" err="1"/>
              <a:t>YjeH</a:t>
            </a:r>
            <a:r>
              <a:rPr lang="de-DE" i="0" dirty="0"/>
              <a:t> </a:t>
            </a:r>
            <a:r>
              <a:rPr lang="de-DE" i="0" dirty="0" err="1"/>
              <a:t>produces</a:t>
            </a:r>
            <a:r>
              <a:rPr lang="de-DE" i="0" dirty="0"/>
              <a:t> L-</a:t>
            </a:r>
            <a:r>
              <a:rPr lang="de-DE" i="0" dirty="0" err="1"/>
              <a:t>met</a:t>
            </a:r>
            <a:r>
              <a:rPr lang="de-DE" i="0" dirty="0"/>
              <a:t> in </a:t>
            </a:r>
            <a:r>
              <a:rPr lang="de-DE" i="0" dirty="0" err="1"/>
              <a:t>small</a:t>
            </a:r>
            <a:r>
              <a:rPr lang="de-DE" i="0" dirty="0"/>
              <a:t> </a:t>
            </a:r>
            <a:r>
              <a:rPr lang="de-DE" i="0" dirty="0" err="1"/>
              <a:t>amounts</a:t>
            </a:r>
            <a:r>
              <a:rPr lang="de-DE" i="0" dirty="0"/>
              <a:t> </a:t>
            </a:r>
            <a:r>
              <a:rPr lang="de-DE" i="0" dirty="0" err="1"/>
              <a:t>under</a:t>
            </a:r>
            <a:r>
              <a:rPr lang="de-DE" i="0" dirty="0"/>
              <a:t> </a:t>
            </a:r>
            <a:r>
              <a:rPr lang="de-DE" i="0" dirty="0" err="1"/>
              <a:t>autotrophic</a:t>
            </a:r>
            <a:r>
              <a:rPr lang="de-DE" i="0" dirty="0"/>
              <a:t> </a:t>
            </a:r>
            <a:r>
              <a:rPr lang="de-DE" i="0" dirty="0" err="1"/>
              <a:t>conditions</a:t>
            </a:r>
            <a:r>
              <a:rPr lang="de-DE" i="0" dirty="0"/>
              <a:t> </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de-DE" i="0" dirty="0" err="1"/>
              <a:t>Finding</a:t>
            </a:r>
            <a:r>
              <a:rPr lang="de-DE" i="0" dirty="0"/>
              <a:t> </a:t>
            </a:r>
            <a:r>
              <a:rPr lang="de-DE" i="0" dirty="0" err="1"/>
              <a:t>has</a:t>
            </a:r>
            <a:r>
              <a:rPr lang="de-DE" i="0" dirty="0"/>
              <a:t> </a:t>
            </a:r>
            <a:r>
              <a:rPr lang="de-DE" i="0" dirty="0" err="1"/>
              <a:t>to</a:t>
            </a:r>
            <a:r>
              <a:rPr lang="de-DE" i="0" dirty="0"/>
              <a:t> </a:t>
            </a:r>
            <a:r>
              <a:rPr lang="de-DE" i="0" dirty="0" err="1"/>
              <a:t>be</a:t>
            </a:r>
            <a:r>
              <a:rPr lang="de-DE" i="0" dirty="0"/>
              <a:t> </a:t>
            </a:r>
            <a:r>
              <a:rPr lang="de-DE" i="0" dirty="0" err="1"/>
              <a:t>confirmed</a:t>
            </a:r>
            <a:r>
              <a:rPr lang="de-DE" i="0" dirty="0"/>
              <a:t> and </a:t>
            </a:r>
            <a:r>
              <a:rPr lang="de-DE" i="0" dirty="0" err="1"/>
              <a:t>more</a:t>
            </a:r>
            <a:r>
              <a:rPr lang="de-DE" i="0" dirty="0"/>
              <a:t> </a:t>
            </a:r>
            <a:r>
              <a:rPr lang="de-DE" i="0" dirty="0" err="1"/>
              <a:t>experiments</a:t>
            </a:r>
            <a:r>
              <a:rPr lang="de-DE" i="0" dirty="0"/>
              <a:t> </a:t>
            </a:r>
            <a:r>
              <a:rPr lang="de-DE" i="0" dirty="0" err="1"/>
              <a:t>have</a:t>
            </a:r>
            <a:r>
              <a:rPr lang="de-DE" i="0" dirty="0"/>
              <a:t> </a:t>
            </a:r>
            <a:r>
              <a:rPr lang="de-DE" i="0" dirty="0" err="1"/>
              <a:t>to</a:t>
            </a:r>
            <a:r>
              <a:rPr lang="de-DE" i="0" dirty="0"/>
              <a:t> </a:t>
            </a:r>
            <a:r>
              <a:rPr lang="de-DE" i="0" dirty="0" err="1"/>
              <a:t>be</a:t>
            </a:r>
            <a:r>
              <a:rPr lang="de-DE" i="0" dirty="0"/>
              <a:t> </a:t>
            </a:r>
            <a:r>
              <a:rPr lang="de-DE" i="0" dirty="0" err="1"/>
              <a:t>done</a:t>
            </a:r>
            <a:endParaRPr lang="de-DE" i="0" dirty="0"/>
          </a:p>
          <a:p>
            <a:endParaRPr lang="it-IT" dirty="0"/>
          </a:p>
        </p:txBody>
      </p:sp>
      <p:sp>
        <p:nvSpPr>
          <p:cNvPr id="4" name="Segnaposto numero diapositiva 3"/>
          <p:cNvSpPr>
            <a:spLocks noGrp="1"/>
          </p:cNvSpPr>
          <p:nvPr>
            <p:ph type="sldNum" sz="quarter" idx="5"/>
          </p:nvPr>
        </p:nvSpPr>
        <p:spPr/>
        <p:txBody>
          <a:bodyPr/>
          <a:lstStyle/>
          <a:p>
            <a:fld id="{65FD17E0-4DCD-FD4B-A5F4-00ADB7CBFF9C}" type="slidenum">
              <a:rPr lang="en-US" smtClean="0"/>
              <a:t>11</a:t>
            </a:fld>
            <a:endParaRPr lang="en-US"/>
          </a:p>
        </p:txBody>
      </p:sp>
    </p:spTree>
    <p:extLst>
      <p:ext uri="{BB962C8B-B14F-4D97-AF65-F5344CB8AC3E}">
        <p14:creationId xmlns:p14="http://schemas.microsoft.com/office/powerpoint/2010/main" val="6444593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Another</a:t>
            </a:r>
            <a:r>
              <a:rPr lang="it-IT" dirty="0"/>
              <a:t> project </a:t>
            </a:r>
            <a:r>
              <a:rPr lang="it-IT" dirty="0" err="1"/>
              <a:t>was</a:t>
            </a:r>
            <a:r>
              <a:rPr lang="it-IT" dirty="0"/>
              <a:t> </a:t>
            </a:r>
            <a:r>
              <a:rPr lang="it-IT" dirty="0" err="1"/>
              <a:t>about</a:t>
            </a:r>
            <a:r>
              <a:rPr lang="it-IT" dirty="0"/>
              <a:t> production of </a:t>
            </a:r>
            <a:r>
              <a:rPr lang="it-IT" dirty="0" err="1"/>
              <a:t>HAAs</a:t>
            </a:r>
            <a:r>
              <a:rPr lang="it-IT" dirty="0"/>
              <a:t> and </a:t>
            </a:r>
            <a:r>
              <a:rPr lang="it-IT" dirty="0" err="1"/>
              <a:t>rhamnolipids</a:t>
            </a:r>
            <a:r>
              <a:rPr lang="it-IT" dirty="0"/>
              <a:t> in </a:t>
            </a:r>
            <a:r>
              <a:rPr lang="it-IT" dirty="0" err="1"/>
              <a:t>autotrophic</a:t>
            </a:r>
            <a:r>
              <a:rPr lang="it-IT" dirty="0"/>
              <a:t> </a:t>
            </a:r>
            <a:r>
              <a:rPr lang="it-IT" dirty="0" err="1"/>
              <a:t>conditions</a:t>
            </a:r>
            <a:r>
              <a:rPr lang="it-IT" dirty="0"/>
              <a:t>. </a:t>
            </a:r>
            <a:r>
              <a:rPr lang="it-IT" dirty="0" err="1"/>
              <a:t>Rhamnolipids</a:t>
            </a:r>
            <a:r>
              <a:rPr lang="it-IT" dirty="0"/>
              <a:t> are </a:t>
            </a:r>
            <a:r>
              <a:rPr lang="it-IT" dirty="0" err="1"/>
              <a:t>biosurfactants</a:t>
            </a:r>
            <a:r>
              <a:rPr lang="it-IT" dirty="0"/>
              <a:t> </a:t>
            </a:r>
            <a:r>
              <a:rPr lang="it-IT" dirty="0" err="1"/>
              <a:t>that</a:t>
            </a:r>
            <a:r>
              <a:rPr lang="it-IT" dirty="0"/>
              <a:t> thanks to </a:t>
            </a:r>
            <a:r>
              <a:rPr lang="it-IT" dirty="0" err="1"/>
              <a:t>their</a:t>
            </a:r>
            <a:r>
              <a:rPr lang="it-IT" dirty="0"/>
              <a:t> </a:t>
            </a:r>
            <a:r>
              <a:rPr lang="it-IT" dirty="0" err="1"/>
              <a:t>phisico-chemical</a:t>
            </a:r>
            <a:r>
              <a:rPr lang="it-IT" dirty="0"/>
              <a:t> </a:t>
            </a:r>
            <a:r>
              <a:rPr lang="it-IT" dirty="0" err="1"/>
              <a:t>properties</a:t>
            </a:r>
            <a:r>
              <a:rPr lang="it-IT" dirty="0"/>
              <a:t> can be </a:t>
            </a:r>
            <a:r>
              <a:rPr lang="it-IT" dirty="0" err="1"/>
              <a:t>applied</a:t>
            </a:r>
            <a:r>
              <a:rPr lang="it-IT" dirty="0"/>
              <a:t> to a wide </a:t>
            </a:r>
            <a:r>
              <a:rPr lang="it-IT" dirty="0" err="1"/>
              <a:t>variety</a:t>
            </a:r>
            <a:r>
              <a:rPr lang="it-IT" dirty="0"/>
              <a:t> of fields, </a:t>
            </a:r>
            <a:r>
              <a:rPr lang="it-IT" dirty="0" err="1"/>
              <a:t>ranging</a:t>
            </a:r>
            <a:r>
              <a:rPr lang="it-IT" dirty="0"/>
              <a:t> from </a:t>
            </a:r>
            <a:r>
              <a:rPr lang="it-IT" dirty="0" err="1"/>
              <a:t>pharmaceuticals</a:t>
            </a:r>
            <a:r>
              <a:rPr lang="it-IT" dirty="0"/>
              <a:t>, to </a:t>
            </a:r>
            <a:r>
              <a:rPr lang="it-IT" dirty="0" err="1"/>
              <a:t>cosmetics</a:t>
            </a:r>
            <a:r>
              <a:rPr lang="it-IT" dirty="0"/>
              <a:t>, production of </a:t>
            </a:r>
            <a:r>
              <a:rPr lang="it-IT" dirty="0" err="1"/>
              <a:t>detergents</a:t>
            </a:r>
            <a:r>
              <a:rPr lang="it-IT" dirty="0"/>
              <a:t> and bulk </a:t>
            </a:r>
            <a:r>
              <a:rPr lang="it-IT" dirty="0" err="1"/>
              <a:t>chemicals</a:t>
            </a:r>
            <a:r>
              <a:rPr lang="it-IT" dirty="0"/>
              <a:t>, to </a:t>
            </a:r>
            <a:r>
              <a:rPr lang="it-IT" dirty="0" err="1"/>
              <a:t>agriculture</a:t>
            </a:r>
            <a:r>
              <a:rPr lang="it-IT" dirty="0"/>
              <a:t> and </a:t>
            </a:r>
            <a:r>
              <a:rPr lang="it-IT" dirty="0" err="1"/>
              <a:t>bioremediation</a:t>
            </a:r>
            <a:r>
              <a:rPr lang="it-IT" dirty="0"/>
              <a:t>.</a:t>
            </a:r>
          </a:p>
          <a:p>
            <a:r>
              <a:rPr lang="it-IT" dirty="0"/>
              <a:t>The </a:t>
            </a:r>
            <a:r>
              <a:rPr lang="it-IT" dirty="0" err="1"/>
              <a:t>metabolic</a:t>
            </a:r>
            <a:r>
              <a:rPr lang="it-IT" dirty="0"/>
              <a:t> engineering strategy </a:t>
            </a:r>
            <a:r>
              <a:rPr lang="it-IT" dirty="0" err="1"/>
              <a:t>identified</a:t>
            </a:r>
            <a:r>
              <a:rPr lang="it-IT" dirty="0"/>
              <a:t> for the production of </a:t>
            </a:r>
            <a:r>
              <a:rPr lang="it-IT" dirty="0" err="1"/>
              <a:t>this</a:t>
            </a:r>
            <a:r>
              <a:rPr lang="it-IT" dirty="0"/>
              <a:t> </a:t>
            </a:r>
            <a:r>
              <a:rPr lang="it-IT" dirty="0" err="1"/>
              <a:t>compounds</a:t>
            </a:r>
            <a:r>
              <a:rPr lang="it-IT" dirty="0"/>
              <a:t> </a:t>
            </a:r>
            <a:r>
              <a:rPr lang="it-IT" dirty="0" err="1"/>
              <a:t>involved</a:t>
            </a:r>
            <a:r>
              <a:rPr lang="it-IT" dirty="0"/>
              <a:t> the </a:t>
            </a:r>
            <a:r>
              <a:rPr lang="it-IT" dirty="0" err="1"/>
              <a:t>expression</a:t>
            </a:r>
            <a:r>
              <a:rPr lang="it-IT" dirty="0"/>
              <a:t> of the </a:t>
            </a:r>
            <a:r>
              <a:rPr lang="it-IT" dirty="0" err="1"/>
              <a:t>rhamnosyltransferase</a:t>
            </a:r>
            <a:r>
              <a:rPr lang="it-IT" dirty="0"/>
              <a:t> chain A and B from pseudomonas aeruginosa in a C. </a:t>
            </a:r>
            <a:r>
              <a:rPr lang="it-IT" dirty="0" err="1"/>
              <a:t>necator</a:t>
            </a:r>
            <a:r>
              <a:rPr lang="it-IT" dirty="0"/>
              <a:t> strain with a </a:t>
            </a:r>
            <a:r>
              <a:rPr lang="it-IT" dirty="0" err="1"/>
              <a:t>deletion</a:t>
            </a:r>
            <a:r>
              <a:rPr lang="it-IT" dirty="0"/>
              <a:t> in the PHB </a:t>
            </a:r>
            <a:r>
              <a:rPr lang="it-IT" dirty="0" err="1"/>
              <a:t>operon</a:t>
            </a:r>
            <a:r>
              <a:rPr lang="it-IT" dirty="0"/>
              <a:t>, in </a:t>
            </a:r>
            <a:r>
              <a:rPr lang="it-IT" dirty="0" err="1"/>
              <a:t>order</a:t>
            </a:r>
            <a:r>
              <a:rPr lang="it-IT" dirty="0"/>
              <a:t> to </a:t>
            </a:r>
            <a:r>
              <a:rPr lang="it-IT" dirty="0" err="1"/>
              <a:t>improve</a:t>
            </a:r>
            <a:r>
              <a:rPr lang="it-IT" dirty="0"/>
              <a:t> the precursor </a:t>
            </a:r>
            <a:r>
              <a:rPr lang="it-IT" dirty="0" err="1"/>
              <a:t>availability</a:t>
            </a:r>
            <a:r>
              <a:rPr lang="it-IT" dirty="0"/>
              <a:t> for the </a:t>
            </a:r>
            <a:r>
              <a:rPr lang="it-IT" dirty="0" err="1"/>
              <a:t>synthesis</a:t>
            </a:r>
            <a:r>
              <a:rPr lang="it-IT" dirty="0"/>
              <a:t> of the </a:t>
            </a:r>
            <a:r>
              <a:rPr lang="it-IT" dirty="0" err="1"/>
              <a:t>biosurfactants</a:t>
            </a:r>
            <a:r>
              <a:rPr lang="it-IT" dirty="0"/>
              <a:t>.</a:t>
            </a:r>
          </a:p>
        </p:txBody>
      </p:sp>
      <p:sp>
        <p:nvSpPr>
          <p:cNvPr id="4" name="Segnaposto numero diapositiva 3"/>
          <p:cNvSpPr>
            <a:spLocks noGrp="1"/>
          </p:cNvSpPr>
          <p:nvPr>
            <p:ph type="sldNum" sz="quarter" idx="5"/>
          </p:nvPr>
        </p:nvSpPr>
        <p:spPr/>
        <p:txBody>
          <a:bodyPr/>
          <a:lstStyle/>
          <a:p>
            <a:fld id="{65FD17E0-4DCD-FD4B-A5F4-00ADB7CBFF9C}" type="slidenum">
              <a:rPr lang="en-US" smtClean="0"/>
              <a:t>12</a:t>
            </a:fld>
            <a:endParaRPr lang="en-US"/>
          </a:p>
        </p:txBody>
      </p:sp>
    </p:spTree>
    <p:extLst>
      <p:ext uri="{BB962C8B-B14F-4D97-AF65-F5344CB8AC3E}">
        <p14:creationId xmlns:p14="http://schemas.microsoft.com/office/powerpoint/2010/main" val="19412990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75220-46C1-9557-1C7B-2DD269C3E42A}"/>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749565E8-3B41-AF8F-3D91-BECA586B35BB}"/>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D65535AA-196B-35AC-8292-8B6BC32F962A}"/>
              </a:ext>
            </a:extLst>
          </p:cNvPr>
          <p:cNvSpPr>
            <a:spLocks noGrp="1"/>
          </p:cNvSpPr>
          <p:nvPr>
            <p:ph type="body" idx="1"/>
          </p:nvPr>
        </p:nvSpPr>
        <p:spPr/>
        <p:txBody>
          <a:bodyPr/>
          <a:lstStyle/>
          <a:p>
            <a:r>
              <a:rPr lang="it-IT" dirty="0"/>
              <a:t>First, </a:t>
            </a:r>
            <a:r>
              <a:rPr lang="it-IT" dirty="0" err="1"/>
              <a:t>degradation</a:t>
            </a:r>
            <a:r>
              <a:rPr lang="it-IT" dirty="0"/>
              <a:t> studies </a:t>
            </a:r>
            <a:r>
              <a:rPr lang="it-IT" dirty="0" err="1"/>
              <a:t>were</a:t>
            </a:r>
            <a:r>
              <a:rPr lang="it-IT" dirty="0"/>
              <a:t> </a:t>
            </a:r>
            <a:r>
              <a:rPr lang="it-IT" dirty="0" err="1"/>
              <a:t>done</a:t>
            </a:r>
            <a:r>
              <a:rPr lang="it-IT" dirty="0"/>
              <a:t>, and </a:t>
            </a:r>
            <a:r>
              <a:rPr lang="it-IT" dirty="0" err="1"/>
              <a:t>you</a:t>
            </a:r>
            <a:r>
              <a:rPr lang="it-IT" dirty="0"/>
              <a:t> can </a:t>
            </a:r>
            <a:r>
              <a:rPr lang="it-IT" dirty="0" err="1"/>
              <a:t>see</a:t>
            </a:r>
            <a:r>
              <a:rPr lang="it-IT" dirty="0"/>
              <a:t> </a:t>
            </a:r>
            <a:r>
              <a:rPr lang="it-IT" dirty="0" err="1"/>
              <a:t>here</a:t>
            </a:r>
            <a:r>
              <a:rPr lang="it-IT" dirty="0"/>
              <a:t> on the </a:t>
            </a:r>
            <a:r>
              <a:rPr lang="it-IT" dirty="0" err="1"/>
              <a:t>left</a:t>
            </a:r>
            <a:r>
              <a:rPr lang="it-IT" dirty="0"/>
              <a:t> </a:t>
            </a:r>
            <a:r>
              <a:rPr lang="it-IT" dirty="0" err="1"/>
              <a:t>that</a:t>
            </a:r>
            <a:r>
              <a:rPr lang="it-IT" dirty="0"/>
              <a:t> </a:t>
            </a:r>
            <a:r>
              <a:rPr lang="it-IT" dirty="0" err="1"/>
              <a:t>cupriovaidus</a:t>
            </a:r>
            <a:r>
              <a:rPr lang="it-IT" dirty="0"/>
              <a:t> </a:t>
            </a:r>
            <a:r>
              <a:rPr lang="it-IT" dirty="0" err="1"/>
              <a:t>was</a:t>
            </a:r>
            <a:r>
              <a:rPr lang="it-IT" dirty="0"/>
              <a:t> </a:t>
            </a:r>
            <a:r>
              <a:rPr lang="it-IT" dirty="0" err="1"/>
              <a:t>able</a:t>
            </a:r>
            <a:r>
              <a:rPr lang="it-IT" dirty="0"/>
              <a:t> to </a:t>
            </a:r>
            <a:r>
              <a:rPr lang="it-IT" dirty="0" err="1"/>
              <a:t>grow</a:t>
            </a:r>
            <a:r>
              <a:rPr lang="it-IT" dirty="0"/>
              <a:t> </a:t>
            </a:r>
            <a:r>
              <a:rPr lang="it-IT" dirty="0" err="1"/>
              <a:t>using</a:t>
            </a:r>
            <a:r>
              <a:rPr lang="it-IT" dirty="0"/>
              <a:t> </a:t>
            </a:r>
            <a:r>
              <a:rPr lang="it-IT" dirty="0" err="1"/>
              <a:t>HAAs</a:t>
            </a:r>
            <a:r>
              <a:rPr lang="it-IT" dirty="0"/>
              <a:t> </a:t>
            </a:r>
            <a:r>
              <a:rPr lang="it-IT" dirty="0" err="1"/>
              <a:t>as</a:t>
            </a:r>
            <a:r>
              <a:rPr lang="it-IT" dirty="0"/>
              <a:t> the </a:t>
            </a:r>
            <a:r>
              <a:rPr lang="it-IT" dirty="0" err="1"/>
              <a:t>only</a:t>
            </a:r>
            <a:r>
              <a:rPr lang="it-IT" dirty="0"/>
              <a:t> carbon source, </a:t>
            </a:r>
            <a:r>
              <a:rPr lang="it-IT" dirty="0" err="1"/>
              <a:t>but</a:t>
            </a:r>
            <a:r>
              <a:rPr lang="it-IT" dirty="0"/>
              <a:t> </a:t>
            </a:r>
            <a:r>
              <a:rPr lang="it-IT" dirty="0" err="1"/>
              <a:t>not</a:t>
            </a:r>
            <a:r>
              <a:rPr lang="it-IT" dirty="0"/>
              <a:t> the </a:t>
            </a:r>
            <a:r>
              <a:rPr lang="it-IT" dirty="0" err="1"/>
              <a:t>rhamnolipids</a:t>
            </a:r>
            <a:r>
              <a:rPr lang="it-IT" dirty="0"/>
              <a:t>. </a:t>
            </a:r>
            <a:r>
              <a:rPr lang="it-IT" dirty="0" err="1"/>
              <a:t>Degradation</a:t>
            </a:r>
            <a:r>
              <a:rPr lang="it-IT" dirty="0"/>
              <a:t> </a:t>
            </a:r>
            <a:r>
              <a:rPr lang="it-IT" dirty="0" err="1"/>
              <a:t>was</a:t>
            </a:r>
            <a:r>
              <a:rPr lang="it-IT" dirty="0"/>
              <a:t> </a:t>
            </a:r>
            <a:r>
              <a:rPr lang="it-IT" dirty="0" err="1"/>
              <a:t>tested</a:t>
            </a:r>
            <a:r>
              <a:rPr lang="it-IT" dirty="0"/>
              <a:t> </a:t>
            </a:r>
            <a:r>
              <a:rPr lang="it-IT" dirty="0" err="1"/>
              <a:t>also</a:t>
            </a:r>
            <a:r>
              <a:rPr lang="it-IT" dirty="0"/>
              <a:t> in the </a:t>
            </a:r>
            <a:r>
              <a:rPr lang="it-IT" dirty="0" err="1"/>
              <a:t>presence</a:t>
            </a:r>
            <a:r>
              <a:rPr lang="it-IT" dirty="0"/>
              <a:t> of </a:t>
            </a:r>
            <a:r>
              <a:rPr lang="it-IT" dirty="0" err="1"/>
              <a:t>another</a:t>
            </a:r>
            <a:r>
              <a:rPr lang="it-IT" dirty="0"/>
              <a:t> carbon source, in </a:t>
            </a:r>
            <a:r>
              <a:rPr lang="it-IT" dirty="0" err="1"/>
              <a:t>this</a:t>
            </a:r>
            <a:r>
              <a:rPr lang="it-IT" dirty="0"/>
              <a:t> case </a:t>
            </a:r>
            <a:r>
              <a:rPr lang="it-IT" dirty="0" err="1"/>
              <a:t>fructose</a:t>
            </a:r>
            <a:r>
              <a:rPr lang="it-IT" dirty="0"/>
              <a:t>.</a:t>
            </a:r>
          </a:p>
        </p:txBody>
      </p:sp>
      <p:sp>
        <p:nvSpPr>
          <p:cNvPr id="4" name="Segnaposto numero diapositiva 3">
            <a:extLst>
              <a:ext uri="{FF2B5EF4-FFF2-40B4-BE49-F238E27FC236}">
                <a16:creationId xmlns:a16="http://schemas.microsoft.com/office/drawing/2014/main" id="{49EE61D2-3807-91A7-3530-E176E4E48475}"/>
              </a:ext>
            </a:extLst>
          </p:cNvPr>
          <p:cNvSpPr>
            <a:spLocks noGrp="1"/>
          </p:cNvSpPr>
          <p:nvPr>
            <p:ph type="sldNum" sz="quarter" idx="5"/>
          </p:nvPr>
        </p:nvSpPr>
        <p:spPr/>
        <p:txBody>
          <a:bodyPr/>
          <a:lstStyle/>
          <a:p>
            <a:fld id="{65FD17E0-4DCD-FD4B-A5F4-00ADB7CBFF9C}" type="slidenum">
              <a:rPr lang="en-US" smtClean="0"/>
              <a:t>13</a:t>
            </a:fld>
            <a:endParaRPr lang="en-US"/>
          </a:p>
        </p:txBody>
      </p:sp>
    </p:spTree>
    <p:extLst>
      <p:ext uri="{BB962C8B-B14F-4D97-AF65-F5344CB8AC3E}">
        <p14:creationId xmlns:p14="http://schemas.microsoft.com/office/powerpoint/2010/main" val="34605992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669CDE-1F4B-5363-EE09-C5EAA0980DDB}"/>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ED4F54C-FCCA-30BD-9CCB-9FB4556ADA4B}"/>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F934BC65-70CF-D7BA-6F1F-2E293E313C22}"/>
              </a:ext>
            </a:extLst>
          </p:cNvPr>
          <p:cNvSpPr>
            <a:spLocks noGrp="1"/>
          </p:cNvSpPr>
          <p:nvPr>
            <p:ph type="body" idx="1"/>
          </p:nvPr>
        </p:nvSpPr>
        <p:spPr/>
        <p:txBody>
          <a:bodyPr/>
          <a:lstStyle/>
          <a:p>
            <a:r>
              <a:rPr lang="it-IT" dirty="0" err="1"/>
              <a:t>Broth</a:t>
            </a:r>
            <a:r>
              <a:rPr lang="it-IT" dirty="0"/>
              <a:t> samples </a:t>
            </a:r>
            <a:r>
              <a:rPr lang="it-IT" dirty="0" err="1"/>
              <a:t>were</a:t>
            </a:r>
            <a:r>
              <a:rPr lang="it-IT" dirty="0"/>
              <a:t> </a:t>
            </a:r>
            <a:r>
              <a:rPr lang="it-IT" dirty="0" err="1"/>
              <a:t>taken</a:t>
            </a:r>
            <a:r>
              <a:rPr lang="it-IT" dirty="0"/>
              <a:t> after the </a:t>
            </a:r>
            <a:r>
              <a:rPr lang="it-IT" dirty="0" err="1"/>
              <a:t>cultivation</a:t>
            </a:r>
            <a:r>
              <a:rPr lang="it-IT" dirty="0"/>
              <a:t> and </a:t>
            </a:r>
            <a:r>
              <a:rPr lang="it-IT" dirty="0" err="1"/>
              <a:t>analysed</a:t>
            </a:r>
            <a:r>
              <a:rPr lang="it-IT" dirty="0"/>
              <a:t> with HPLC with a </a:t>
            </a:r>
            <a:r>
              <a:rPr lang="it-IT" dirty="0" err="1"/>
              <a:t>quantification</a:t>
            </a:r>
            <a:r>
              <a:rPr lang="it-IT" dirty="0"/>
              <a:t> </a:t>
            </a:r>
            <a:r>
              <a:rPr lang="it-IT" dirty="0" err="1"/>
              <a:t>method</a:t>
            </a:r>
            <a:r>
              <a:rPr lang="it-IT" dirty="0"/>
              <a:t> for </a:t>
            </a:r>
            <a:r>
              <a:rPr lang="it-IT" dirty="0" err="1"/>
              <a:t>HAAs</a:t>
            </a:r>
            <a:r>
              <a:rPr lang="it-IT" dirty="0"/>
              <a:t> and </a:t>
            </a:r>
            <a:r>
              <a:rPr lang="it-IT" dirty="0" err="1"/>
              <a:t>rhamnolipids</a:t>
            </a:r>
            <a:r>
              <a:rPr lang="it-IT" dirty="0"/>
              <a:t>. </a:t>
            </a:r>
          </a:p>
        </p:txBody>
      </p:sp>
      <p:sp>
        <p:nvSpPr>
          <p:cNvPr id="4" name="Segnaposto numero diapositiva 3">
            <a:extLst>
              <a:ext uri="{FF2B5EF4-FFF2-40B4-BE49-F238E27FC236}">
                <a16:creationId xmlns:a16="http://schemas.microsoft.com/office/drawing/2014/main" id="{AD061ADF-B5F2-0A48-94C4-319D42858A40}"/>
              </a:ext>
            </a:extLst>
          </p:cNvPr>
          <p:cNvSpPr>
            <a:spLocks noGrp="1"/>
          </p:cNvSpPr>
          <p:nvPr>
            <p:ph type="sldNum" sz="quarter" idx="5"/>
          </p:nvPr>
        </p:nvSpPr>
        <p:spPr/>
        <p:txBody>
          <a:bodyPr/>
          <a:lstStyle/>
          <a:p>
            <a:fld id="{65FD17E0-4DCD-FD4B-A5F4-00ADB7CBFF9C}" type="slidenum">
              <a:rPr lang="en-US" smtClean="0"/>
              <a:t>14</a:t>
            </a:fld>
            <a:endParaRPr lang="en-US"/>
          </a:p>
        </p:txBody>
      </p:sp>
    </p:spTree>
    <p:extLst>
      <p:ext uri="{BB962C8B-B14F-4D97-AF65-F5344CB8AC3E}">
        <p14:creationId xmlns:p14="http://schemas.microsoft.com/office/powerpoint/2010/main" val="9072634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61FF2-6AE5-CB87-24F4-257D81AA194C}"/>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4955E65C-7376-58DB-3D8A-32BC29446861}"/>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81609735-2A44-0C56-EB61-D9FF4988E6AF}"/>
              </a:ext>
            </a:extLst>
          </p:cNvPr>
          <p:cNvSpPr>
            <a:spLocks noGrp="1"/>
          </p:cNvSpPr>
          <p:nvPr>
            <p:ph type="body" idx="1"/>
          </p:nvPr>
        </p:nvSpPr>
        <p:spPr/>
        <p:txBody>
          <a:bodyPr/>
          <a:lstStyle/>
          <a:p>
            <a:r>
              <a:rPr lang="it-IT" dirty="0"/>
              <a:t>The </a:t>
            </a:r>
            <a:r>
              <a:rPr lang="it-IT" dirty="0" err="1"/>
              <a:t>results</a:t>
            </a:r>
            <a:r>
              <a:rPr lang="it-IT" dirty="0"/>
              <a:t> </a:t>
            </a:r>
            <a:r>
              <a:rPr lang="it-IT" dirty="0" err="1"/>
              <a:t>showed</a:t>
            </a:r>
            <a:r>
              <a:rPr lang="it-IT" dirty="0"/>
              <a:t> </a:t>
            </a:r>
            <a:r>
              <a:rPr lang="it-IT" dirty="0" err="1"/>
              <a:t>that</a:t>
            </a:r>
            <a:r>
              <a:rPr lang="it-IT" dirty="0"/>
              <a:t> </a:t>
            </a:r>
            <a:r>
              <a:rPr lang="it-IT" dirty="0" err="1"/>
              <a:t>HAAs</a:t>
            </a:r>
            <a:r>
              <a:rPr lang="it-IT" dirty="0"/>
              <a:t> </a:t>
            </a:r>
            <a:r>
              <a:rPr lang="it-IT" dirty="0" err="1"/>
              <a:t>were</a:t>
            </a:r>
            <a:r>
              <a:rPr lang="it-IT" dirty="0"/>
              <a:t> </a:t>
            </a:r>
            <a:r>
              <a:rPr lang="it-IT" dirty="0" err="1"/>
              <a:t>completely</a:t>
            </a:r>
            <a:r>
              <a:rPr lang="it-IT" dirty="0"/>
              <a:t> </a:t>
            </a:r>
            <a:r>
              <a:rPr lang="it-IT" dirty="0" err="1"/>
              <a:t>degraded</a:t>
            </a:r>
            <a:r>
              <a:rPr lang="it-IT" dirty="0"/>
              <a:t>, </a:t>
            </a:r>
            <a:r>
              <a:rPr lang="it-IT" dirty="0" err="1"/>
              <a:t>while</a:t>
            </a:r>
            <a:r>
              <a:rPr lang="it-IT" dirty="0"/>
              <a:t> </a:t>
            </a:r>
            <a:r>
              <a:rPr lang="it-IT" dirty="0" err="1"/>
              <a:t>rhamnolipids</a:t>
            </a:r>
            <a:r>
              <a:rPr lang="it-IT" dirty="0"/>
              <a:t> </a:t>
            </a:r>
            <a:r>
              <a:rPr lang="it-IT" dirty="0" err="1"/>
              <a:t>not</a:t>
            </a:r>
            <a:r>
              <a:rPr lang="it-IT" dirty="0"/>
              <a:t>.</a:t>
            </a:r>
          </a:p>
        </p:txBody>
      </p:sp>
      <p:sp>
        <p:nvSpPr>
          <p:cNvPr id="4" name="Segnaposto numero diapositiva 3">
            <a:extLst>
              <a:ext uri="{FF2B5EF4-FFF2-40B4-BE49-F238E27FC236}">
                <a16:creationId xmlns:a16="http://schemas.microsoft.com/office/drawing/2014/main" id="{99B5C4C9-E04D-88E3-526B-266C58ADE6CF}"/>
              </a:ext>
            </a:extLst>
          </p:cNvPr>
          <p:cNvSpPr>
            <a:spLocks noGrp="1"/>
          </p:cNvSpPr>
          <p:nvPr>
            <p:ph type="sldNum" sz="quarter" idx="5"/>
          </p:nvPr>
        </p:nvSpPr>
        <p:spPr/>
        <p:txBody>
          <a:bodyPr/>
          <a:lstStyle/>
          <a:p>
            <a:fld id="{65FD17E0-4DCD-FD4B-A5F4-00ADB7CBFF9C}" type="slidenum">
              <a:rPr lang="en-US" smtClean="0"/>
              <a:t>15</a:t>
            </a:fld>
            <a:endParaRPr lang="en-US"/>
          </a:p>
        </p:txBody>
      </p:sp>
    </p:spTree>
    <p:extLst>
      <p:ext uri="{BB962C8B-B14F-4D97-AF65-F5344CB8AC3E}">
        <p14:creationId xmlns:p14="http://schemas.microsoft.com/office/powerpoint/2010/main" val="31626077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241F89-7509-3249-2D3B-9ACEE824EAD2}"/>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DDAF7914-67F6-0CA2-E257-A75E9012239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B72C505D-33A2-F631-A077-CC4511B552F9}"/>
              </a:ext>
            </a:extLst>
          </p:cNvPr>
          <p:cNvSpPr>
            <a:spLocks noGrp="1"/>
          </p:cNvSpPr>
          <p:nvPr>
            <p:ph type="body" idx="1"/>
          </p:nvPr>
        </p:nvSpPr>
        <p:spPr/>
        <p:txBody>
          <a:bodyPr/>
          <a:lstStyle/>
          <a:p>
            <a:r>
              <a:rPr lang="it-IT" dirty="0" err="1"/>
              <a:t>Then</a:t>
            </a:r>
            <a:r>
              <a:rPr lang="it-IT" dirty="0"/>
              <a:t> </a:t>
            </a:r>
            <a:r>
              <a:rPr lang="it-IT" dirty="0" err="1"/>
              <a:t>rhamnolipids</a:t>
            </a:r>
            <a:r>
              <a:rPr lang="it-IT" dirty="0"/>
              <a:t> production </a:t>
            </a:r>
            <a:r>
              <a:rPr lang="it-IT" dirty="0" err="1"/>
              <a:t>was</a:t>
            </a:r>
            <a:r>
              <a:rPr lang="it-IT" dirty="0"/>
              <a:t> </a:t>
            </a:r>
            <a:r>
              <a:rPr lang="it-IT" dirty="0" err="1"/>
              <a:t>tried</a:t>
            </a:r>
            <a:r>
              <a:rPr lang="it-IT" dirty="0"/>
              <a:t> by </a:t>
            </a:r>
            <a:r>
              <a:rPr lang="it-IT" dirty="0" err="1"/>
              <a:t>expressing</a:t>
            </a:r>
            <a:r>
              <a:rPr lang="it-IT" dirty="0"/>
              <a:t> the </a:t>
            </a:r>
            <a:r>
              <a:rPr lang="it-IT" dirty="0" err="1"/>
              <a:t>two</a:t>
            </a:r>
            <a:r>
              <a:rPr lang="it-IT" dirty="0"/>
              <a:t> </a:t>
            </a:r>
            <a:r>
              <a:rPr lang="it-IT" dirty="0" err="1"/>
              <a:t>mentioned</a:t>
            </a:r>
            <a:r>
              <a:rPr lang="it-IT" dirty="0"/>
              <a:t> </a:t>
            </a:r>
            <a:r>
              <a:rPr lang="it-IT" dirty="0" err="1"/>
              <a:t>genes</a:t>
            </a:r>
            <a:r>
              <a:rPr lang="it-IT" dirty="0"/>
              <a:t> from pseudomonas </a:t>
            </a:r>
            <a:r>
              <a:rPr lang="it-IT" dirty="0" err="1"/>
              <a:t>aeriuginosa</a:t>
            </a:r>
            <a:r>
              <a:rPr lang="it-IT" dirty="0"/>
              <a:t> </a:t>
            </a:r>
            <a:r>
              <a:rPr lang="it-IT" dirty="0" err="1"/>
              <a:t>using</a:t>
            </a:r>
            <a:r>
              <a:rPr lang="it-IT" dirty="0"/>
              <a:t> the </a:t>
            </a:r>
            <a:r>
              <a:rPr lang="it-IT" dirty="0" err="1"/>
              <a:t>expression</a:t>
            </a:r>
            <a:r>
              <a:rPr lang="it-IT" dirty="0"/>
              <a:t> </a:t>
            </a:r>
            <a:r>
              <a:rPr lang="it-IT" dirty="0" err="1"/>
              <a:t>plasmid</a:t>
            </a:r>
            <a:r>
              <a:rPr lang="it-IT" dirty="0"/>
              <a:t> </a:t>
            </a:r>
            <a:r>
              <a:rPr lang="it-IT" dirty="0" err="1"/>
              <a:t>developed</a:t>
            </a:r>
            <a:r>
              <a:rPr lang="it-IT" dirty="0"/>
              <a:t> by ESR1 Matteo </a:t>
            </a:r>
            <a:r>
              <a:rPr lang="it-IT" dirty="0" err="1"/>
              <a:t>Vajente</a:t>
            </a:r>
            <a:r>
              <a:rPr lang="it-IT" dirty="0"/>
              <a:t>. But </a:t>
            </a:r>
            <a:r>
              <a:rPr lang="it-IT" dirty="0" err="1"/>
              <a:t>unfotunately</a:t>
            </a:r>
            <a:r>
              <a:rPr lang="it-IT" dirty="0"/>
              <a:t>, </a:t>
            </a:r>
            <a:r>
              <a:rPr lang="it-IT" dirty="0" err="1"/>
              <a:t>rhamnolipid</a:t>
            </a:r>
            <a:r>
              <a:rPr lang="it-IT" dirty="0"/>
              <a:t> production </a:t>
            </a:r>
            <a:r>
              <a:rPr lang="it-IT" dirty="0" err="1"/>
              <a:t>could</a:t>
            </a:r>
            <a:r>
              <a:rPr lang="it-IT" dirty="0"/>
              <a:t> </a:t>
            </a:r>
            <a:r>
              <a:rPr lang="it-IT" dirty="0" err="1"/>
              <a:t>not</a:t>
            </a:r>
            <a:r>
              <a:rPr lang="it-IT" dirty="0"/>
              <a:t> be </a:t>
            </a:r>
            <a:r>
              <a:rPr lang="it-IT" dirty="0" err="1"/>
              <a:t>detected</a:t>
            </a:r>
            <a:r>
              <a:rPr lang="it-IT" dirty="0"/>
              <a:t>. </a:t>
            </a:r>
            <a:r>
              <a:rPr lang="it-IT" dirty="0" err="1"/>
              <a:t>This</a:t>
            </a:r>
            <a:r>
              <a:rPr lang="it-IT" dirty="0"/>
              <a:t> </a:t>
            </a:r>
            <a:r>
              <a:rPr lang="it-IT" dirty="0" err="1"/>
              <a:t>could</a:t>
            </a:r>
            <a:r>
              <a:rPr lang="it-IT" dirty="0"/>
              <a:t> be </a:t>
            </a:r>
            <a:r>
              <a:rPr lang="it-IT" dirty="0" err="1"/>
              <a:t>mainly</a:t>
            </a:r>
            <a:r>
              <a:rPr lang="it-IT" dirty="0"/>
              <a:t> due to the </a:t>
            </a:r>
            <a:r>
              <a:rPr lang="it-IT" dirty="0" err="1"/>
              <a:t>very</a:t>
            </a:r>
            <a:r>
              <a:rPr lang="it-IT" dirty="0"/>
              <a:t> </a:t>
            </a:r>
            <a:r>
              <a:rPr lang="it-IT" dirty="0" err="1"/>
              <a:t>redundant</a:t>
            </a:r>
            <a:r>
              <a:rPr lang="it-IT" dirty="0"/>
              <a:t> </a:t>
            </a:r>
            <a:r>
              <a:rPr lang="it-IT" dirty="0" err="1"/>
              <a:t>metabolism</a:t>
            </a:r>
            <a:r>
              <a:rPr lang="it-IT" dirty="0"/>
              <a:t> of </a:t>
            </a:r>
            <a:r>
              <a:rPr lang="it-IT" dirty="0" err="1"/>
              <a:t>fattuy</a:t>
            </a:r>
            <a:r>
              <a:rPr lang="it-IT" dirty="0"/>
              <a:t> acids in </a:t>
            </a:r>
            <a:r>
              <a:rPr lang="it-IT" dirty="0" err="1"/>
              <a:t>cupriavidus</a:t>
            </a:r>
            <a:r>
              <a:rPr lang="it-IT" dirty="0"/>
              <a:t> </a:t>
            </a:r>
            <a:r>
              <a:rPr lang="it-IT" dirty="0" err="1"/>
              <a:t>necator</a:t>
            </a:r>
            <a:r>
              <a:rPr lang="it-IT" dirty="0"/>
              <a:t>, </a:t>
            </a:r>
            <a:r>
              <a:rPr lang="it-IT" dirty="0" err="1"/>
              <a:t>that</a:t>
            </a:r>
            <a:r>
              <a:rPr lang="it-IT" dirty="0"/>
              <a:t> </a:t>
            </a:r>
            <a:r>
              <a:rPr lang="it-IT" dirty="0" err="1"/>
              <a:t>has</a:t>
            </a:r>
            <a:r>
              <a:rPr lang="it-IT" dirty="0"/>
              <a:t> </a:t>
            </a:r>
            <a:r>
              <a:rPr lang="it-IT" dirty="0" err="1"/>
              <a:t>at</a:t>
            </a:r>
            <a:r>
              <a:rPr lang="it-IT" dirty="0"/>
              <a:t> </a:t>
            </a:r>
            <a:r>
              <a:rPr lang="it-IT" dirty="0" err="1"/>
              <a:t>least</a:t>
            </a:r>
            <a:r>
              <a:rPr lang="it-IT" dirty="0"/>
              <a:t> </a:t>
            </a:r>
            <a:r>
              <a:rPr lang="it-IT" dirty="0" err="1"/>
              <a:t>two</a:t>
            </a:r>
            <a:r>
              <a:rPr lang="it-IT" dirty="0"/>
              <a:t> </a:t>
            </a:r>
            <a:r>
              <a:rPr lang="it-IT" dirty="0" err="1"/>
              <a:t>operons</a:t>
            </a:r>
            <a:r>
              <a:rPr lang="it-IT" dirty="0"/>
              <a:t> for beta </a:t>
            </a:r>
            <a:r>
              <a:rPr lang="it-IT" dirty="0" err="1"/>
              <a:t>oxidation</a:t>
            </a:r>
            <a:r>
              <a:rPr lang="it-IT" dirty="0"/>
              <a:t>.</a:t>
            </a:r>
          </a:p>
          <a:p>
            <a:endParaRPr lang="it-IT" dirty="0"/>
          </a:p>
          <a:p>
            <a:endParaRPr lang="it-IT" dirty="0"/>
          </a:p>
          <a:p>
            <a:endParaRPr lang="it-IT" dirty="0"/>
          </a:p>
          <a:p>
            <a:endParaRPr lang="it-IT" dirty="0"/>
          </a:p>
        </p:txBody>
      </p:sp>
      <p:sp>
        <p:nvSpPr>
          <p:cNvPr id="4" name="Segnaposto numero diapositiva 3">
            <a:extLst>
              <a:ext uri="{FF2B5EF4-FFF2-40B4-BE49-F238E27FC236}">
                <a16:creationId xmlns:a16="http://schemas.microsoft.com/office/drawing/2014/main" id="{F1A83738-DFB2-B9B3-E791-0EB41AD19119}"/>
              </a:ext>
            </a:extLst>
          </p:cNvPr>
          <p:cNvSpPr>
            <a:spLocks noGrp="1"/>
          </p:cNvSpPr>
          <p:nvPr>
            <p:ph type="sldNum" sz="quarter" idx="5"/>
          </p:nvPr>
        </p:nvSpPr>
        <p:spPr/>
        <p:txBody>
          <a:bodyPr/>
          <a:lstStyle/>
          <a:p>
            <a:fld id="{65FD17E0-4DCD-FD4B-A5F4-00ADB7CBFF9C}" type="slidenum">
              <a:rPr lang="en-US" smtClean="0"/>
              <a:t>16</a:t>
            </a:fld>
            <a:endParaRPr lang="en-US"/>
          </a:p>
        </p:txBody>
      </p:sp>
    </p:spTree>
    <p:extLst>
      <p:ext uri="{BB962C8B-B14F-4D97-AF65-F5344CB8AC3E}">
        <p14:creationId xmlns:p14="http://schemas.microsoft.com/office/powerpoint/2010/main" val="8896280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095B85-ECAC-03EA-3E10-98B173802284}"/>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32367971-6AA5-7E20-B140-2F58F2A37ED0}"/>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11693A69-1698-FE3C-F846-7671C05F422D}"/>
              </a:ext>
            </a:extLst>
          </p:cNvPr>
          <p:cNvSpPr>
            <a:spLocks noGrp="1"/>
          </p:cNvSpPr>
          <p:nvPr>
            <p:ph type="body" idx="1"/>
          </p:nvPr>
        </p:nvSpPr>
        <p:spPr/>
        <p:txBody>
          <a:bodyPr/>
          <a:lstStyle/>
          <a:p>
            <a:r>
              <a:rPr lang="it-IT" dirty="0" err="1"/>
              <a:t>Then</a:t>
            </a:r>
            <a:r>
              <a:rPr lang="it-IT" dirty="0"/>
              <a:t> </a:t>
            </a:r>
            <a:r>
              <a:rPr lang="it-IT" dirty="0" err="1"/>
              <a:t>rhamnolipids</a:t>
            </a:r>
            <a:r>
              <a:rPr lang="it-IT" dirty="0"/>
              <a:t> production </a:t>
            </a:r>
            <a:r>
              <a:rPr lang="it-IT" dirty="0" err="1"/>
              <a:t>was</a:t>
            </a:r>
            <a:r>
              <a:rPr lang="it-IT" dirty="0"/>
              <a:t> </a:t>
            </a:r>
            <a:r>
              <a:rPr lang="it-IT" dirty="0" err="1"/>
              <a:t>tried</a:t>
            </a:r>
            <a:r>
              <a:rPr lang="it-IT" dirty="0"/>
              <a:t> by </a:t>
            </a:r>
            <a:r>
              <a:rPr lang="it-IT" dirty="0" err="1"/>
              <a:t>expressing</a:t>
            </a:r>
            <a:r>
              <a:rPr lang="it-IT" dirty="0"/>
              <a:t> the </a:t>
            </a:r>
            <a:r>
              <a:rPr lang="it-IT" dirty="0" err="1"/>
              <a:t>two</a:t>
            </a:r>
            <a:r>
              <a:rPr lang="it-IT" dirty="0"/>
              <a:t> </a:t>
            </a:r>
            <a:r>
              <a:rPr lang="it-IT" dirty="0" err="1"/>
              <a:t>mentioned</a:t>
            </a:r>
            <a:r>
              <a:rPr lang="it-IT" dirty="0"/>
              <a:t> </a:t>
            </a:r>
            <a:r>
              <a:rPr lang="it-IT" dirty="0" err="1"/>
              <a:t>genes</a:t>
            </a:r>
            <a:r>
              <a:rPr lang="it-IT" dirty="0"/>
              <a:t> from pseudomonas </a:t>
            </a:r>
            <a:r>
              <a:rPr lang="it-IT" dirty="0" err="1"/>
              <a:t>aeriuginosa</a:t>
            </a:r>
            <a:r>
              <a:rPr lang="it-IT" dirty="0"/>
              <a:t> </a:t>
            </a:r>
            <a:r>
              <a:rPr lang="it-IT" dirty="0" err="1"/>
              <a:t>using</a:t>
            </a:r>
            <a:r>
              <a:rPr lang="it-IT" dirty="0"/>
              <a:t> the </a:t>
            </a:r>
            <a:r>
              <a:rPr lang="it-IT" dirty="0" err="1"/>
              <a:t>expression</a:t>
            </a:r>
            <a:r>
              <a:rPr lang="it-IT" dirty="0"/>
              <a:t> </a:t>
            </a:r>
            <a:r>
              <a:rPr lang="it-IT" dirty="0" err="1"/>
              <a:t>plasmid</a:t>
            </a:r>
            <a:r>
              <a:rPr lang="it-IT" dirty="0"/>
              <a:t> </a:t>
            </a:r>
            <a:r>
              <a:rPr lang="it-IT" dirty="0" err="1"/>
              <a:t>developed</a:t>
            </a:r>
            <a:r>
              <a:rPr lang="it-IT" dirty="0"/>
              <a:t> by Matteo </a:t>
            </a:r>
            <a:r>
              <a:rPr lang="it-IT" dirty="0" err="1"/>
              <a:t>Vajente</a:t>
            </a:r>
            <a:r>
              <a:rPr lang="it-IT" dirty="0"/>
              <a:t>. But </a:t>
            </a:r>
            <a:r>
              <a:rPr lang="it-IT" dirty="0" err="1"/>
              <a:t>unfotunately</a:t>
            </a:r>
            <a:r>
              <a:rPr lang="it-IT" dirty="0"/>
              <a:t>, </a:t>
            </a:r>
            <a:r>
              <a:rPr lang="it-IT" dirty="0" err="1"/>
              <a:t>rhamnolipid</a:t>
            </a:r>
            <a:r>
              <a:rPr lang="it-IT" dirty="0"/>
              <a:t> production </a:t>
            </a:r>
            <a:r>
              <a:rPr lang="it-IT" dirty="0" err="1"/>
              <a:t>could</a:t>
            </a:r>
            <a:r>
              <a:rPr lang="it-IT" dirty="0"/>
              <a:t> </a:t>
            </a:r>
            <a:r>
              <a:rPr lang="it-IT" dirty="0" err="1"/>
              <a:t>not</a:t>
            </a:r>
            <a:r>
              <a:rPr lang="it-IT" dirty="0"/>
              <a:t> be </a:t>
            </a:r>
            <a:r>
              <a:rPr lang="it-IT" dirty="0" err="1"/>
              <a:t>detected</a:t>
            </a:r>
            <a:r>
              <a:rPr lang="it-IT" dirty="0"/>
              <a:t>. </a:t>
            </a:r>
            <a:r>
              <a:rPr lang="it-IT" dirty="0" err="1"/>
              <a:t>This</a:t>
            </a:r>
            <a:r>
              <a:rPr lang="it-IT" dirty="0"/>
              <a:t> </a:t>
            </a:r>
            <a:r>
              <a:rPr lang="it-IT" dirty="0" err="1"/>
              <a:t>could</a:t>
            </a:r>
            <a:r>
              <a:rPr lang="it-IT" dirty="0"/>
              <a:t> be </a:t>
            </a:r>
            <a:r>
              <a:rPr lang="it-IT" dirty="0" err="1"/>
              <a:t>mainly</a:t>
            </a:r>
            <a:r>
              <a:rPr lang="it-IT" dirty="0"/>
              <a:t> due to the </a:t>
            </a:r>
            <a:r>
              <a:rPr lang="it-IT" dirty="0" err="1"/>
              <a:t>very</a:t>
            </a:r>
            <a:r>
              <a:rPr lang="it-IT" dirty="0"/>
              <a:t> </a:t>
            </a:r>
            <a:r>
              <a:rPr lang="it-IT" dirty="0" err="1"/>
              <a:t>redundant</a:t>
            </a:r>
            <a:r>
              <a:rPr lang="it-IT" dirty="0"/>
              <a:t> </a:t>
            </a:r>
            <a:r>
              <a:rPr lang="it-IT" dirty="0" err="1"/>
              <a:t>metabolism</a:t>
            </a:r>
            <a:r>
              <a:rPr lang="it-IT" dirty="0"/>
              <a:t> of </a:t>
            </a:r>
            <a:r>
              <a:rPr lang="it-IT" dirty="0" err="1"/>
              <a:t>fattuy</a:t>
            </a:r>
            <a:r>
              <a:rPr lang="it-IT" dirty="0"/>
              <a:t> acids in </a:t>
            </a:r>
            <a:r>
              <a:rPr lang="it-IT" dirty="0" err="1"/>
              <a:t>cupriavidus</a:t>
            </a:r>
            <a:r>
              <a:rPr lang="it-IT" dirty="0"/>
              <a:t> </a:t>
            </a:r>
            <a:r>
              <a:rPr lang="it-IT" dirty="0" err="1"/>
              <a:t>necator</a:t>
            </a:r>
            <a:r>
              <a:rPr lang="it-IT" dirty="0"/>
              <a:t>. </a:t>
            </a:r>
          </a:p>
          <a:p>
            <a:endParaRPr lang="it-IT" dirty="0"/>
          </a:p>
          <a:p>
            <a:endParaRPr lang="it-IT" dirty="0"/>
          </a:p>
        </p:txBody>
      </p:sp>
      <p:sp>
        <p:nvSpPr>
          <p:cNvPr id="4" name="Segnaposto numero diapositiva 3">
            <a:extLst>
              <a:ext uri="{FF2B5EF4-FFF2-40B4-BE49-F238E27FC236}">
                <a16:creationId xmlns:a16="http://schemas.microsoft.com/office/drawing/2014/main" id="{CA2EAA70-4CF1-B089-D576-6343E88A0620}"/>
              </a:ext>
            </a:extLst>
          </p:cNvPr>
          <p:cNvSpPr>
            <a:spLocks noGrp="1"/>
          </p:cNvSpPr>
          <p:nvPr>
            <p:ph type="sldNum" sz="quarter" idx="5"/>
          </p:nvPr>
        </p:nvSpPr>
        <p:spPr/>
        <p:txBody>
          <a:bodyPr/>
          <a:lstStyle/>
          <a:p>
            <a:fld id="{65FD17E0-4DCD-FD4B-A5F4-00ADB7CBFF9C}" type="slidenum">
              <a:rPr lang="en-US" smtClean="0"/>
              <a:t>17</a:t>
            </a:fld>
            <a:endParaRPr lang="en-US"/>
          </a:p>
        </p:txBody>
      </p:sp>
    </p:spTree>
    <p:extLst>
      <p:ext uri="{BB962C8B-B14F-4D97-AF65-F5344CB8AC3E}">
        <p14:creationId xmlns:p14="http://schemas.microsoft.com/office/powerpoint/2010/main" val="8611020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33AEA6-CBB3-46C3-E13C-A5D7D976133E}"/>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4314288D-F6D9-AF38-D701-2AADF1200C68}"/>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CC29DB53-782A-F53E-D83A-E9000ECF1A8A}"/>
              </a:ext>
            </a:extLst>
          </p:cNvPr>
          <p:cNvSpPr>
            <a:spLocks noGrp="1"/>
          </p:cNvSpPr>
          <p:nvPr>
            <p:ph type="body" idx="1"/>
          </p:nvPr>
        </p:nvSpPr>
        <p:spPr/>
        <p:txBody>
          <a:bodyPr/>
          <a:lstStyle/>
          <a:p>
            <a:r>
              <a:rPr lang="it-IT" dirty="0" err="1"/>
              <a:t>Another</a:t>
            </a:r>
            <a:r>
              <a:rPr lang="it-IT" dirty="0"/>
              <a:t> project </a:t>
            </a:r>
            <a:r>
              <a:rPr lang="it-IT" dirty="0" err="1"/>
              <a:t>focused</a:t>
            </a:r>
            <a:r>
              <a:rPr lang="it-IT" dirty="0"/>
              <a:t> on the production of blue indigo </a:t>
            </a:r>
            <a:r>
              <a:rPr lang="it-IT" dirty="0" err="1"/>
              <a:t>dye</a:t>
            </a:r>
            <a:r>
              <a:rPr lang="it-IT" dirty="0"/>
              <a:t>, </a:t>
            </a:r>
            <a:r>
              <a:rPr lang="it-IT" dirty="0" err="1"/>
              <a:t>which</a:t>
            </a:r>
            <a:r>
              <a:rPr lang="it-IT" dirty="0"/>
              <a:t> </a:t>
            </a:r>
            <a:r>
              <a:rPr lang="it-IT" dirty="0" err="1"/>
              <a:t>is</a:t>
            </a:r>
            <a:r>
              <a:rPr lang="it-IT" dirty="0"/>
              <a:t> the </a:t>
            </a:r>
            <a:r>
              <a:rPr lang="it-IT" dirty="0" err="1"/>
              <a:t>main</a:t>
            </a:r>
            <a:r>
              <a:rPr lang="it-IT" dirty="0"/>
              <a:t> die </a:t>
            </a:r>
            <a:r>
              <a:rPr lang="it-IT" dirty="0" err="1"/>
              <a:t>used</a:t>
            </a:r>
            <a:r>
              <a:rPr lang="it-IT" dirty="0"/>
              <a:t> in the denim fashion </a:t>
            </a:r>
            <a:r>
              <a:rPr lang="it-IT" dirty="0" err="1"/>
              <a:t>industry</a:t>
            </a:r>
            <a:r>
              <a:rPr lang="it-IT" dirty="0"/>
              <a:t>. Indigo production in </a:t>
            </a:r>
            <a:r>
              <a:rPr lang="it-IT" dirty="0" err="1"/>
              <a:t>bacteria</a:t>
            </a:r>
            <a:r>
              <a:rPr lang="it-IT" dirty="0"/>
              <a:t> </a:t>
            </a:r>
            <a:r>
              <a:rPr lang="it-IT" dirty="0" err="1"/>
              <a:t>has</a:t>
            </a:r>
            <a:r>
              <a:rPr lang="it-IT" dirty="0"/>
              <a:t> </a:t>
            </a:r>
            <a:r>
              <a:rPr lang="it-IT" dirty="0" err="1"/>
              <a:t>been</a:t>
            </a:r>
            <a:r>
              <a:rPr lang="it-IT" dirty="0"/>
              <a:t> </a:t>
            </a:r>
            <a:r>
              <a:rPr lang="it-IT" dirty="0" err="1"/>
              <a:t>demonstrated</a:t>
            </a:r>
            <a:r>
              <a:rPr lang="it-IT" dirty="0"/>
              <a:t> in the 90s and </a:t>
            </a:r>
            <a:r>
              <a:rPr lang="it-IT" dirty="0" err="1"/>
              <a:t>since</a:t>
            </a:r>
            <a:r>
              <a:rPr lang="it-IT" dirty="0"/>
              <a:t> </a:t>
            </a:r>
            <a:r>
              <a:rPr lang="it-IT" dirty="0" err="1"/>
              <a:t>then</a:t>
            </a:r>
            <a:r>
              <a:rPr lang="it-IT" dirty="0"/>
              <a:t> a </a:t>
            </a:r>
            <a:r>
              <a:rPr lang="it-IT" dirty="0" err="1"/>
              <a:t>lot</a:t>
            </a:r>
            <a:r>
              <a:rPr lang="it-IT" dirty="0"/>
              <a:t> of </a:t>
            </a:r>
            <a:r>
              <a:rPr lang="it-IT" dirty="0" err="1"/>
              <a:t>diffrent</a:t>
            </a:r>
            <a:r>
              <a:rPr lang="it-IT" dirty="0"/>
              <a:t> </a:t>
            </a:r>
            <a:r>
              <a:rPr lang="it-IT" dirty="0" err="1"/>
              <a:t>microbial</a:t>
            </a:r>
            <a:r>
              <a:rPr lang="it-IT" dirty="0"/>
              <a:t> </a:t>
            </a:r>
            <a:r>
              <a:rPr lang="it-IT" dirty="0" err="1"/>
              <a:t>hosts</a:t>
            </a:r>
            <a:r>
              <a:rPr lang="it-IT" dirty="0"/>
              <a:t> and </a:t>
            </a:r>
            <a:r>
              <a:rPr lang="it-IT" dirty="0" err="1"/>
              <a:t>enzymes</a:t>
            </a:r>
            <a:r>
              <a:rPr lang="it-IT" dirty="0"/>
              <a:t> </a:t>
            </a:r>
            <a:r>
              <a:rPr lang="it-IT" dirty="0" err="1"/>
              <a:t>have</a:t>
            </a:r>
            <a:r>
              <a:rPr lang="it-IT" dirty="0"/>
              <a:t> </a:t>
            </a:r>
            <a:r>
              <a:rPr lang="it-IT" dirty="0" err="1"/>
              <a:t>been</a:t>
            </a:r>
            <a:r>
              <a:rPr lang="it-IT" dirty="0"/>
              <a:t> </a:t>
            </a:r>
            <a:r>
              <a:rPr lang="it-IT" dirty="0" err="1"/>
              <a:t>tried</a:t>
            </a:r>
            <a:r>
              <a:rPr lang="it-IT" dirty="0"/>
              <a:t> to </a:t>
            </a:r>
            <a:r>
              <a:rPr lang="it-IT" dirty="0" err="1"/>
              <a:t>increase</a:t>
            </a:r>
            <a:r>
              <a:rPr lang="it-IT" dirty="0"/>
              <a:t> </a:t>
            </a:r>
            <a:r>
              <a:rPr lang="it-IT" dirty="0" err="1"/>
              <a:t>titers</a:t>
            </a:r>
            <a:r>
              <a:rPr lang="it-IT" dirty="0"/>
              <a:t> and yields, </a:t>
            </a:r>
            <a:r>
              <a:rPr lang="it-IT" dirty="0" err="1"/>
              <a:t>but</a:t>
            </a:r>
            <a:r>
              <a:rPr lang="it-IT" dirty="0"/>
              <a:t> no industrial </a:t>
            </a:r>
            <a:r>
              <a:rPr lang="it-IT" dirty="0" err="1"/>
              <a:t>biotechnological</a:t>
            </a:r>
            <a:r>
              <a:rPr lang="it-IT" dirty="0"/>
              <a:t> </a:t>
            </a:r>
            <a:r>
              <a:rPr lang="it-IT" dirty="0" err="1"/>
              <a:t>process</a:t>
            </a:r>
            <a:r>
              <a:rPr lang="it-IT" dirty="0"/>
              <a:t> </a:t>
            </a:r>
            <a:r>
              <a:rPr lang="it-IT" dirty="0" err="1"/>
              <a:t>is</a:t>
            </a:r>
            <a:r>
              <a:rPr lang="it-IT" dirty="0"/>
              <a:t> </a:t>
            </a:r>
            <a:r>
              <a:rPr lang="it-IT" dirty="0" err="1"/>
              <a:t>available</a:t>
            </a:r>
            <a:r>
              <a:rPr lang="it-IT" dirty="0"/>
              <a:t> to date. The strategy </a:t>
            </a:r>
            <a:r>
              <a:rPr lang="it-IT" dirty="0" err="1"/>
              <a:t>involved</a:t>
            </a:r>
            <a:r>
              <a:rPr lang="it-IT" dirty="0"/>
              <a:t> the </a:t>
            </a:r>
            <a:r>
              <a:rPr lang="it-IT" dirty="0" err="1"/>
              <a:t>heterologous</a:t>
            </a:r>
            <a:r>
              <a:rPr lang="it-IT" dirty="0"/>
              <a:t> </a:t>
            </a:r>
            <a:r>
              <a:rPr lang="it-IT" dirty="0" err="1"/>
              <a:t>expression</a:t>
            </a:r>
            <a:r>
              <a:rPr lang="it-IT" dirty="0"/>
              <a:t> of the </a:t>
            </a:r>
            <a:r>
              <a:rPr lang="it-IT" dirty="0" err="1"/>
              <a:t>tryptophanase</a:t>
            </a:r>
            <a:r>
              <a:rPr lang="it-IT" dirty="0"/>
              <a:t> </a:t>
            </a:r>
            <a:r>
              <a:rPr lang="it-IT" dirty="0" err="1"/>
              <a:t>enzyme</a:t>
            </a:r>
            <a:r>
              <a:rPr lang="it-IT" dirty="0"/>
              <a:t> from E. coli and the </a:t>
            </a:r>
            <a:r>
              <a:rPr lang="it-IT" dirty="0" err="1"/>
              <a:t>Naphtalene</a:t>
            </a:r>
            <a:r>
              <a:rPr lang="it-IT" dirty="0"/>
              <a:t> </a:t>
            </a:r>
            <a:r>
              <a:rPr lang="it-IT" dirty="0" err="1"/>
              <a:t>dioxuygenase</a:t>
            </a:r>
            <a:r>
              <a:rPr lang="it-IT" dirty="0"/>
              <a:t> from a Pseudomonas </a:t>
            </a:r>
            <a:r>
              <a:rPr lang="it-IT" dirty="0" err="1"/>
              <a:t>species</a:t>
            </a:r>
            <a:r>
              <a:rPr lang="it-IT" dirty="0"/>
              <a:t>.</a:t>
            </a:r>
          </a:p>
        </p:txBody>
      </p:sp>
      <p:sp>
        <p:nvSpPr>
          <p:cNvPr id="4" name="Segnaposto numero diapositiva 3">
            <a:extLst>
              <a:ext uri="{FF2B5EF4-FFF2-40B4-BE49-F238E27FC236}">
                <a16:creationId xmlns:a16="http://schemas.microsoft.com/office/drawing/2014/main" id="{AD9E0902-5853-5DAF-AA02-95CF44377C35}"/>
              </a:ext>
            </a:extLst>
          </p:cNvPr>
          <p:cNvSpPr>
            <a:spLocks noGrp="1"/>
          </p:cNvSpPr>
          <p:nvPr>
            <p:ph type="sldNum" sz="quarter" idx="5"/>
          </p:nvPr>
        </p:nvSpPr>
        <p:spPr/>
        <p:txBody>
          <a:bodyPr/>
          <a:lstStyle/>
          <a:p>
            <a:fld id="{65FD17E0-4DCD-FD4B-A5F4-00ADB7CBFF9C}" type="slidenum">
              <a:rPr lang="en-US" smtClean="0"/>
              <a:t>18</a:t>
            </a:fld>
            <a:endParaRPr lang="en-US"/>
          </a:p>
        </p:txBody>
      </p:sp>
    </p:spTree>
    <p:extLst>
      <p:ext uri="{BB962C8B-B14F-4D97-AF65-F5344CB8AC3E}">
        <p14:creationId xmlns:p14="http://schemas.microsoft.com/office/powerpoint/2010/main" val="2691691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3A872-2189-C070-01A6-B4E78BBE0ACD}"/>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F617F9E7-FFD2-04E8-D553-1555828D47A3}"/>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BB2DE664-F992-CBC3-A82C-29E3796B93BA}"/>
              </a:ext>
            </a:extLst>
          </p:cNvPr>
          <p:cNvSpPr>
            <a:spLocks noGrp="1"/>
          </p:cNvSpPr>
          <p:nvPr>
            <p:ph type="body" idx="1"/>
          </p:nvPr>
        </p:nvSpPr>
        <p:spPr/>
        <p:txBody>
          <a:bodyPr/>
          <a:lstStyle/>
          <a:p>
            <a:r>
              <a:rPr lang="it-IT" dirty="0"/>
              <a:t>By </a:t>
            </a:r>
            <a:r>
              <a:rPr lang="it-IT" dirty="0" err="1"/>
              <a:t>expressing</a:t>
            </a:r>
            <a:r>
              <a:rPr lang="it-IT" dirty="0"/>
              <a:t> </a:t>
            </a:r>
            <a:r>
              <a:rPr lang="it-IT" dirty="0" err="1"/>
              <a:t>this</a:t>
            </a:r>
            <a:r>
              <a:rPr lang="it-IT" dirty="0"/>
              <a:t> </a:t>
            </a:r>
            <a:r>
              <a:rPr lang="it-IT" dirty="0" err="1"/>
              <a:t>two</a:t>
            </a:r>
            <a:r>
              <a:rPr lang="it-IT" dirty="0"/>
              <a:t> </a:t>
            </a:r>
            <a:r>
              <a:rPr lang="it-IT" dirty="0" err="1"/>
              <a:t>enzymes</a:t>
            </a:r>
            <a:r>
              <a:rPr lang="it-IT" dirty="0"/>
              <a:t> </a:t>
            </a:r>
            <a:r>
              <a:rPr lang="it-IT" dirty="0" err="1"/>
              <a:t>we</a:t>
            </a:r>
            <a:r>
              <a:rPr lang="it-IT" dirty="0"/>
              <a:t> </a:t>
            </a:r>
            <a:r>
              <a:rPr lang="it-IT" dirty="0" err="1"/>
              <a:t>obtained</a:t>
            </a:r>
            <a:r>
              <a:rPr lang="it-IT" dirty="0"/>
              <a:t> a </a:t>
            </a:r>
            <a:r>
              <a:rPr lang="it-IT" dirty="0" err="1"/>
              <a:t>Cupriavidus</a:t>
            </a:r>
            <a:r>
              <a:rPr lang="it-IT" dirty="0"/>
              <a:t> </a:t>
            </a:r>
            <a:r>
              <a:rPr lang="it-IT" dirty="0" err="1"/>
              <a:t>necator</a:t>
            </a:r>
            <a:r>
              <a:rPr lang="it-IT" dirty="0"/>
              <a:t> strain </a:t>
            </a:r>
            <a:r>
              <a:rPr lang="it-IT" dirty="0" err="1"/>
              <a:t>able</a:t>
            </a:r>
            <a:r>
              <a:rPr lang="it-IT" dirty="0"/>
              <a:t> to produce indigo in </a:t>
            </a:r>
            <a:r>
              <a:rPr lang="it-IT" dirty="0" err="1"/>
              <a:t>heterotrophic</a:t>
            </a:r>
            <a:r>
              <a:rPr lang="it-IT" dirty="0"/>
              <a:t> </a:t>
            </a:r>
            <a:r>
              <a:rPr lang="it-IT" dirty="0" err="1"/>
              <a:t>conditions</a:t>
            </a:r>
            <a:r>
              <a:rPr lang="it-IT" dirty="0"/>
              <a:t>. </a:t>
            </a:r>
            <a:r>
              <a:rPr lang="it-IT" dirty="0" err="1"/>
              <a:t>We</a:t>
            </a:r>
            <a:r>
              <a:rPr lang="it-IT" dirty="0"/>
              <a:t> </a:t>
            </a:r>
            <a:r>
              <a:rPr lang="it-IT" dirty="0" err="1"/>
              <a:t>then</a:t>
            </a:r>
            <a:r>
              <a:rPr lang="it-IT" dirty="0"/>
              <a:t> </a:t>
            </a:r>
            <a:r>
              <a:rPr lang="it-IT" dirty="0" err="1"/>
              <a:t>cultivated</a:t>
            </a:r>
            <a:r>
              <a:rPr lang="it-IT" dirty="0"/>
              <a:t> </a:t>
            </a:r>
            <a:r>
              <a:rPr lang="it-IT" dirty="0" err="1"/>
              <a:t>this</a:t>
            </a:r>
            <a:r>
              <a:rPr lang="it-IT" dirty="0"/>
              <a:t> </a:t>
            </a:r>
            <a:r>
              <a:rPr lang="it-IT" dirty="0" err="1"/>
              <a:t>same</a:t>
            </a:r>
            <a:r>
              <a:rPr lang="it-IT" dirty="0"/>
              <a:t> strain in </a:t>
            </a:r>
            <a:r>
              <a:rPr lang="it-IT" dirty="0" err="1"/>
              <a:t>autotrophic</a:t>
            </a:r>
            <a:r>
              <a:rPr lang="it-IT" dirty="0"/>
              <a:t> </a:t>
            </a:r>
            <a:r>
              <a:rPr lang="it-IT" dirty="0" err="1"/>
              <a:t>conditions</a:t>
            </a:r>
            <a:r>
              <a:rPr lang="it-IT" dirty="0"/>
              <a:t>, </a:t>
            </a:r>
            <a:r>
              <a:rPr lang="it-IT" dirty="0" err="1"/>
              <a:t>achieving</a:t>
            </a:r>
            <a:r>
              <a:rPr lang="it-IT" dirty="0"/>
              <a:t> a </a:t>
            </a:r>
            <a:r>
              <a:rPr lang="it-IT" dirty="0" err="1"/>
              <a:t>proof</a:t>
            </a:r>
            <a:r>
              <a:rPr lang="it-IT" dirty="0"/>
              <a:t>-of-concept production of indigo </a:t>
            </a:r>
            <a:r>
              <a:rPr lang="it-IT" dirty="0" err="1"/>
              <a:t>through</a:t>
            </a:r>
            <a:r>
              <a:rPr lang="it-IT" dirty="0"/>
              <a:t> gas </a:t>
            </a:r>
            <a:r>
              <a:rPr lang="it-IT" dirty="0" err="1"/>
              <a:t>fermentation</a:t>
            </a:r>
            <a:r>
              <a:rPr lang="it-IT" dirty="0"/>
              <a:t>. More </a:t>
            </a:r>
            <a:r>
              <a:rPr lang="it-IT" dirty="0" err="1"/>
              <a:t>tudies</a:t>
            </a:r>
            <a:r>
              <a:rPr lang="it-IT" dirty="0"/>
              <a:t> </a:t>
            </a:r>
            <a:r>
              <a:rPr lang="it-IT" dirty="0" err="1"/>
              <a:t>will</a:t>
            </a:r>
            <a:r>
              <a:rPr lang="it-IT" dirty="0"/>
              <a:t> follow with the goal to </a:t>
            </a:r>
            <a:r>
              <a:rPr lang="it-IT" dirty="0" err="1"/>
              <a:t>improve</a:t>
            </a:r>
            <a:r>
              <a:rPr lang="it-IT" dirty="0"/>
              <a:t> </a:t>
            </a:r>
            <a:r>
              <a:rPr lang="it-IT" dirty="0" err="1"/>
              <a:t>titers</a:t>
            </a:r>
            <a:r>
              <a:rPr lang="it-IT" dirty="0"/>
              <a:t> and yields. </a:t>
            </a:r>
            <a:r>
              <a:rPr lang="it-IT" dirty="0" err="1"/>
              <a:t>Also</a:t>
            </a:r>
            <a:r>
              <a:rPr lang="it-IT" dirty="0"/>
              <a:t>, new </a:t>
            </a:r>
            <a:r>
              <a:rPr lang="it-IT" dirty="0" err="1"/>
              <a:t>enzymes</a:t>
            </a:r>
            <a:r>
              <a:rPr lang="it-IT" dirty="0"/>
              <a:t> and </a:t>
            </a:r>
            <a:r>
              <a:rPr lang="it-IT" dirty="0" err="1"/>
              <a:t>growth</a:t>
            </a:r>
            <a:r>
              <a:rPr lang="it-IT" dirty="0"/>
              <a:t> </a:t>
            </a:r>
            <a:r>
              <a:rPr lang="it-IT" dirty="0" err="1"/>
              <a:t>conditions</a:t>
            </a:r>
            <a:r>
              <a:rPr lang="it-IT" dirty="0"/>
              <a:t> </a:t>
            </a:r>
            <a:r>
              <a:rPr lang="it-IT" dirty="0" err="1"/>
              <a:t>will</a:t>
            </a:r>
            <a:r>
              <a:rPr lang="it-IT" dirty="0"/>
              <a:t> be </a:t>
            </a:r>
            <a:r>
              <a:rPr lang="it-IT" dirty="0" err="1"/>
              <a:t>tested</a:t>
            </a:r>
            <a:r>
              <a:rPr lang="it-IT" dirty="0"/>
              <a:t> to </a:t>
            </a:r>
            <a:r>
              <a:rPr lang="it-IT" dirty="0" err="1"/>
              <a:t>try</a:t>
            </a:r>
            <a:r>
              <a:rPr lang="it-IT" dirty="0"/>
              <a:t> and produce indigo </a:t>
            </a:r>
            <a:r>
              <a:rPr lang="it-IT" dirty="0" err="1"/>
              <a:t>derivatives</a:t>
            </a:r>
            <a:r>
              <a:rPr lang="it-IT" dirty="0"/>
              <a:t> </a:t>
            </a:r>
            <a:r>
              <a:rPr lang="it-IT" dirty="0" err="1"/>
              <a:t>interesting</a:t>
            </a:r>
            <a:r>
              <a:rPr lang="it-IT" dirty="0"/>
              <a:t> from a commercial point of </a:t>
            </a:r>
            <a:r>
              <a:rPr lang="it-IT" dirty="0" err="1"/>
              <a:t>view</a:t>
            </a:r>
            <a:r>
              <a:rPr lang="it-IT" dirty="0"/>
              <a:t>.</a:t>
            </a:r>
          </a:p>
        </p:txBody>
      </p:sp>
      <p:sp>
        <p:nvSpPr>
          <p:cNvPr id="4" name="Segnaposto numero diapositiva 3">
            <a:extLst>
              <a:ext uri="{FF2B5EF4-FFF2-40B4-BE49-F238E27FC236}">
                <a16:creationId xmlns:a16="http://schemas.microsoft.com/office/drawing/2014/main" id="{EFC7B2BA-E230-1D0E-6E73-16CCA10E9386}"/>
              </a:ext>
            </a:extLst>
          </p:cNvPr>
          <p:cNvSpPr>
            <a:spLocks noGrp="1"/>
          </p:cNvSpPr>
          <p:nvPr>
            <p:ph type="sldNum" sz="quarter" idx="5"/>
          </p:nvPr>
        </p:nvSpPr>
        <p:spPr/>
        <p:txBody>
          <a:bodyPr/>
          <a:lstStyle/>
          <a:p>
            <a:fld id="{65FD17E0-4DCD-FD4B-A5F4-00ADB7CBFF9C}" type="slidenum">
              <a:rPr lang="en-US" smtClean="0"/>
              <a:t>19</a:t>
            </a:fld>
            <a:endParaRPr lang="en-US"/>
          </a:p>
        </p:txBody>
      </p:sp>
    </p:spTree>
    <p:extLst>
      <p:ext uri="{BB962C8B-B14F-4D97-AF65-F5344CB8AC3E}">
        <p14:creationId xmlns:p14="http://schemas.microsoft.com/office/powerpoint/2010/main" val="3958140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First of </a:t>
            </a:r>
            <a:r>
              <a:rPr lang="it-IT" dirty="0" err="1"/>
              <a:t>all</a:t>
            </a:r>
            <a:r>
              <a:rPr lang="it-IT" dirty="0"/>
              <a:t>, </a:t>
            </a:r>
            <a:r>
              <a:rPr lang="it-IT" dirty="0" err="1"/>
              <a:t>let’s</a:t>
            </a:r>
            <a:r>
              <a:rPr lang="it-IT" dirty="0"/>
              <a:t> </a:t>
            </a:r>
            <a:r>
              <a:rPr lang="it-IT" dirty="0" err="1"/>
              <a:t>see</a:t>
            </a:r>
            <a:r>
              <a:rPr lang="it-IT" dirty="0"/>
              <a:t> </a:t>
            </a:r>
            <a:r>
              <a:rPr lang="it-IT" dirty="0" err="1"/>
              <a:t>how</a:t>
            </a:r>
            <a:r>
              <a:rPr lang="it-IT" dirty="0"/>
              <a:t> the project </a:t>
            </a:r>
            <a:r>
              <a:rPr lang="it-IT" dirty="0" err="1"/>
              <a:t>was</a:t>
            </a:r>
            <a:r>
              <a:rPr lang="it-IT" dirty="0"/>
              <a:t> </a:t>
            </a:r>
            <a:r>
              <a:rPr lang="it-IT" dirty="0" err="1"/>
              <a:t>organised</a:t>
            </a:r>
            <a:r>
              <a:rPr lang="it-IT" dirty="0"/>
              <a:t>. </a:t>
            </a:r>
            <a:r>
              <a:rPr lang="it-IT" dirty="0" err="1"/>
              <a:t>It</a:t>
            </a:r>
            <a:r>
              <a:rPr lang="it-IT" dirty="0"/>
              <a:t> </a:t>
            </a:r>
            <a:r>
              <a:rPr lang="it-IT" dirty="0" err="1"/>
              <a:t>was</a:t>
            </a:r>
            <a:r>
              <a:rPr lang="it-IT" dirty="0"/>
              <a:t> </a:t>
            </a:r>
            <a:r>
              <a:rPr lang="it-IT" dirty="0" err="1"/>
              <a:t>divided</a:t>
            </a:r>
            <a:r>
              <a:rPr lang="it-IT" dirty="0"/>
              <a:t> in </a:t>
            </a:r>
            <a:r>
              <a:rPr lang="it-IT" dirty="0" err="1"/>
              <a:t>three</a:t>
            </a:r>
            <a:r>
              <a:rPr lang="it-IT" dirty="0"/>
              <a:t> work packages, </a:t>
            </a:r>
            <a:r>
              <a:rPr lang="it-IT" dirty="0" err="1"/>
              <a:t>each</a:t>
            </a:r>
            <a:r>
              <a:rPr lang="it-IT" dirty="0"/>
              <a:t> one </a:t>
            </a:r>
            <a:r>
              <a:rPr lang="it-IT" dirty="0" err="1"/>
              <a:t>focused</a:t>
            </a:r>
            <a:r>
              <a:rPr lang="it-IT" dirty="0"/>
              <a:t> on a </a:t>
            </a:r>
            <a:r>
              <a:rPr lang="it-IT" dirty="0" err="1"/>
              <a:t>different</a:t>
            </a:r>
            <a:r>
              <a:rPr lang="it-IT" dirty="0"/>
              <a:t> </a:t>
            </a:r>
            <a:r>
              <a:rPr lang="it-IT" dirty="0" err="1"/>
              <a:t>aspect</a:t>
            </a:r>
            <a:r>
              <a:rPr lang="it-IT" dirty="0"/>
              <a:t> of the </a:t>
            </a:r>
            <a:r>
              <a:rPr lang="it-IT" dirty="0" err="1"/>
              <a:t>development</a:t>
            </a:r>
            <a:r>
              <a:rPr lang="it-IT" dirty="0"/>
              <a:t> of the </a:t>
            </a:r>
            <a:r>
              <a:rPr lang="it-IT" dirty="0" err="1"/>
              <a:t>next</a:t>
            </a:r>
            <a:r>
              <a:rPr lang="it-IT" dirty="0"/>
              <a:t> generation of </a:t>
            </a:r>
            <a:r>
              <a:rPr lang="it-IT" dirty="0" err="1"/>
              <a:t>autotrophic</a:t>
            </a:r>
            <a:r>
              <a:rPr lang="it-IT" dirty="0"/>
              <a:t> </a:t>
            </a:r>
            <a:r>
              <a:rPr lang="it-IT" dirty="0" err="1"/>
              <a:t>biorefinery</a:t>
            </a:r>
            <a:r>
              <a:rPr lang="it-IT" dirty="0"/>
              <a:t>. In </a:t>
            </a:r>
            <a:r>
              <a:rPr lang="it-IT" dirty="0" err="1"/>
              <a:t>detail</a:t>
            </a:r>
            <a:r>
              <a:rPr lang="it-IT" dirty="0"/>
              <a:t>, WP1 </a:t>
            </a:r>
            <a:r>
              <a:rPr lang="it-IT" dirty="0" err="1"/>
              <a:t>was</a:t>
            </a:r>
            <a:r>
              <a:rPr lang="it-IT" dirty="0"/>
              <a:t> </a:t>
            </a:r>
            <a:r>
              <a:rPr lang="it-IT" dirty="0" err="1"/>
              <a:t>focused</a:t>
            </a:r>
            <a:r>
              <a:rPr lang="it-IT" dirty="0"/>
              <a:t> on the </a:t>
            </a:r>
            <a:r>
              <a:rPr lang="it-IT" dirty="0" err="1"/>
              <a:t>development</a:t>
            </a:r>
            <a:r>
              <a:rPr lang="it-IT" dirty="0"/>
              <a:t> of </a:t>
            </a:r>
            <a:r>
              <a:rPr lang="it-IT" dirty="0" err="1"/>
              <a:t>synthetic</a:t>
            </a:r>
            <a:r>
              <a:rPr lang="it-IT" dirty="0"/>
              <a:t> </a:t>
            </a:r>
            <a:r>
              <a:rPr lang="it-IT" dirty="0" err="1"/>
              <a:t>biology</a:t>
            </a:r>
            <a:r>
              <a:rPr lang="it-IT" dirty="0"/>
              <a:t> tools and </a:t>
            </a:r>
            <a:r>
              <a:rPr lang="it-IT" dirty="0" err="1"/>
              <a:t>metabolic</a:t>
            </a:r>
            <a:r>
              <a:rPr lang="it-IT" dirty="0"/>
              <a:t> engineering of the strain. WP2 </a:t>
            </a:r>
            <a:r>
              <a:rPr lang="it-IT" dirty="0" err="1"/>
              <a:t>was</a:t>
            </a:r>
            <a:r>
              <a:rPr lang="it-IT" dirty="0"/>
              <a:t> </a:t>
            </a:r>
            <a:r>
              <a:rPr lang="it-IT" dirty="0" err="1"/>
              <a:t>focused</a:t>
            </a:r>
            <a:r>
              <a:rPr lang="it-IT" dirty="0"/>
              <a:t> more on the </a:t>
            </a:r>
            <a:r>
              <a:rPr lang="it-IT" dirty="0" err="1"/>
              <a:t>development</a:t>
            </a:r>
            <a:r>
              <a:rPr lang="it-IT" dirty="0"/>
              <a:t> of </a:t>
            </a:r>
            <a:r>
              <a:rPr lang="it-IT" dirty="0" err="1"/>
              <a:t>hydrogen</a:t>
            </a:r>
            <a:r>
              <a:rPr lang="it-IT" dirty="0"/>
              <a:t> and electro-</a:t>
            </a:r>
            <a:r>
              <a:rPr lang="it-IT" dirty="0" err="1"/>
              <a:t>driven</a:t>
            </a:r>
            <a:r>
              <a:rPr lang="it-IT" dirty="0"/>
              <a:t> </a:t>
            </a:r>
            <a:r>
              <a:rPr lang="it-IT" dirty="0" err="1"/>
              <a:t>enzymatic</a:t>
            </a:r>
            <a:r>
              <a:rPr lang="it-IT" dirty="0"/>
              <a:t> </a:t>
            </a:r>
            <a:r>
              <a:rPr lang="it-IT" dirty="0" err="1"/>
              <a:t>cascades</a:t>
            </a:r>
            <a:r>
              <a:rPr lang="it-IT" dirty="0"/>
              <a:t> for the production of </a:t>
            </a:r>
            <a:r>
              <a:rPr lang="it-IT" dirty="0" err="1"/>
              <a:t>added-value</a:t>
            </a:r>
            <a:r>
              <a:rPr lang="it-IT" dirty="0"/>
              <a:t> </a:t>
            </a:r>
            <a:r>
              <a:rPr lang="it-IT" dirty="0" err="1"/>
              <a:t>compounds</a:t>
            </a:r>
            <a:r>
              <a:rPr lang="it-IT" dirty="0"/>
              <a:t>. And last </a:t>
            </a:r>
            <a:r>
              <a:rPr lang="it-IT" dirty="0" err="1"/>
              <a:t>but</a:t>
            </a:r>
            <a:r>
              <a:rPr lang="it-IT" dirty="0"/>
              <a:t> </a:t>
            </a:r>
            <a:r>
              <a:rPr lang="it-IT" dirty="0" err="1"/>
              <a:t>not</a:t>
            </a:r>
            <a:r>
              <a:rPr lang="it-IT" dirty="0"/>
              <a:t> </a:t>
            </a:r>
            <a:r>
              <a:rPr lang="it-IT" dirty="0" err="1"/>
              <a:t>least</a:t>
            </a:r>
            <a:r>
              <a:rPr lang="it-IT" dirty="0"/>
              <a:t>, the WP3 </a:t>
            </a:r>
            <a:r>
              <a:rPr lang="it-IT" dirty="0" err="1"/>
              <a:t>was</a:t>
            </a:r>
            <a:r>
              <a:rPr lang="it-IT" dirty="0"/>
              <a:t> </a:t>
            </a:r>
            <a:r>
              <a:rPr lang="it-IT" dirty="0" err="1"/>
              <a:t>focused</a:t>
            </a:r>
            <a:r>
              <a:rPr lang="it-IT" dirty="0"/>
              <a:t> on the </a:t>
            </a:r>
            <a:r>
              <a:rPr lang="it-IT" dirty="0" err="1"/>
              <a:t>reactor</a:t>
            </a:r>
            <a:r>
              <a:rPr lang="it-IT" dirty="0"/>
              <a:t> design and the </a:t>
            </a:r>
            <a:r>
              <a:rPr lang="it-IT" dirty="0" err="1"/>
              <a:t>improvement</a:t>
            </a:r>
            <a:r>
              <a:rPr lang="it-IT" dirty="0"/>
              <a:t> of the </a:t>
            </a:r>
            <a:r>
              <a:rPr lang="it-IT" dirty="0" err="1"/>
              <a:t>efficiency</a:t>
            </a:r>
            <a:r>
              <a:rPr lang="it-IT" dirty="0"/>
              <a:t> of the gas </a:t>
            </a:r>
            <a:r>
              <a:rPr lang="it-IT" dirty="0" err="1"/>
              <a:t>fermenattion</a:t>
            </a:r>
            <a:r>
              <a:rPr lang="it-IT" dirty="0"/>
              <a:t> </a:t>
            </a:r>
            <a:r>
              <a:rPr lang="it-IT" dirty="0" err="1"/>
              <a:t>process</a:t>
            </a:r>
            <a:r>
              <a:rPr lang="it-IT" dirty="0"/>
              <a:t>.</a:t>
            </a:r>
          </a:p>
        </p:txBody>
      </p:sp>
      <p:sp>
        <p:nvSpPr>
          <p:cNvPr id="4" name="Segnaposto numero diapositiva 3"/>
          <p:cNvSpPr>
            <a:spLocks noGrp="1"/>
          </p:cNvSpPr>
          <p:nvPr>
            <p:ph type="sldNum" sz="quarter" idx="5"/>
          </p:nvPr>
        </p:nvSpPr>
        <p:spPr/>
        <p:txBody>
          <a:bodyPr/>
          <a:lstStyle/>
          <a:p>
            <a:fld id="{65FD17E0-4DCD-FD4B-A5F4-00ADB7CBFF9C}" type="slidenum">
              <a:rPr lang="en-US" smtClean="0"/>
              <a:t>2</a:t>
            </a:fld>
            <a:endParaRPr lang="en-US"/>
          </a:p>
        </p:txBody>
      </p:sp>
    </p:spTree>
    <p:extLst>
      <p:ext uri="{BB962C8B-B14F-4D97-AF65-F5344CB8AC3E}">
        <p14:creationId xmlns:p14="http://schemas.microsoft.com/office/powerpoint/2010/main" val="3948983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So </a:t>
            </a:r>
            <a:r>
              <a:rPr lang="it-IT" dirty="0" err="1"/>
              <a:t>what</a:t>
            </a:r>
            <a:r>
              <a:rPr lang="it-IT" dirty="0"/>
              <a:t> are the </a:t>
            </a:r>
            <a:r>
              <a:rPr lang="it-IT" dirty="0" err="1"/>
              <a:t>main</a:t>
            </a:r>
            <a:r>
              <a:rPr lang="it-IT" dirty="0"/>
              <a:t> take-</a:t>
            </a:r>
            <a:r>
              <a:rPr lang="it-IT" dirty="0" err="1"/>
              <a:t>homer</a:t>
            </a:r>
            <a:r>
              <a:rPr lang="it-IT" dirty="0"/>
              <a:t> </a:t>
            </a:r>
            <a:r>
              <a:rPr lang="it-IT" dirty="0" err="1"/>
              <a:t>messages</a:t>
            </a:r>
            <a:r>
              <a:rPr lang="it-IT" dirty="0"/>
              <a:t> from WP1: </a:t>
            </a:r>
          </a:p>
        </p:txBody>
      </p:sp>
      <p:sp>
        <p:nvSpPr>
          <p:cNvPr id="4" name="Segnaposto numero diapositiva 3"/>
          <p:cNvSpPr>
            <a:spLocks noGrp="1"/>
          </p:cNvSpPr>
          <p:nvPr>
            <p:ph type="sldNum" sz="quarter" idx="5"/>
          </p:nvPr>
        </p:nvSpPr>
        <p:spPr/>
        <p:txBody>
          <a:bodyPr/>
          <a:lstStyle/>
          <a:p>
            <a:fld id="{65FD17E0-4DCD-FD4B-A5F4-00ADB7CBFF9C}" type="slidenum">
              <a:rPr lang="en-US" smtClean="0"/>
              <a:t>20</a:t>
            </a:fld>
            <a:endParaRPr lang="en-US"/>
          </a:p>
        </p:txBody>
      </p:sp>
    </p:spTree>
    <p:extLst>
      <p:ext uri="{BB962C8B-B14F-4D97-AF65-F5344CB8AC3E}">
        <p14:creationId xmlns:p14="http://schemas.microsoft.com/office/powerpoint/2010/main" val="1604308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In </a:t>
            </a:r>
            <a:r>
              <a:rPr lang="it-IT" dirty="0" err="1"/>
              <a:t>this</a:t>
            </a:r>
            <a:r>
              <a:rPr lang="it-IT" dirty="0"/>
              <a:t> </a:t>
            </a:r>
            <a:r>
              <a:rPr lang="it-IT" dirty="0" err="1"/>
              <a:t>presentation</a:t>
            </a:r>
            <a:r>
              <a:rPr lang="it-IT" dirty="0"/>
              <a:t> I </a:t>
            </a:r>
            <a:r>
              <a:rPr lang="it-IT" dirty="0" err="1"/>
              <a:t>will</a:t>
            </a:r>
            <a:r>
              <a:rPr lang="it-IT" dirty="0"/>
              <a:t> focus on </a:t>
            </a:r>
            <a:r>
              <a:rPr lang="it-IT" dirty="0" err="1"/>
              <a:t>what</a:t>
            </a:r>
            <a:r>
              <a:rPr lang="it-IT" dirty="0"/>
              <a:t> </a:t>
            </a:r>
            <a:r>
              <a:rPr lang="it-IT" dirty="0" err="1"/>
              <a:t>was</a:t>
            </a:r>
            <a:r>
              <a:rPr lang="it-IT" dirty="0"/>
              <a:t> </a:t>
            </a:r>
            <a:r>
              <a:rPr lang="it-IT" dirty="0" err="1"/>
              <a:t>done</a:t>
            </a:r>
            <a:r>
              <a:rPr lang="it-IT" dirty="0"/>
              <a:t> in WP1.</a:t>
            </a:r>
          </a:p>
        </p:txBody>
      </p:sp>
      <p:sp>
        <p:nvSpPr>
          <p:cNvPr id="4" name="Segnaposto numero diapositiva 3"/>
          <p:cNvSpPr>
            <a:spLocks noGrp="1"/>
          </p:cNvSpPr>
          <p:nvPr>
            <p:ph type="sldNum" sz="quarter" idx="5"/>
          </p:nvPr>
        </p:nvSpPr>
        <p:spPr/>
        <p:txBody>
          <a:bodyPr/>
          <a:lstStyle/>
          <a:p>
            <a:fld id="{65FD17E0-4DCD-FD4B-A5F4-00ADB7CBFF9C}" type="slidenum">
              <a:rPr lang="en-US" smtClean="0"/>
              <a:t>3</a:t>
            </a:fld>
            <a:endParaRPr lang="en-US"/>
          </a:p>
        </p:txBody>
      </p:sp>
    </p:spTree>
    <p:extLst>
      <p:ext uri="{BB962C8B-B14F-4D97-AF65-F5344CB8AC3E}">
        <p14:creationId xmlns:p14="http://schemas.microsoft.com/office/powerpoint/2010/main" val="1240042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Of course I cannot proceed without first introducing you to the main protagonist of our story, </a:t>
            </a:r>
            <a:r>
              <a:rPr lang="en-GB" dirty="0" err="1"/>
              <a:t>Cupriavidus</a:t>
            </a:r>
            <a:r>
              <a:rPr lang="en-GB" dirty="0"/>
              <a:t> </a:t>
            </a:r>
            <a:r>
              <a:rPr lang="en-GB" dirty="0" err="1"/>
              <a:t>necator</a:t>
            </a:r>
            <a:r>
              <a:rPr lang="en-GB" dirty="0"/>
              <a:t> H16. </a:t>
            </a:r>
            <a:r>
              <a:rPr lang="en-GB" dirty="0" err="1"/>
              <a:t>Cupriavidus</a:t>
            </a:r>
            <a:r>
              <a:rPr lang="en-GB" dirty="0"/>
              <a:t> is a Gram-negative betaproteobacterium that was isolated from sludge in Gottingen, in Germany, in 1969. As you can see, as the mighty hero of the most epic story, it had been called with many names, you can see some here, before the scientific community came to an agreement on his current name. This created more than one problem at the beginning of our </a:t>
            </a:r>
            <a:r>
              <a:rPr lang="en-GB" dirty="0" err="1"/>
              <a:t>Phd</a:t>
            </a:r>
            <a:r>
              <a:rPr lang="en-GB" dirty="0"/>
              <a:t> when doing literature research. </a:t>
            </a:r>
            <a:r>
              <a:rPr lang="en-GB" dirty="0" err="1"/>
              <a:t>Cupriavidus</a:t>
            </a:r>
            <a:r>
              <a:rPr lang="en-GB" dirty="0"/>
              <a:t> has been extensively studied as a model organism for poly-</a:t>
            </a:r>
            <a:r>
              <a:rPr lang="en-GB" dirty="0" err="1"/>
              <a:t>hydroxibutirate</a:t>
            </a:r>
            <a:r>
              <a:rPr lang="en-GB" dirty="0"/>
              <a:t> synthesis, since it is able to accumulate the polymer up to 70% of its biomass in case of nutrient limiting conditions, for example, nitrogen or phosphate deficiency.</a:t>
            </a:r>
          </a:p>
          <a:p>
            <a:r>
              <a:rPr lang="en-GB" dirty="0"/>
              <a:t>Another very interesting feature of the bacterium is its ability to be a facultative </a:t>
            </a:r>
            <a:r>
              <a:rPr lang="en-GB" dirty="0" err="1"/>
              <a:t>chemolitotroph</a:t>
            </a:r>
            <a:r>
              <a:rPr lang="en-GB" dirty="0"/>
              <a:t>, being able to grow on inorganic C1 compounds, </a:t>
            </a:r>
            <a:r>
              <a:rPr lang="en-GB" dirty="0" err="1"/>
              <a:t>formate</a:t>
            </a:r>
            <a:r>
              <a:rPr lang="en-GB" dirty="0"/>
              <a:t> for example, but also by using gas mixtures of Carbon dioxide, molecular hydrogen and oxygen. Moreover it has a very versatile metabolism that allows it to grow on a variety of different organic compounds. And on top of this is also non-pathogenic and regarded as GRAS.</a:t>
            </a:r>
          </a:p>
        </p:txBody>
      </p:sp>
      <p:sp>
        <p:nvSpPr>
          <p:cNvPr id="4" name="Slide Number Placeholder 3"/>
          <p:cNvSpPr>
            <a:spLocks noGrp="1"/>
          </p:cNvSpPr>
          <p:nvPr>
            <p:ph type="sldNum" sz="quarter" idx="5"/>
          </p:nvPr>
        </p:nvSpPr>
        <p:spPr/>
        <p:txBody>
          <a:bodyPr/>
          <a:lstStyle/>
          <a:p>
            <a:fld id="{65FD17E0-4DCD-FD4B-A5F4-00ADB7CBFF9C}" type="slidenum">
              <a:rPr lang="en-US" smtClean="0"/>
              <a:t>4</a:t>
            </a:fld>
            <a:endParaRPr lang="en-US"/>
          </a:p>
        </p:txBody>
      </p:sp>
    </p:spTree>
    <p:extLst>
      <p:ext uri="{BB962C8B-B14F-4D97-AF65-F5344CB8AC3E}">
        <p14:creationId xmlns:p14="http://schemas.microsoft.com/office/powerpoint/2010/main" val="31286849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ED02E3-5D83-B792-0FF8-1288AA00C0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E119B1-B32B-92E2-8FA6-D149553F49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841A9E-D468-443D-CA67-A1D825D50A11}"/>
              </a:ext>
            </a:extLst>
          </p:cNvPr>
          <p:cNvSpPr>
            <a:spLocks noGrp="1"/>
          </p:cNvSpPr>
          <p:nvPr>
            <p:ph type="body" idx="1"/>
          </p:nvPr>
        </p:nvSpPr>
        <p:spPr/>
        <p:txBody>
          <a:bodyPr/>
          <a:lstStyle/>
          <a:p>
            <a:r>
              <a:rPr lang="en-GB" dirty="0"/>
              <a:t>All these features makes it appealing as a microbial cell factory, but we have to take into account the complex genetics of this organism, since it is equipped with a big chromosome, a slightly smaller </a:t>
            </a:r>
            <a:r>
              <a:rPr lang="en-GB" dirty="0" err="1"/>
              <a:t>chromid</a:t>
            </a:r>
            <a:r>
              <a:rPr lang="en-GB" dirty="0"/>
              <a:t> and a </a:t>
            </a:r>
            <a:r>
              <a:rPr lang="en-GB" dirty="0" err="1"/>
              <a:t>megaplasmid</a:t>
            </a:r>
            <a:r>
              <a:rPr lang="en-GB" dirty="0"/>
              <a:t> that contains most of the genes required for </a:t>
            </a:r>
            <a:r>
              <a:rPr lang="en-GB" dirty="0" err="1"/>
              <a:t>autotrohic</a:t>
            </a:r>
            <a:r>
              <a:rPr lang="en-GB" dirty="0"/>
              <a:t> growth. Notably, it also has a high GC content and it shows high plasmid loss and high frequency of recombination events.</a:t>
            </a:r>
          </a:p>
        </p:txBody>
      </p:sp>
      <p:sp>
        <p:nvSpPr>
          <p:cNvPr id="4" name="Slide Number Placeholder 3">
            <a:extLst>
              <a:ext uri="{FF2B5EF4-FFF2-40B4-BE49-F238E27FC236}">
                <a16:creationId xmlns:a16="http://schemas.microsoft.com/office/drawing/2014/main" id="{6067E969-A7BE-3637-8F85-C30D374971A5}"/>
              </a:ext>
            </a:extLst>
          </p:cNvPr>
          <p:cNvSpPr>
            <a:spLocks noGrp="1"/>
          </p:cNvSpPr>
          <p:nvPr>
            <p:ph type="sldNum" sz="quarter" idx="5"/>
          </p:nvPr>
        </p:nvSpPr>
        <p:spPr/>
        <p:txBody>
          <a:bodyPr/>
          <a:lstStyle/>
          <a:p>
            <a:fld id="{65FD17E0-4DCD-FD4B-A5F4-00ADB7CBFF9C}" type="slidenum">
              <a:rPr lang="en-US" smtClean="0"/>
              <a:t>5</a:t>
            </a:fld>
            <a:endParaRPr lang="en-US"/>
          </a:p>
        </p:txBody>
      </p:sp>
    </p:spTree>
    <p:extLst>
      <p:ext uri="{BB962C8B-B14F-4D97-AF65-F5344CB8AC3E}">
        <p14:creationId xmlns:p14="http://schemas.microsoft.com/office/powerpoint/2010/main" val="10534641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err="1"/>
              <a:t>We</a:t>
            </a:r>
            <a:r>
              <a:rPr lang="it-IT" dirty="0"/>
              <a:t> </a:t>
            </a:r>
            <a:r>
              <a:rPr lang="it-IT" dirty="0" err="1"/>
              <a:t>identified</a:t>
            </a:r>
            <a:r>
              <a:rPr lang="it-IT" dirty="0"/>
              <a:t> 4 </a:t>
            </a:r>
            <a:r>
              <a:rPr lang="it-IT" dirty="0" err="1"/>
              <a:t>main</a:t>
            </a:r>
            <a:r>
              <a:rPr lang="it-IT" dirty="0"/>
              <a:t> </a:t>
            </a:r>
            <a:r>
              <a:rPr lang="it-IT" dirty="0" err="1"/>
              <a:t>bottlenecks</a:t>
            </a:r>
            <a:r>
              <a:rPr lang="it-IT" dirty="0"/>
              <a:t> in C. necator </a:t>
            </a:r>
            <a:r>
              <a:rPr lang="it-IT" dirty="0" err="1"/>
              <a:t>genetic</a:t>
            </a:r>
            <a:r>
              <a:rPr lang="it-IT" dirty="0"/>
              <a:t> engineering pipeline. </a:t>
            </a:r>
            <a:r>
              <a:rPr lang="it-IT" dirty="0" err="1"/>
              <a:t>Transformation</a:t>
            </a:r>
            <a:r>
              <a:rPr lang="it-IT" dirty="0"/>
              <a:t> </a:t>
            </a:r>
            <a:r>
              <a:rPr lang="it-IT" dirty="0" err="1"/>
              <a:t>is</a:t>
            </a:r>
            <a:r>
              <a:rPr lang="it-IT" dirty="0"/>
              <a:t> </a:t>
            </a:r>
            <a:r>
              <a:rPr lang="it-IT" dirty="0" err="1"/>
              <a:t>still</a:t>
            </a:r>
            <a:r>
              <a:rPr lang="it-IT" dirty="0"/>
              <a:t> </a:t>
            </a:r>
            <a:r>
              <a:rPr lang="it-IT" dirty="0" err="1"/>
              <a:t>mainly</a:t>
            </a:r>
            <a:r>
              <a:rPr lang="it-IT" dirty="0"/>
              <a:t> </a:t>
            </a:r>
            <a:r>
              <a:rPr lang="it-IT" dirty="0" err="1"/>
              <a:t>performed</a:t>
            </a:r>
            <a:r>
              <a:rPr lang="it-IT" dirty="0"/>
              <a:t> by </a:t>
            </a:r>
            <a:r>
              <a:rPr lang="it-IT" dirty="0" err="1"/>
              <a:t>conjugation</a:t>
            </a:r>
            <a:r>
              <a:rPr lang="it-IT" dirty="0"/>
              <a:t>, </a:t>
            </a:r>
            <a:r>
              <a:rPr lang="it-IT" dirty="0" err="1"/>
              <a:t>especially</a:t>
            </a:r>
            <a:r>
              <a:rPr lang="it-IT" dirty="0"/>
              <a:t> for large </a:t>
            </a:r>
            <a:r>
              <a:rPr lang="it-IT" dirty="0" err="1"/>
              <a:t>expression</a:t>
            </a:r>
            <a:r>
              <a:rPr lang="it-IT" dirty="0"/>
              <a:t> </a:t>
            </a:r>
            <a:r>
              <a:rPr lang="it-IT" dirty="0" err="1"/>
              <a:t>plasmids</a:t>
            </a:r>
            <a:r>
              <a:rPr lang="it-IT" dirty="0"/>
              <a:t> and and suicide </a:t>
            </a:r>
            <a:r>
              <a:rPr lang="it-IT" dirty="0" err="1"/>
              <a:t>plasmids</a:t>
            </a:r>
            <a:r>
              <a:rPr lang="it-IT" dirty="0"/>
              <a:t>. </a:t>
            </a:r>
            <a:r>
              <a:rPr lang="it-IT" dirty="0" err="1"/>
              <a:t>Genome</a:t>
            </a:r>
            <a:r>
              <a:rPr lang="it-IT" dirty="0"/>
              <a:t> engineering </a:t>
            </a:r>
            <a:r>
              <a:rPr lang="it-IT" dirty="0" err="1"/>
              <a:t>still</a:t>
            </a:r>
            <a:r>
              <a:rPr lang="it-IT" dirty="0"/>
              <a:t> </a:t>
            </a:r>
            <a:r>
              <a:rPr lang="it-IT" dirty="0" err="1"/>
              <a:t>relies</a:t>
            </a:r>
            <a:r>
              <a:rPr lang="it-IT" dirty="0"/>
              <a:t> on double </a:t>
            </a:r>
            <a:r>
              <a:rPr lang="it-IT" dirty="0" err="1"/>
              <a:t>homologous</a:t>
            </a:r>
            <a:r>
              <a:rPr lang="it-IT" dirty="0"/>
              <a:t> </a:t>
            </a:r>
            <a:r>
              <a:rPr lang="it-IT" dirty="0" err="1"/>
              <a:t>recombination</a:t>
            </a:r>
            <a:r>
              <a:rPr lang="it-IT" dirty="0"/>
              <a:t> events, </a:t>
            </a:r>
            <a:r>
              <a:rPr lang="it-IT" dirty="0" err="1"/>
              <a:t>which</a:t>
            </a:r>
            <a:r>
              <a:rPr lang="it-IT" dirty="0"/>
              <a:t> in some </a:t>
            </a:r>
            <a:r>
              <a:rPr lang="it-IT" dirty="0" err="1"/>
              <a:t>cases</a:t>
            </a:r>
            <a:r>
              <a:rPr lang="it-IT" dirty="0"/>
              <a:t> can be </a:t>
            </a:r>
            <a:r>
              <a:rPr lang="it-IT" dirty="0" err="1"/>
              <a:t>tricky</a:t>
            </a:r>
            <a:r>
              <a:rPr lang="it-IT" dirty="0"/>
              <a:t> to </a:t>
            </a:r>
            <a:r>
              <a:rPr lang="it-IT" dirty="0" err="1"/>
              <a:t>achieve</a:t>
            </a:r>
            <a:r>
              <a:rPr lang="it-IT" dirty="0"/>
              <a:t>. </a:t>
            </a:r>
            <a:r>
              <a:rPr lang="it-IT" dirty="0" err="1"/>
              <a:t>There’s</a:t>
            </a:r>
            <a:r>
              <a:rPr lang="it-IT" dirty="0"/>
              <a:t> no easy </a:t>
            </a:r>
            <a:r>
              <a:rPr lang="it-IT" dirty="0" err="1"/>
              <a:t>cloning</a:t>
            </a:r>
            <a:r>
              <a:rPr lang="it-IT" dirty="0"/>
              <a:t> pipeline </a:t>
            </a:r>
            <a:r>
              <a:rPr lang="it-IT" dirty="0" err="1"/>
              <a:t>established</a:t>
            </a:r>
            <a:r>
              <a:rPr lang="it-IT" dirty="0"/>
              <a:t>, and </a:t>
            </a:r>
            <a:r>
              <a:rPr lang="it-IT" dirty="0" err="1"/>
              <a:t>protein</a:t>
            </a:r>
            <a:r>
              <a:rPr lang="it-IT" dirty="0"/>
              <a:t> </a:t>
            </a:r>
            <a:r>
              <a:rPr lang="it-IT" dirty="0" err="1"/>
              <a:t>expression</a:t>
            </a:r>
            <a:r>
              <a:rPr lang="it-IT" dirty="0"/>
              <a:t> </a:t>
            </a:r>
            <a:r>
              <a:rPr lang="it-IT" dirty="0" err="1"/>
              <a:t>strongly</a:t>
            </a:r>
            <a:r>
              <a:rPr lang="it-IT" dirty="0"/>
              <a:t> </a:t>
            </a:r>
            <a:r>
              <a:rPr lang="it-IT" dirty="0" err="1"/>
              <a:t>relies</a:t>
            </a:r>
            <a:r>
              <a:rPr lang="it-IT" dirty="0"/>
              <a:t> on the </a:t>
            </a:r>
            <a:r>
              <a:rPr lang="it-IT" dirty="0" err="1"/>
              <a:t>protein</a:t>
            </a:r>
            <a:r>
              <a:rPr lang="it-IT" dirty="0"/>
              <a:t> </a:t>
            </a:r>
            <a:r>
              <a:rPr lang="it-IT" dirty="0" err="1"/>
              <a:t>expressed</a:t>
            </a:r>
            <a:r>
              <a:rPr lang="it-IT" dirty="0"/>
              <a:t>.</a:t>
            </a:r>
            <a:endParaRPr lang="en-GB" dirty="0"/>
          </a:p>
        </p:txBody>
      </p:sp>
      <p:sp>
        <p:nvSpPr>
          <p:cNvPr id="4" name="Slide Number Placeholder 3"/>
          <p:cNvSpPr>
            <a:spLocks noGrp="1"/>
          </p:cNvSpPr>
          <p:nvPr>
            <p:ph type="sldNum" sz="quarter" idx="5"/>
          </p:nvPr>
        </p:nvSpPr>
        <p:spPr/>
        <p:txBody>
          <a:bodyPr/>
          <a:lstStyle/>
          <a:p>
            <a:fld id="{65FD17E0-4DCD-FD4B-A5F4-00ADB7CBFF9C}" type="slidenum">
              <a:rPr lang="en-US" smtClean="0"/>
              <a:t>6</a:t>
            </a:fld>
            <a:endParaRPr lang="en-US"/>
          </a:p>
        </p:txBody>
      </p:sp>
    </p:spTree>
    <p:extLst>
      <p:ext uri="{BB962C8B-B14F-4D97-AF65-F5344CB8AC3E}">
        <p14:creationId xmlns:p14="http://schemas.microsoft.com/office/powerpoint/2010/main" val="28480459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We first decided to tackle the electroporation problem. While DNA can be delivered via conjugation, the throughput </a:t>
            </a:r>
            <a:r>
              <a:rPr lang="it-IT" dirty="0" err="1"/>
              <a:t>compared</a:t>
            </a:r>
            <a:r>
              <a:rPr lang="it-IT" dirty="0"/>
              <a:t> to </a:t>
            </a:r>
            <a:r>
              <a:rPr lang="it-IT" dirty="0" err="1"/>
              <a:t>electroporation</a:t>
            </a:r>
            <a:r>
              <a:rPr lang="it-IT" dirty="0"/>
              <a:t> </a:t>
            </a:r>
            <a:r>
              <a:rPr lang="it-IT" dirty="0" err="1"/>
              <a:t>is</a:t>
            </a:r>
            <a:r>
              <a:rPr lang="it-IT" dirty="0"/>
              <a:t> lower since colonies need to be re-streaked to purity every time. We used </a:t>
            </a:r>
            <a:r>
              <a:rPr lang="it-IT" dirty="0" err="1"/>
              <a:t>bioinformatic</a:t>
            </a:r>
            <a:r>
              <a:rPr lang="it-IT" dirty="0"/>
              <a:t> </a:t>
            </a:r>
            <a:r>
              <a:rPr lang="it-IT" dirty="0" err="1"/>
              <a:t>algorithms</a:t>
            </a:r>
            <a:r>
              <a:rPr lang="it-IT" dirty="0"/>
              <a:t> and databases to predict the defense systems present in C. necator, and identified two restriction systems. A type I restriction system was able to decrease efficiency 5000-fold when one copy of the restriction pattern was present. There was also a type IV system able to degrade wrongly methylated DNA, but the efficiency was recovered when transforming de-methylated DNA. These </a:t>
            </a:r>
            <a:r>
              <a:rPr lang="it-IT" dirty="0" err="1"/>
              <a:t>two</a:t>
            </a:r>
            <a:r>
              <a:rPr lang="it-IT" dirty="0"/>
              <a:t> systems, as well as a third defense system, were deleted in order to create a domesticated strain.</a:t>
            </a:r>
            <a:endParaRPr lang="en-GB" dirty="0"/>
          </a:p>
        </p:txBody>
      </p:sp>
      <p:sp>
        <p:nvSpPr>
          <p:cNvPr id="4" name="Slide Number Placeholder 3"/>
          <p:cNvSpPr>
            <a:spLocks noGrp="1"/>
          </p:cNvSpPr>
          <p:nvPr>
            <p:ph type="sldNum" sz="quarter" idx="5"/>
          </p:nvPr>
        </p:nvSpPr>
        <p:spPr/>
        <p:txBody>
          <a:bodyPr/>
          <a:lstStyle/>
          <a:p>
            <a:fld id="{65FD17E0-4DCD-FD4B-A5F4-00ADB7CBFF9C}" type="slidenum">
              <a:rPr lang="en-US" smtClean="0"/>
              <a:t>7</a:t>
            </a:fld>
            <a:endParaRPr lang="en-US"/>
          </a:p>
        </p:txBody>
      </p:sp>
    </p:spTree>
    <p:extLst>
      <p:ext uri="{BB962C8B-B14F-4D97-AF65-F5344CB8AC3E}">
        <p14:creationId xmlns:p14="http://schemas.microsoft.com/office/powerpoint/2010/main" val="22791124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To improve cloning and ease of protein expression we assembled a pBBR1 based plasmid which can be cloned using BsaI (Golden Gate). The overhangs are compatible with the MoClo standard, and the gene of interest is directly cloned under the control of a rhamnose inducible promoter, which is tight and can be tuned using different concentration of rhamnose. The plasmid also contain a gene producing the pink protein spisPink, which is excised after cloning, and can be used as a </a:t>
            </a:r>
            <a:r>
              <a:rPr lang="it-IT" dirty="0" err="1"/>
              <a:t>cloning</a:t>
            </a:r>
            <a:r>
              <a:rPr lang="it-IT" dirty="0"/>
              <a:t> screening. This improved cloning speed drastically, and we can now clone, electroporate and express proteins in C. necator in less than two weeks.</a:t>
            </a:r>
            <a:endParaRPr lang="en-GB" dirty="0"/>
          </a:p>
        </p:txBody>
      </p:sp>
      <p:sp>
        <p:nvSpPr>
          <p:cNvPr id="4" name="Slide Number Placeholder 3"/>
          <p:cNvSpPr>
            <a:spLocks noGrp="1"/>
          </p:cNvSpPr>
          <p:nvPr>
            <p:ph type="sldNum" sz="quarter" idx="5"/>
          </p:nvPr>
        </p:nvSpPr>
        <p:spPr/>
        <p:txBody>
          <a:bodyPr/>
          <a:lstStyle/>
          <a:p>
            <a:fld id="{65FD17E0-4DCD-FD4B-A5F4-00ADB7CBFF9C}" type="slidenum">
              <a:rPr lang="en-US" smtClean="0"/>
              <a:t>8</a:t>
            </a:fld>
            <a:endParaRPr lang="en-US"/>
          </a:p>
        </p:txBody>
      </p:sp>
    </p:spTree>
    <p:extLst>
      <p:ext uri="{BB962C8B-B14F-4D97-AF65-F5344CB8AC3E}">
        <p14:creationId xmlns:p14="http://schemas.microsoft.com/office/powerpoint/2010/main" val="11418562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171450" indent="-171450">
              <a:lnSpc>
                <a:spcPct val="110000"/>
              </a:lnSpc>
              <a:buFontTx/>
              <a:buChar char="-"/>
            </a:pPr>
            <a:r>
              <a:rPr lang="en-GB" dirty="0"/>
              <a:t>Now let’s talk about some projects in which we used the developed genetic tools to engineer </a:t>
            </a:r>
            <a:r>
              <a:rPr lang="en-GB" dirty="0" err="1"/>
              <a:t>cupriavidus</a:t>
            </a:r>
            <a:r>
              <a:rPr lang="en-GB" dirty="0"/>
              <a:t> for the production of value-added compounds.</a:t>
            </a:r>
          </a:p>
          <a:p>
            <a:pPr marL="171450" indent="-171450">
              <a:lnSpc>
                <a:spcPct val="110000"/>
              </a:lnSpc>
              <a:buFontTx/>
              <a:buChar char="-"/>
            </a:pPr>
            <a:r>
              <a:rPr lang="en-GB" dirty="0"/>
              <a:t>One of the projects focused on the overproduction of L-methionine in autotrophic conditions and, once achieved, the production of isotope-labelled L-met in collaboration with the industrial project partner </a:t>
            </a:r>
            <a:r>
              <a:rPr lang="en-GB" dirty="0" err="1"/>
              <a:t>Silantes</a:t>
            </a:r>
            <a:r>
              <a:rPr lang="en-GB" dirty="0"/>
              <a:t> .</a:t>
            </a:r>
          </a:p>
          <a:p>
            <a:pPr marL="171450" indent="-171450">
              <a:lnSpc>
                <a:spcPct val="110000"/>
              </a:lnSpc>
              <a:buFontTx/>
              <a:buChar char="-"/>
            </a:pPr>
            <a:r>
              <a:rPr lang="en-GB" dirty="0"/>
              <a:t>L-methionine has a complex biosynthetic pathway regulated by negative feedback mechanisms that are activated when the intracellular concentration increases.</a:t>
            </a:r>
          </a:p>
        </p:txBody>
      </p:sp>
      <p:sp>
        <p:nvSpPr>
          <p:cNvPr id="4" name="Segnaposto numero diapositiva 3"/>
          <p:cNvSpPr>
            <a:spLocks noGrp="1"/>
          </p:cNvSpPr>
          <p:nvPr>
            <p:ph type="sldNum" sz="quarter" idx="5"/>
          </p:nvPr>
        </p:nvSpPr>
        <p:spPr/>
        <p:txBody>
          <a:bodyPr/>
          <a:lstStyle/>
          <a:p>
            <a:fld id="{65FD17E0-4DCD-FD4B-A5F4-00ADB7CBFF9C}" type="slidenum">
              <a:rPr lang="en-US" smtClean="0"/>
              <a:t>9</a:t>
            </a:fld>
            <a:endParaRPr lang="en-US"/>
          </a:p>
        </p:txBody>
      </p:sp>
    </p:spTree>
    <p:extLst>
      <p:ext uri="{BB962C8B-B14F-4D97-AF65-F5344CB8AC3E}">
        <p14:creationId xmlns:p14="http://schemas.microsoft.com/office/powerpoint/2010/main" val="19026014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53EF4DA4-C6CF-AF43-BC72-3CF7858826E8}"/>
              </a:ext>
            </a:extLst>
          </p:cNvPr>
          <p:cNvSpPr/>
          <p:nvPr userDrawn="1"/>
        </p:nvSpPr>
        <p:spPr>
          <a:xfrm>
            <a:off x="-12000" y="3503378"/>
            <a:ext cx="12204000" cy="3344780"/>
          </a:xfrm>
          <a:prstGeom prst="rect">
            <a:avLst/>
          </a:prstGeom>
          <a:solidFill>
            <a:srgbClr val="1B47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7E224E2D-2D64-E649-BABD-4D30FBF9DCA4}"/>
              </a:ext>
            </a:extLst>
          </p:cNvPr>
          <p:cNvSpPr>
            <a:spLocks noGrp="1"/>
          </p:cNvSpPr>
          <p:nvPr>
            <p:ph type="ctrTitle"/>
          </p:nvPr>
        </p:nvSpPr>
        <p:spPr>
          <a:xfrm>
            <a:off x="1963651" y="3879340"/>
            <a:ext cx="9144000" cy="955786"/>
          </a:xfrm>
        </p:spPr>
        <p:txBody>
          <a:bodyPr anchor="t">
            <a:normAutofit/>
          </a:bodyPr>
          <a:lstStyle>
            <a:lvl1pPr algn="ctr">
              <a:defRPr sz="4400">
                <a:solidFill>
                  <a:schemeClr val="bg1"/>
                </a:solidFill>
                <a:latin typeface="Century Gothic" panose="020B0502020202020204" pitchFamily="34" charset="0"/>
              </a:defRPr>
            </a:lvl1pPr>
          </a:lstStyle>
          <a:p>
            <a:r>
              <a:rPr lang="de-DE" dirty="0"/>
              <a:t>Mastertitelformat bearbeiten</a:t>
            </a:r>
            <a:endParaRPr lang="en-US" dirty="0"/>
          </a:p>
        </p:txBody>
      </p:sp>
      <p:sp>
        <p:nvSpPr>
          <p:cNvPr id="3" name="Untertitel 2">
            <a:extLst>
              <a:ext uri="{FF2B5EF4-FFF2-40B4-BE49-F238E27FC236}">
                <a16:creationId xmlns:a16="http://schemas.microsoft.com/office/drawing/2014/main" id="{14419FD8-F45A-F744-9F9D-5C931274A255}"/>
              </a:ext>
            </a:extLst>
          </p:cNvPr>
          <p:cNvSpPr>
            <a:spLocks noGrp="1"/>
          </p:cNvSpPr>
          <p:nvPr>
            <p:ph type="subTitle" idx="1"/>
          </p:nvPr>
        </p:nvSpPr>
        <p:spPr>
          <a:xfrm>
            <a:off x="1963651" y="4853103"/>
            <a:ext cx="9144000" cy="1655762"/>
          </a:xfrm>
        </p:spPr>
        <p:txBody>
          <a:bodyPr>
            <a:normAutofit/>
          </a:bodyPr>
          <a:lstStyle>
            <a:lvl1pPr marL="0" indent="0" algn="ctr">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pic>
        <p:nvPicPr>
          <p:cNvPr id="7" name="Grafik 6">
            <a:extLst>
              <a:ext uri="{FF2B5EF4-FFF2-40B4-BE49-F238E27FC236}">
                <a16:creationId xmlns:a16="http://schemas.microsoft.com/office/drawing/2014/main" id="{EE1C81DE-4D41-1C47-A598-32C101AD453D}"/>
              </a:ext>
            </a:extLst>
          </p:cNvPr>
          <p:cNvPicPr>
            <a:picLocks noChangeAspect="1"/>
          </p:cNvPicPr>
          <p:nvPr userDrawn="1"/>
        </p:nvPicPr>
        <p:blipFill>
          <a:blip r:embed="rId2"/>
          <a:stretch>
            <a:fillRect/>
          </a:stretch>
        </p:blipFill>
        <p:spPr>
          <a:xfrm>
            <a:off x="2941852" y="950128"/>
            <a:ext cx="2332112" cy="1783760"/>
          </a:xfrm>
          <a:prstGeom prst="rect">
            <a:avLst/>
          </a:prstGeom>
        </p:spPr>
      </p:pic>
      <p:pic>
        <p:nvPicPr>
          <p:cNvPr id="9" name="Grafik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43204" y="1078615"/>
            <a:ext cx="2042178" cy="1360012"/>
          </a:xfrm>
          <a:prstGeom prst="rect">
            <a:avLst/>
          </a:prstGeom>
        </p:spPr>
      </p:pic>
    </p:spTree>
    <p:extLst>
      <p:ext uri="{BB962C8B-B14F-4D97-AF65-F5344CB8AC3E}">
        <p14:creationId xmlns:p14="http://schemas.microsoft.com/office/powerpoint/2010/main" val="2874772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A89A6A-23F6-474E-89C5-CC6BC8D7D704}"/>
              </a:ext>
            </a:extLst>
          </p:cNvPr>
          <p:cNvSpPr>
            <a:spLocks noGrp="1"/>
          </p:cNvSpPr>
          <p:nvPr>
            <p:ph type="title"/>
          </p:nvPr>
        </p:nvSpPr>
        <p:spPr/>
        <p:txBody>
          <a:bodyPr/>
          <a:lstStyle>
            <a:lvl1pPr>
              <a:defRPr>
                <a:latin typeface="Century Gothic" panose="020B0502020202020204" pitchFamily="34" charset="0"/>
              </a:defRPr>
            </a:lvl1pPr>
          </a:lstStyle>
          <a:p>
            <a:r>
              <a:rPr lang="de-DE" dirty="0"/>
              <a:t>Mastertitelformat bearbeiten</a:t>
            </a:r>
            <a:endParaRPr lang="en-US" dirty="0"/>
          </a:p>
        </p:txBody>
      </p:sp>
      <p:sp>
        <p:nvSpPr>
          <p:cNvPr id="3" name="Inhaltsplatzhalter 2">
            <a:extLst>
              <a:ext uri="{FF2B5EF4-FFF2-40B4-BE49-F238E27FC236}">
                <a16:creationId xmlns:a16="http://schemas.microsoft.com/office/drawing/2014/main" id="{51143BE1-CDB3-9245-92E5-7C265316A580}"/>
              </a:ext>
            </a:extLst>
          </p:cNvPr>
          <p:cNvSpPr>
            <a:spLocks noGrp="1"/>
          </p:cNvSpPr>
          <p:nvPr>
            <p:ph idx="1"/>
          </p:nvPr>
        </p:nvSpPr>
        <p:spPr/>
        <p:txBody>
          <a:bodyPr/>
          <a:lstStyle>
            <a:lvl1pPr marL="228600" indent="-228600">
              <a:buClr>
                <a:srgbClr val="1B4776"/>
              </a:buClr>
              <a:buFont typeface="Wingdings" panose="05000000000000000000" pitchFamily="2" charset="2"/>
              <a:buChar char="Ø"/>
              <a:defRPr sz="2400"/>
            </a:lvl1pPr>
            <a:lvl2pPr marL="685800" indent="-228600">
              <a:buClr>
                <a:srgbClr val="1B4776"/>
              </a:buClr>
              <a:buFont typeface="Wingdings" panose="05000000000000000000" pitchFamily="2" charset="2"/>
              <a:buChar char="Ø"/>
              <a:defRPr sz="2000"/>
            </a:lvl2pPr>
            <a:lvl3pPr marL="1143000" indent="-228600">
              <a:buClr>
                <a:srgbClr val="1B4776"/>
              </a:buClr>
              <a:buFont typeface="Wingdings" panose="05000000000000000000" pitchFamily="2" charset="2"/>
              <a:buChar char="Ø"/>
              <a:defRPr sz="1800"/>
            </a:lvl3pPr>
            <a:lvl4pPr marL="1600200" indent="-228600">
              <a:buClr>
                <a:srgbClr val="1B4776"/>
              </a:buClr>
              <a:buFont typeface="Wingdings" panose="05000000000000000000" pitchFamily="2" charset="2"/>
              <a:buChar char="Ø"/>
              <a:defRPr sz="1600"/>
            </a:lvl4pPr>
            <a:lvl5pPr marL="2057400" indent="-228600">
              <a:buClr>
                <a:srgbClr val="1B4776"/>
              </a:buClr>
              <a:buFont typeface="Wingdings" panose="05000000000000000000" pitchFamily="2" charset="2"/>
              <a:buChar char="Ø"/>
              <a:defRPr sz="14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2116302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Rechteck 2">
            <a:extLst>
              <a:ext uri="{FF2B5EF4-FFF2-40B4-BE49-F238E27FC236}">
                <a16:creationId xmlns:a16="http://schemas.microsoft.com/office/drawing/2014/main" id="{779353E2-8278-4B0C-9837-87330E289680}"/>
              </a:ext>
            </a:extLst>
          </p:cNvPr>
          <p:cNvSpPr/>
          <p:nvPr userDrawn="1"/>
        </p:nvSpPr>
        <p:spPr>
          <a:xfrm>
            <a:off x="0" y="3399714"/>
            <a:ext cx="12204000" cy="3344780"/>
          </a:xfrm>
          <a:prstGeom prst="rect">
            <a:avLst/>
          </a:prstGeom>
          <a:solidFill>
            <a:srgbClr val="1B47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Grafik 3">
            <a:extLst>
              <a:ext uri="{FF2B5EF4-FFF2-40B4-BE49-F238E27FC236}">
                <a16:creationId xmlns:a16="http://schemas.microsoft.com/office/drawing/2014/main" id="{042882A7-4002-4E3A-9201-D2422BB2900B}"/>
              </a:ext>
            </a:extLst>
          </p:cNvPr>
          <p:cNvPicPr>
            <a:picLocks noChangeAspect="1"/>
          </p:cNvPicPr>
          <p:nvPr userDrawn="1"/>
        </p:nvPicPr>
        <p:blipFill>
          <a:blip r:embed="rId2"/>
          <a:stretch>
            <a:fillRect/>
          </a:stretch>
        </p:blipFill>
        <p:spPr>
          <a:xfrm>
            <a:off x="2941852" y="950127"/>
            <a:ext cx="2119675" cy="1621273"/>
          </a:xfrm>
          <a:prstGeom prst="rect">
            <a:avLst/>
          </a:prstGeom>
        </p:spPr>
      </p:pic>
      <p:pic>
        <p:nvPicPr>
          <p:cNvPr id="5" name="Grafik 4">
            <a:extLst>
              <a:ext uri="{FF2B5EF4-FFF2-40B4-BE49-F238E27FC236}">
                <a16:creationId xmlns:a16="http://schemas.microsoft.com/office/drawing/2014/main" id="{0FD446A8-1773-48CD-A95B-3ABAD04DF22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14259" y="1058251"/>
            <a:ext cx="1935890" cy="1289229"/>
          </a:xfrm>
          <a:prstGeom prst="rect">
            <a:avLst/>
          </a:prstGeom>
        </p:spPr>
      </p:pic>
      <p:sp>
        <p:nvSpPr>
          <p:cNvPr id="6" name="Textfeld 5">
            <a:extLst>
              <a:ext uri="{FF2B5EF4-FFF2-40B4-BE49-F238E27FC236}">
                <a16:creationId xmlns:a16="http://schemas.microsoft.com/office/drawing/2014/main" id="{299118DB-D182-4A40-905B-6A9BB25A4774}"/>
              </a:ext>
            </a:extLst>
          </p:cNvPr>
          <p:cNvSpPr txBox="1"/>
          <p:nvPr userDrawn="1"/>
        </p:nvSpPr>
        <p:spPr>
          <a:xfrm>
            <a:off x="4797792" y="4081110"/>
            <a:ext cx="2589171" cy="646331"/>
          </a:xfrm>
          <a:prstGeom prst="rect">
            <a:avLst/>
          </a:prstGeom>
          <a:noFill/>
        </p:spPr>
        <p:txBody>
          <a:bodyPr wrap="none" rtlCol="0">
            <a:spAutoFit/>
          </a:bodyPr>
          <a:lstStyle/>
          <a:p>
            <a:pPr algn="ctr"/>
            <a:r>
              <a:rPr lang="en-US" sz="3600" dirty="0">
                <a:solidFill>
                  <a:schemeClr val="bg1"/>
                </a:solidFill>
                <a:latin typeface="Century Gothic" panose="020B0502020202020204" pitchFamily="34" charset="0"/>
              </a:rPr>
              <a:t>Thank you!</a:t>
            </a:r>
          </a:p>
        </p:txBody>
      </p:sp>
      <p:sp>
        <p:nvSpPr>
          <p:cNvPr id="7" name="Inhaltsplatzhalter 2">
            <a:extLst>
              <a:ext uri="{FF2B5EF4-FFF2-40B4-BE49-F238E27FC236}">
                <a16:creationId xmlns:a16="http://schemas.microsoft.com/office/drawing/2014/main" id="{50CA6748-E908-4C3A-8447-E405910D6753}"/>
              </a:ext>
            </a:extLst>
          </p:cNvPr>
          <p:cNvSpPr>
            <a:spLocks noGrp="1"/>
          </p:cNvSpPr>
          <p:nvPr>
            <p:ph idx="1"/>
          </p:nvPr>
        </p:nvSpPr>
        <p:spPr>
          <a:xfrm>
            <a:off x="832200" y="5189217"/>
            <a:ext cx="10515600" cy="2394672"/>
          </a:xfrm>
        </p:spPr>
        <p:txBody>
          <a:bodyPr>
            <a:normAutofit/>
          </a:bodyPr>
          <a:lstStyle>
            <a:lvl1pPr algn="ctr">
              <a:defRPr>
                <a:solidFill>
                  <a:schemeClr val="bg1">
                    <a:lumMod val="85000"/>
                  </a:schemeClr>
                </a:solidFill>
              </a:defRPr>
            </a:lvl1pPr>
          </a:lstStyle>
          <a:p>
            <a:pPr marL="0" indent="0">
              <a:buNone/>
            </a:pPr>
            <a:r>
              <a:rPr lang="en-US" sz="1800" dirty="0"/>
              <a:t>This project has received funding from the European Union’s Horizon 2020 research and innovation </a:t>
            </a:r>
            <a:r>
              <a:rPr lang="en-US" sz="1800" dirty="0" err="1"/>
              <a:t>programme</a:t>
            </a:r>
            <a:r>
              <a:rPr lang="en-US" sz="1800" dirty="0"/>
              <a:t> under the Marie </a:t>
            </a:r>
            <a:r>
              <a:rPr lang="en-US" sz="1800" dirty="0" err="1"/>
              <a:t>Skłodowska</a:t>
            </a:r>
            <a:r>
              <a:rPr lang="en-US" sz="1800" dirty="0"/>
              <a:t>-Curie grant agreement No 955740.</a:t>
            </a:r>
          </a:p>
          <a:p>
            <a:pPr marL="0" indent="0">
              <a:buNone/>
            </a:pPr>
            <a:endParaRPr lang="de-AT" sz="1800" dirty="0"/>
          </a:p>
          <a:p>
            <a:pPr marL="0" indent="0">
              <a:spcBef>
                <a:spcPts val="0"/>
              </a:spcBef>
              <a:buNone/>
            </a:pPr>
            <a:r>
              <a:rPr lang="en-US" sz="1800" dirty="0"/>
              <a:t>This presentation reflects only the author's view, the Agency</a:t>
            </a:r>
          </a:p>
          <a:p>
            <a:pPr marL="0" indent="0">
              <a:spcBef>
                <a:spcPts val="0"/>
              </a:spcBef>
              <a:buNone/>
            </a:pPr>
            <a:r>
              <a:rPr lang="en-US" sz="1800" dirty="0"/>
              <a:t>is not responsible for any use that may be made of the information it contains.</a:t>
            </a:r>
          </a:p>
        </p:txBody>
      </p:sp>
    </p:spTree>
    <p:extLst>
      <p:ext uri="{BB962C8B-B14F-4D97-AF65-F5344CB8AC3E}">
        <p14:creationId xmlns:p14="http://schemas.microsoft.com/office/powerpoint/2010/main" val="21961117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08BE7DE2-2E21-5541-A4EF-E65069A95B68}"/>
              </a:ext>
            </a:extLst>
          </p:cNvPr>
          <p:cNvSpPr>
            <a:spLocks noGrp="1"/>
          </p:cNvSpPr>
          <p:nvPr>
            <p:ph type="title"/>
          </p:nvPr>
        </p:nvSpPr>
        <p:spPr>
          <a:xfrm>
            <a:off x="838200" y="365125"/>
            <a:ext cx="10515600" cy="918730"/>
          </a:xfrm>
          <a:prstGeom prst="rect">
            <a:avLst/>
          </a:prstGeom>
        </p:spPr>
        <p:txBody>
          <a:bodyPr vert="horz" lIns="91440" tIns="45720" rIns="91440" bIns="45720" rtlCol="0" anchor="ctr">
            <a:normAutofit/>
          </a:bodyPr>
          <a:lstStyle/>
          <a:p>
            <a:r>
              <a:rPr lang="en-US" noProof="0" dirty="0" err="1"/>
              <a:t>Mastertitelformat</a:t>
            </a:r>
            <a:r>
              <a:rPr lang="en-US" noProof="0" dirty="0"/>
              <a:t> </a:t>
            </a:r>
            <a:r>
              <a:rPr lang="en-US" noProof="0" dirty="0" err="1"/>
              <a:t>bearbeiten</a:t>
            </a:r>
            <a:endParaRPr lang="en-US" noProof="0" dirty="0"/>
          </a:p>
        </p:txBody>
      </p:sp>
      <p:sp>
        <p:nvSpPr>
          <p:cNvPr id="3" name="Textplatzhalter 2">
            <a:extLst>
              <a:ext uri="{FF2B5EF4-FFF2-40B4-BE49-F238E27FC236}">
                <a16:creationId xmlns:a16="http://schemas.microsoft.com/office/drawing/2014/main" id="{A54B7440-0CF9-B449-A151-6532C22B5D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dirty="0" err="1"/>
              <a:t>Mastertextformat</a:t>
            </a:r>
            <a:r>
              <a:rPr lang="en-US" noProof="0" dirty="0"/>
              <a:t> </a:t>
            </a:r>
            <a:r>
              <a:rPr lang="en-US" noProof="0" dirty="0" err="1"/>
              <a:t>bearbeiten</a:t>
            </a:r>
            <a:endParaRPr lang="en-US" noProof="0" dirty="0"/>
          </a:p>
          <a:p>
            <a:pPr lvl="1"/>
            <a:r>
              <a:rPr lang="en-US" noProof="0" dirty="0" err="1"/>
              <a:t>Zweite</a:t>
            </a:r>
            <a:r>
              <a:rPr lang="en-US" noProof="0" dirty="0"/>
              <a:t> </a:t>
            </a:r>
            <a:r>
              <a:rPr lang="en-US" noProof="0" dirty="0" err="1"/>
              <a:t>Ebene</a:t>
            </a:r>
            <a:endParaRPr lang="en-US" noProof="0" dirty="0"/>
          </a:p>
          <a:p>
            <a:pPr lvl="2"/>
            <a:r>
              <a:rPr lang="en-US" noProof="0" dirty="0" err="1"/>
              <a:t>Dritte</a:t>
            </a:r>
            <a:r>
              <a:rPr lang="en-US" noProof="0" dirty="0"/>
              <a:t> </a:t>
            </a:r>
            <a:r>
              <a:rPr lang="en-US" noProof="0" dirty="0" err="1"/>
              <a:t>Ebene</a:t>
            </a:r>
            <a:endParaRPr lang="en-US" noProof="0" dirty="0"/>
          </a:p>
          <a:p>
            <a:pPr lvl="3"/>
            <a:r>
              <a:rPr lang="en-US" noProof="0" dirty="0" err="1"/>
              <a:t>Vierte</a:t>
            </a:r>
            <a:r>
              <a:rPr lang="en-US" noProof="0" dirty="0"/>
              <a:t> </a:t>
            </a:r>
            <a:r>
              <a:rPr lang="en-US" noProof="0" dirty="0" err="1"/>
              <a:t>Ebene</a:t>
            </a:r>
            <a:endParaRPr lang="en-US" noProof="0" dirty="0"/>
          </a:p>
          <a:p>
            <a:pPr lvl="4"/>
            <a:r>
              <a:rPr lang="en-US" noProof="0" dirty="0" err="1"/>
              <a:t>Fünfte</a:t>
            </a:r>
            <a:r>
              <a:rPr lang="en-US" noProof="0" dirty="0"/>
              <a:t> </a:t>
            </a:r>
            <a:r>
              <a:rPr lang="en-US" noProof="0" dirty="0" err="1"/>
              <a:t>Ebene</a:t>
            </a:r>
            <a:endParaRPr lang="en-US" noProof="0" dirty="0"/>
          </a:p>
        </p:txBody>
      </p:sp>
      <p:sp>
        <p:nvSpPr>
          <p:cNvPr id="10" name="Rechteck 9">
            <a:extLst>
              <a:ext uri="{FF2B5EF4-FFF2-40B4-BE49-F238E27FC236}">
                <a16:creationId xmlns:a16="http://schemas.microsoft.com/office/drawing/2014/main" id="{1223FE31-B835-724C-BEF5-12C071323898}"/>
              </a:ext>
            </a:extLst>
          </p:cNvPr>
          <p:cNvSpPr/>
          <p:nvPr/>
        </p:nvSpPr>
        <p:spPr>
          <a:xfrm>
            <a:off x="-9625" y="6492875"/>
            <a:ext cx="12204000" cy="365125"/>
          </a:xfrm>
          <a:prstGeom prst="rect">
            <a:avLst/>
          </a:prstGeom>
          <a:solidFill>
            <a:srgbClr val="1B47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Grafik 10">
            <a:extLst>
              <a:ext uri="{FF2B5EF4-FFF2-40B4-BE49-F238E27FC236}">
                <a16:creationId xmlns:a16="http://schemas.microsoft.com/office/drawing/2014/main" id="{E0948BF6-AD57-CD46-8FE7-A01DD6D0CFE9}"/>
              </a:ext>
            </a:extLst>
          </p:cNvPr>
          <p:cNvPicPr>
            <a:picLocks noChangeAspect="1"/>
          </p:cNvPicPr>
          <p:nvPr/>
        </p:nvPicPr>
        <p:blipFill>
          <a:blip r:embed="rId5"/>
          <a:stretch>
            <a:fillRect/>
          </a:stretch>
        </p:blipFill>
        <p:spPr>
          <a:xfrm>
            <a:off x="10920019" y="5535624"/>
            <a:ext cx="1152595" cy="881584"/>
          </a:xfrm>
          <a:prstGeom prst="rect">
            <a:avLst/>
          </a:prstGeom>
        </p:spPr>
      </p:pic>
      <p:sp>
        <p:nvSpPr>
          <p:cNvPr id="12" name="Rechteck 11">
            <a:extLst>
              <a:ext uri="{FF2B5EF4-FFF2-40B4-BE49-F238E27FC236}">
                <a16:creationId xmlns:a16="http://schemas.microsoft.com/office/drawing/2014/main" id="{598EE020-A213-E74E-ACC0-0412F63253BB}"/>
              </a:ext>
            </a:extLst>
          </p:cNvPr>
          <p:cNvSpPr/>
          <p:nvPr/>
        </p:nvSpPr>
        <p:spPr>
          <a:xfrm>
            <a:off x="-12000" y="-14438"/>
            <a:ext cx="12204000" cy="365125"/>
          </a:xfrm>
          <a:prstGeom prst="rect">
            <a:avLst/>
          </a:prstGeom>
          <a:solidFill>
            <a:srgbClr val="1B47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oliennummernplatzhalter 7">
            <a:extLst>
              <a:ext uri="{FF2B5EF4-FFF2-40B4-BE49-F238E27FC236}">
                <a16:creationId xmlns:a16="http://schemas.microsoft.com/office/drawing/2014/main" id="{29EADE6C-080F-D141-A65A-65AC96AC2040}"/>
              </a:ext>
            </a:extLst>
          </p:cNvPr>
          <p:cNvSpPr txBox="1">
            <a:spLocks/>
          </p:cNvSpPr>
          <p:nvPr/>
        </p:nvSpPr>
        <p:spPr>
          <a:xfrm>
            <a:off x="9377539" y="6502499"/>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B58660-ECBC-4942-8902-3F987431A19F}" type="slidenum">
              <a:rPr lang="en-US" b="1" smtClean="0">
                <a:solidFill>
                  <a:schemeClr val="bg1"/>
                </a:solidFill>
              </a:rPr>
              <a:pPr/>
              <a:t>‹N›</a:t>
            </a:fld>
            <a:endParaRPr lang="en-US" b="1" dirty="0">
              <a:solidFill>
                <a:schemeClr val="bg1"/>
              </a:solidFill>
            </a:endParaRPr>
          </a:p>
        </p:txBody>
      </p:sp>
    </p:spTree>
    <p:extLst>
      <p:ext uri="{BB962C8B-B14F-4D97-AF65-F5344CB8AC3E}">
        <p14:creationId xmlns:p14="http://schemas.microsoft.com/office/powerpoint/2010/main" val="1542608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2" r:id="rId3"/>
  </p:sldLayoutIdLst>
  <p:hf hdr="0" ftr="0" dt="0"/>
  <p:txStyles>
    <p:titleStyle>
      <a:lvl1pPr algn="l" defTabSz="914400" rtl="0" eaLnBrk="1" latinLnBrk="0" hangingPunct="1">
        <a:lnSpc>
          <a:spcPct val="90000"/>
        </a:lnSpc>
        <a:spcBef>
          <a:spcPct val="0"/>
        </a:spcBef>
        <a:buNone/>
        <a:defRPr sz="36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5.sv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4.png"/><Relationship Id="rId5" Type="http://schemas.openxmlformats.org/officeDocument/2006/relationships/image" Target="../media/image2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svg"/><Relationship Id="rId18" Type="http://schemas.openxmlformats.org/officeDocument/2006/relationships/image" Target="../media/image39.png"/><Relationship Id="rId3" Type="http://schemas.openxmlformats.org/officeDocument/2006/relationships/slideLayout" Target="../slideLayouts/slideLayout2.xml"/><Relationship Id="rId21" Type="http://schemas.openxmlformats.org/officeDocument/2006/relationships/image" Target="../media/image42.png"/><Relationship Id="rId7" Type="http://schemas.openxmlformats.org/officeDocument/2006/relationships/image" Target="../media/image28.svg"/><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audio" Target="../media/media12.m4a"/><Relationship Id="rId16" Type="http://schemas.openxmlformats.org/officeDocument/2006/relationships/image" Target="../media/image37.png"/><Relationship Id="rId20" Type="http://schemas.openxmlformats.org/officeDocument/2006/relationships/image" Target="../media/image41.png"/><Relationship Id="rId1" Type="http://schemas.microsoft.com/office/2007/relationships/media" Target="../media/media12.m4a"/><Relationship Id="rId6" Type="http://schemas.openxmlformats.org/officeDocument/2006/relationships/image" Target="../media/image27.png"/><Relationship Id="rId11" Type="http://schemas.openxmlformats.org/officeDocument/2006/relationships/image" Target="../media/image32.svg"/><Relationship Id="rId5" Type="http://schemas.openxmlformats.org/officeDocument/2006/relationships/image" Target="../media/image26.jpeg"/><Relationship Id="rId15" Type="http://schemas.openxmlformats.org/officeDocument/2006/relationships/image" Target="../media/image36.svg"/><Relationship Id="rId10" Type="http://schemas.openxmlformats.org/officeDocument/2006/relationships/image" Target="../media/image31.png"/><Relationship Id="rId19" Type="http://schemas.openxmlformats.org/officeDocument/2006/relationships/image" Target="../media/image40.png"/><Relationship Id="rId4" Type="http://schemas.openxmlformats.org/officeDocument/2006/relationships/notesSlide" Target="../notesSlides/notesSlide12.xml"/><Relationship Id="rId9" Type="http://schemas.openxmlformats.org/officeDocument/2006/relationships/image" Target="../media/image30.svg"/><Relationship Id="rId14" Type="http://schemas.openxmlformats.org/officeDocument/2006/relationships/image" Target="../media/image35.png"/><Relationship Id="rId22"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45.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2.xml"/><Relationship Id="rId7" Type="http://schemas.openxmlformats.org/officeDocument/2006/relationships/image" Target="../media/image45.png"/><Relationship Id="rId12" Type="http://schemas.openxmlformats.org/officeDocument/2006/relationships/image" Target="../media/image3.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4.png"/><Relationship Id="rId11" Type="http://schemas.openxmlformats.org/officeDocument/2006/relationships/image" Target="../media/image49.sv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notesSlide" Target="../notesSlides/notesSlide15.xml"/><Relationship Id="rId9" Type="http://schemas.openxmlformats.org/officeDocument/2006/relationships/image" Target="../media/image47.sv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slideLayout" Target="../slideLayouts/slideLayout2.xml"/><Relationship Id="rId7" Type="http://schemas.openxmlformats.org/officeDocument/2006/relationships/image" Target="../media/image50.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notesSlide" Target="../notesSlides/notesSlide17.xml"/><Relationship Id="rId9"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54.png"/><Relationship Id="rId3" Type="http://schemas.openxmlformats.org/officeDocument/2006/relationships/slideLayout" Target="../slideLayouts/slideLayout2.xml"/><Relationship Id="rId7" Type="http://schemas.openxmlformats.org/officeDocument/2006/relationships/image" Target="../media/image39.png"/><Relationship Id="rId12" Type="http://schemas.openxmlformats.org/officeDocument/2006/relationships/image" Target="../media/image53.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8.png"/><Relationship Id="rId11" Type="http://schemas.openxmlformats.org/officeDocument/2006/relationships/image" Target="../media/image52.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notesSlide" Target="../notesSlides/notesSlide18.xml"/><Relationship Id="rId9" Type="http://schemas.openxmlformats.org/officeDocument/2006/relationships/image" Target="../media/image41.png"/><Relationship Id="rId1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39.png"/><Relationship Id="rId12" Type="http://schemas.openxmlformats.org/officeDocument/2006/relationships/image" Target="../media/image55.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8.png"/><Relationship Id="rId11" Type="http://schemas.openxmlformats.org/officeDocument/2006/relationships/image" Target="../media/image52.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notesSlide" Target="../notesSlides/notesSlide19.xml"/><Relationship Id="rId9"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4.m4a"/><Relationship Id="rId1" Type="http://schemas.microsoft.com/office/2007/relationships/media" Target="../media/media4.m4a"/><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5.m4a"/><Relationship Id="rId1" Type="http://schemas.microsoft.com/office/2007/relationships/media" Target="../media/media5.m4a"/><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6.xml"/><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audio" Target="../media/media7.m4a"/><Relationship Id="rId7" Type="http://schemas.openxmlformats.org/officeDocument/2006/relationships/image" Target="../media/image11.png"/><Relationship Id="rId2" Type="http://schemas.microsoft.com/office/2007/relationships/media" Target="../media/media7.m4a"/><Relationship Id="rId1" Type="http://schemas.openxmlformats.org/officeDocument/2006/relationships/tags" Target="../tags/tag1.xml"/><Relationship Id="rId6" Type="http://schemas.openxmlformats.org/officeDocument/2006/relationships/image" Target="../media/image7.png"/><Relationship Id="rId5" Type="http://schemas.openxmlformats.org/officeDocument/2006/relationships/notesSlide" Target="../notesSlides/notesSlide7.xml"/><Relationship Id="rId4" Type="http://schemas.openxmlformats.org/officeDocument/2006/relationships/slideLayout" Target="../slideLayouts/slideLayout2.xml"/><Relationship Id="rId9"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3.png"/><Relationship Id="rId5" Type="http://schemas.openxmlformats.org/officeDocument/2006/relationships/image" Target="../media/image10.png"/><Relationship Id="rId10" Type="http://schemas.openxmlformats.org/officeDocument/2006/relationships/image" Target="../media/image3.png"/><Relationship Id="rId4" Type="http://schemas.openxmlformats.org/officeDocument/2006/relationships/notesSlide" Target="../notesSlides/notesSlide8.xml"/><Relationship Id="rId9" Type="http://schemas.openxmlformats.org/officeDocument/2006/relationships/image" Target="../media/image16.jpg"/></Relationships>
</file>

<file path=ppt/slides/_rels/slide9.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3.png"/><Relationship Id="rId4" Type="http://schemas.openxmlformats.org/officeDocument/2006/relationships/notesSlide" Target="../notesSlides/notesSlide9.xml"/><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53EF4DA4-C6CF-AF43-BC72-3CF7858826E8}"/>
              </a:ext>
            </a:extLst>
          </p:cNvPr>
          <p:cNvSpPr/>
          <p:nvPr/>
        </p:nvSpPr>
        <p:spPr>
          <a:xfrm>
            <a:off x="0" y="3513220"/>
            <a:ext cx="12204000" cy="3344780"/>
          </a:xfrm>
          <a:prstGeom prst="rect">
            <a:avLst/>
          </a:prstGeom>
          <a:solidFill>
            <a:srgbClr val="1B47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feld 6">
            <a:extLst>
              <a:ext uri="{FF2B5EF4-FFF2-40B4-BE49-F238E27FC236}">
                <a16:creationId xmlns:a16="http://schemas.microsoft.com/office/drawing/2014/main" id="{4A78AA5B-1BFC-F04F-BA75-864250EB090B}"/>
              </a:ext>
            </a:extLst>
          </p:cNvPr>
          <p:cNvSpPr txBox="1"/>
          <p:nvPr/>
        </p:nvSpPr>
        <p:spPr>
          <a:xfrm>
            <a:off x="0" y="3716435"/>
            <a:ext cx="12192000" cy="1200329"/>
          </a:xfrm>
          <a:prstGeom prst="rect">
            <a:avLst/>
          </a:prstGeom>
          <a:noFill/>
        </p:spPr>
        <p:txBody>
          <a:bodyPr wrap="square" rtlCol="0">
            <a:spAutoFit/>
          </a:bodyPr>
          <a:lstStyle/>
          <a:p>
            <a:pPr algn="ctr"/>
            <a:r>
              <a:rPr lang="en-US" sz="3600" dirty="0">
                <a:solidFill>
                  <a:schemeClr val="bg1"/>
                </a:solidFill>
                <a:latin typeface="Century Gothic" panose="020B0502020202020204" pitchFamily="34" charset="0"/>
              </a:rPr>
              <a:t>Work Package 1: Chassis strain engineering for efficient gas feedstock conversion  </a:t>
            </a:r>
            <a:endParaRPr lang="en-US" sz="3600" i="1" dirty="0">
              <a:solidFill>
                <a:schemeClr val="bg1"/>
              </a:solidFill>
              <a:latin typeface="Century Gothic" panose="020B0502020202020204" pitchFamily="34" charset="0"/>
            </a:endParaRPr>
          </a:p>
        </p:txBody>
      </p:sp>
      <p:sp>
        <p:nvSpPr>
          <p:cNvPr id="8" name="Textfeld 7">
            <a:extLst>
              <a:ext uri="{FF2B5EF4-FFF2-40B4-BE49-F238E27FC236}">
                <a16:creationId xmlns:a16="http://schemas.microsoft.com/office/drawing/2014/main" id="{1E750C40-F9AA-4547-A8E9-3B0E1EEAC34E}"/>
              </a:ext>
            </a:extLst>
          </p:cNvPr>
          <p:cNvSpPr txBox="1"/>
          <p:nvPr/>
        </p:nvSpPr>
        <p:spPr>
          <a:xfrm>
            <a:off x="4111419" y="5367785"/>
            <a:ext cx="3969163" cy="1077218"/>
          </a:xfrm>
          <a:prstGeom prst="rect">
            <a:avLst/>
          </a:prstGeom>
          <a:noFill/>
        </p:spPr>
        <p:txBody>
          <a:bodyPr wrap="none" rtlCol="0">
            <a:spAutoFit/>
          </a:bodyPr>
          <a:lstStyle/>
          <a:p>
            <a:pPr algn="ctr"/>
            <a:r>
              <a:rPr lang="en-US" sz="3200" b="1" dirty="0" err="1">
                <a:solidFill>
                  <a:schemeClr val="bg1"/>
                </a:solidFill>
              </a:rPr>
              <a:t>esib</a:t>
            </a:r>
            <a:r>
              <a:rPr lang="en-US" sz="3200" b="1" dirty="0">
                <a:solidFill>
                  <a:schemeClr val="bg1"/>
                </a:solidFill>
              </a:rPr>
              <a:t> 2024</a:t>
            </a:r>
          </a:p>
          <a:p>
            <a:pPr algn="ctr"/>
            <a:r>
              <a:rPr lang="en-US" sz="3200" b="1" dirty="0">
                <a:solidFill>
                  <a:schemeClr val="bg1"/>
                </a:solidFill>
              </a:rPr>
              <a:t>ConCO</a:t>
            </a:r>
            <a:r>
              <a:rPr lang="en-US" sz="3200" b="1" baseline="-25000" dirty="0">
                <a:solidFill>
                  <a:schemeClr val="bg1"/>
                </a:solidFill>
              </a:rPr>
              <a:t>2</a:t>
            </a:r>
            <a:r>
              <a:rPr lang="en-US" sz="3200" b="1" dirty="0">
                <a:solidFill>
                  <a:schemeClr val="bg1"/>
                </a:solidFill>
              </a:rPr>
              <a:t>rde Workshop </a:t>
            </a:r>
          </a:p>
        </p:txBody>
      </p:sp>
      <p:sp>
        <p:nvSpPr>
          <p:cNvPr id="9" name="Inhaltsplatzhalter 2">
            <a:extLst>
              <a:ext uri="{FF2B5EF4-FFF2-40B4-BE49-F238E27FC236}">
                <a16:creationId xmlns:a16="http://schemas.microsoft.com/office/drawing/2014/main" id="{8C82F4EF-ECF5-4CDB-9F2A-0CE7C5F20D0E}"/>
              </a:ext>
            </a:extLst>
          </p:cNvPr>
          <p:cNvSpPr txBox="1">
            <a:spLocks/>
          </p:cNvSpPr>
          <p:nvPr/>
        </p:nvSpPr>
        <p:spPr>
          <a:xfrm>
            <a:off x="-12000" y="6627178"/>
            <a:ext cx="12204000" cy="2541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t>This project has received funding from the European Union’s Horizon 2020 research and innovation </a:t>
            </a:r>
            <a:r>
              <a:rPr lang="en-US" sz="1200" dirty="0" err="1"/>
              <a:t>programme</a:t>
            </a:r>
            <a:r>
              <a:rPr lang="en-US" sz="1200" dirty="0"/>
              <a:t> under the Marie </a:t>
            </a:r>
            <a:r>
              <a:rPr lang="en-US" sz="1200" dirty="0" err="1"/>
              <a:t>Skłodowska</a:t>
            </a:r>
            <a:r>
              <a:rPr lang="en-US" sz="1200" dirty="0"/>
              <a:t>-Curie grant agreement No 955740.</a:t>
            </a:r>
          </a:p>
          <a:p>
            <a:endParaRPr lang="de-AT" sz="1200" dirty="0"/>
          </a:p>
        </p:txBody>
      </p:sp>
      <p:sp>
        <p:nvSpPr>
          <p:cNvPr id="10" name="Rechteck 9">
            <a:extLst>
              <a:ext uri="{FF2B5EF4-FFF2-40B4-BE49-F238E27FC236}">
                <a16:creationId xmlns:a16="http://schemas.microsoft.com/office/drawing/2014/main" id="{82792791-B3B6-4F02-BB45-6FBE6463A04F}"/>
              </a:ext>
            </a:extLst>
          </p:cNvPr>
          <p:cNvSpPr/>
          <p:nvPr/>
        </p:nvSpPr>
        <p:spPr>
          <a:xfrm>
            <a:off x="0" y="-11575"/>
            <a:ext cx="12192000" cy="474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4" name="Tabella 3">
            <a:extLst>
              <a:ext uri="{FF2B5EF4-FFF2-40B4-BE49-F238E27FC236}">
                <a16:creationId xmlns:a16="http://schemas.microsoft.com/office/drawing/2014/main" id="{B9E266E2-63FB-F4E5-EF68-7F8BA3109412}"/>
              </a:ext>
            </a:extLst>
          </p:cNvPr>
          <p:cNvGraphicFramePr>
            <a:graphicFrameLocks noGrp="1"/>
          </p:cNvGraphicFramePr>
          <p:nvPr>
            <p:extLst>
              <p:ext uri="{D42A27DB-BD31-4B8C-83A1-F6EECF244321}">
                <p14:modId xmlns:p14="http://schemas.microsoft.com/office/powerpoint/2010/main" val="3371708179"/>
              </p:ext>
            </p:extLst>
          </p:nvPr>
        </p:nvGraphicFramePr>
        <p:xfrm>
          <a:off x="3290047" y="4911290"/>
          <a:ext cx="10515600" cy="274320"/>
        </p:xfrm>
        <a:graphic>
          <a:graphicData uri="http://schemas.openxmlformats.org/drawingml/2006/table">
            <a:tbl>
              <a:tblPr/>
              <a:tblGrid>
                <a:gridCol w="10515600">
                  <a:extLst>
                    <a:ext uri="{9D8B030D-6E8A-4147-A177-3AD203B41FA5}">
                      <a16:colId xmlns:a16="http://schemas.microsoft.com/office/drawing/2014/main" val="3279992963"/>
                    </a:ext>
                  </a:extLst>
                </a:gridCol>
              </a:tblGrid>
              <a:tr h="0">
                <a:tc>
                  <a:txBody>
                    <a:bodyPr/>
                    <a:lstStyle/>
                    <a:p>
                      <a:endParaRPr lang="it-IT" b="0" i="0" dirty="0">
                        <a:effectLst/>
                        <a:latin typeface="Century Gothic" panose="020B0502020202020204" pitchFamily="34" charset="0"/>
                      </a:endParaRPr>
                    </a:p>
                  </a:txBody>
                  <a:tcPr marL="47625" marR="47625" marT="0" marB="0">
                    <a:lnL>
                      <a:noFill/>
                    </a:lnL>
                    <a:lnR>
                      <a:noFill/>
                    </a:lnR>
                    <a:lnT>
                      <a:noFill/>
                    </a:lnT>
                    <a:lnB>
                      <a:noFill/>
                    </a:lnB>
                    <a:noFill/>
                  </a:tcPr>
                </a:tc>
                <a:extLst>
                  <a:ext uri="{0D108BD9-81ED-4DB2-BD59-A6C34878D82A}">
                    <a16:rowId xmlns:a16="http://schemas.microsoft.com/office/drawing/2014/main" val="933977066"/>
                  </a:ext>
                </a:extLst>
              </a:tr>
            </a:tbl>
          </a:graphicData>
        </a:graphic>
      </p:graphicFrame>
      <p:sp>
        <p:nvSpPr>
          <p:cNvPr id="5" name="Rectangle 2">
            <a:extLst>
              <a:ext uri="{FF2B5EF4-FFF2-40B4-BE49-F238E27FC236}">
                <a16:creationId xmlns:a16="http://schemas.microsoft.com/office/drawing/2014/main" id="{0A5DC7EE-A529-B717-39AA-BF7B52663482}"/>
              </a:ext>
            </a:extLst>
          </p:cNvPr>
          <p:cNvSpPr>
            <a:spLocks noChangeArrowheads="1"/>
          </p:cNvSpPr>
          <p:nvPr/>
        </p:nvSpPr>
        <p:spPr bwMode="auto">
          <a:xfrm>
            <a:off x="838200" y="38639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it-IT" altLang="it-IT" sz="900" b="0" i="0" u="none" strike="noStrike" cap="none" normalizeH="0" baseline="0">
                <a:ln>
                  <a:noFill/>
                </a:ln>
                <a:solidFill>
                  <a:schemeClr val="tx1"/>
                </a:solidFill>
                <a:effectLst/>
                <a:latin typeface="Helvetica" pitchFamily="2" charset="0"/>
              </a:rPr>
            </a:br>
            <a:endParaRPr kumimoji="0" lang="it-IT" altLang="it-IT" sz="10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it-IT" altLang="it-IT" sz="900" b="0" i="0" u="none" strike="noStrike" cap="none" normalizeH="0" baseline="0">
                <a:ln>
                  <a:noFill/>
                </a:ln>
                <a:solidFill>
                  <a:schemeClr val="tx1"/>
                </a:solidFill>
                <a:effectLst/>
                <a:latin typeface="Helvetica" pitchFamily="2" charset="0"/>
              </a:rPr>
            </a:br>
            <a:endParaRPr kumimoji="0" lang="it-IT" altLang="it-IT" sz="1800" b="0" i="0" u="none" strike="noStrike" cap="none" normalizeH="0" baseline="0">
              <a:ln>
                <a:noFill/>
              </a:ln>
              <a:solidFill>
                <a:schemeClr val="tx1"/>
              </a:solidFill>
              <a:effectLst/>
              <a:latin typeface="Arial" panose="020B0604020202020204" pitchFamily="34" charset="0"/>
            </a:endParaRPr>
          </a:p>
        </p:txBody>
      </p:sp>
      <p:pic>
        <p:nvPicPr>
          <p:cNvPr id="26" name="Audio 25">
            <a:extLst>
              <a:ext uri="{FF2B5EF4-FFF2-40B4-BE49-F238E27FC236}">
                <a16:creationId xmlns:a16="http://schemas.microsoft.com/office/drawing/2014/main" id="{F159EE22-D2E9-E59F-40EC-1F0F976B510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813924863"/>
      </p:ext>
    </p:extLst>
  </p:cSld>
  <p:clrMapOvr>
    <a:masterClrMapping/>
  </p:clrMapOvr>
  <mc:AlternateContent xmlns:mc="http://schemas.openxmlformats.org/markup-compatibility/2006">
    <mc:Choice xmlns:p14="http://schemas.microsoft.com/office/powerpoint/2010/main" Requires="p14">
      <p:transition spd="slow" p14:dur="2000" advTm="9539"/>
    </mc:Choice>
    <mc:Fallback>
      <p:transition spd="slow" advTm="95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extLst>
    <p:ext uri="{3A86A75C-4F4B-4683-9AE1-C65F6400EC91}">
      <p14:laserTraceLst xmlns:p14="http://schemas.microsoft.com/office/powerpoint/2010/main">
        <p14:tracePtLst>
          <p14:tracePt t="127" x="11988800" y="654050"/>
          <p14:tracePt t="151" x="11938000" y="654050"/>
          <p14:tracePt t="167" x="11887200" y="654050"/>
          <p14:tracePt t="176" x="11836400" y="654050"/>
          <p14:tracePt t="191" x="11791950" y="654050"/>
          <p14:tracePt t="199" x="11791950" y="603250"/>
          <p14:tracePt t="215" x="11741150" y="603250"/>
          <p14:tracePt t="239" x="11690350" y="603250"/>
          <p14:tracePt t="295" x="11639550" y="603250"/>
        </p14:tracePtLst>
      </p14:laserTrace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DCC2955C-8C03-FEB8-850C-ACF7D91A01FD}"/>
              </a:ext>
            </a:extLst>
          </p:cNvPr>
          <p:cNvSpPr txBox="1"/>
          <p:nvPr/>
        </p:nvSpPr>
        <p:spPr>
          <a:xfrm>
            <a:off x="2209800" y="946538"/>
            <a:ext cx="7772400" cy="1477328"/>
          </a:xfrm>
          <a:prstGeom prst="rect">
            <a:avLst/>
          </a:prstGeom>
          <a:noFill/>
        </p:spPr>
        <p:txBody>
          <a:bodyPr wrap="square" rtlCol="0">
            <a:spAutoFit/>
          </a:bodyPr>
          <a:lstStyle/>
          <a:p>
            <a:pPr algn="ctr">
              <a:lnSpc>
                <a:spcPct val="150000"/>
              </a:lnSpc>
            </a:pPr>
            <a:r>
              <a:rPr lang="de-DE" dirty="0" err="1"/>
              <a:t>Increase</a:t>
            </a:r>
            <a:r>
              <a:rPr lang="de-DE" dirty="0"/>
              <a:t> </a:t>
            </a:r>
            <a:r>
              <a:rPr lang="de-DE" dirty="0" err="1"/>
              <a:t>the</a:t>
            </a:r>
            <a:r>
              <a:rPr lang="de-DE" dirty="0"/>
              <a:t> </a:t>
            </a:r>
            <a:r>
              <a:rPr lang="de-DE" dirty="0" err="1"/>
              <a:t>efflux</a:t>
            </a:r>
            <a:r>
              <a:rPr lang="de-DE" dirty="0"/>
              <a:t> </a:t>
            </a:r>
            <a:r>
              <a:rPr lang="de-DE" dirty="0" err="1"/>
              <a:t>of</a:t>
            </a:r>
            <a:r>
              <a:rPr lang="de-DE" dirty="0"/>
              <a:t> L-</a:t>
            </a:r>
            <a:r>
              <a:rPr lang="de-DE" dirty="0" err="1"/>
              <a:t>methionine</a:t>
            </a:r>
            <a:r>
              <a:rPr lang="de-DE" dirty="0"/>
              <a:t> </a:t>
            </a:r>
            <a:r>
              <a:rPr lang="de-DE" dirty="0" err="1"/>
              <a:t>from</a:t>
            </a:r>
            <a:r>
              <a:rPr lang="de-DE" dirty="0"/>
              <a:t> </a:t>
            </a:r>
            <a:r>
              <a:rPr lang="de-DE" dirty="0" err="1"/>
              <a:t>the</a:t>
            </a:r>
            <a:r>
              <a:rPr lang="de-DE" dirty="0"/>
              <a:t> </a:t>
            </a:r>
            <a:r>
              <a:rPr lang="de-DE" dirty="0" err="1"/>
              <a:t>cell</a:t>
            </a:r>
            <a:endParaRPr lang="de-DE" dirty="0"/>
          </a:p>
          <a:p>
            <a:pPr marL="285750" indent="-285750" algn="ctr">
              <a:lnSpc>
                <a:spcPct val="150000"/>
              </a:lnSpc>
              <a:buFont typeface="Arial" panose="020B0604020202020204" pitchFamily="34" charset="0"/>
              <a:buChar char="•"/>
            </a:pPr>
            <a:r>
              <a:rPr lang="en-GB" b="1" dirty="0" err="1"/>
              <a:t>YjeH</a:t>
            </a:r>
            <a:r>
              <a:rPr lang="en-GB" b="1" dirty="0"/>
              <a:t>: </a:t>
            </a:r>
            <a:r>
              <a:rPr lang="en-GB" dirty="0"/>
              <a:t>efflux transporter for L-methionine</a:t>
            </a:r>
          </a:p>
          <a:p>
            <a:pPr algn="ctr"/>
            <a:endParaRPr lang="de-DE" dirty="0"/>
          </a:p>
          <a:p>
            <a:pPr algn="ctr"/>
            <a:endParaRPr lang="en-GB" dirty="0"/>
          </a:p>
        </p:txBody>
      </p:sp>
      <p:sp>
        <p:nvSpPr>
          <p:cNvPr id="5" name="Rectangle 19">
            <a:extLst>
              <a:ext uri="{FF2B5EF4-FFF2-40B4-BE49-F238E27FC236}">
                <a16:creationId xmlns:a16="http://schemas.microsoft.com/office/drawing/2014/main" id="{1C8AE6B6-927D-EF86-1832-7F2640647B86}"/>
              </a:ext>
            </a:extLst>
          </p:cNvPr>
          <p:cNvSpPr/>
          <p:nvPr/>
        </p:nvSpPr>
        <p:spPr>
          <a:xfrm>
            <a:off x="2209800" y="858790"/>
            <a:ext cx="7772400" cy="1119883"/>
          </a:xfrm>
          <a:prstGeom prst="rect">
            <a:avLst/>
          </a:prstGeom>
          <a:noFill/>
          <a:ln w="57150">
            <a:solidFill>
              <a:srgbClr val="1B47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uppo 7">
            <a:extLst>
              <a:ext uri="{FF2B5EF4-FFF2-40B4-BE49-F238E27FC236}">
                <a16:creationId xmlns:a16="http://schemas.microsoft.com/office/drawing/2014/main" id="{F10A98D5-E496-FE68-DBE2-8A4AD4601F42}"/>
              </a:ext>
            </a:extLst>
          </p:cNvPr>
          <p:cNvGrpSpPr/>
          <p:nvPr/>
        </p:nvGrpSpPr>
        <p:grpSpPr>
          <a:xfrm>
            <a:off x="10247912" y="493959"/>
            <a:ext cx="1798275" cy="2126894"/>
            <a:chOff x="98393" y="432999"/>
            <a:chExt cx="1798275" cy="2126894"/>
          </a:xfrm>
        </p:grpSpPr>
        <p:pic>
          <p:nvPicPr>
            <p:cNvPr id="6" name="Grafik 3" descr="Ein Bild, das Kunst, Electric Blue (Farbe), Grafiken, Cartoon enthält.&#10;&#10;Automatisch generierte Beschreibung">
              <a:extLst>
                <a:ext uri="{FF2B5EF4-FFF2-40B4-BE49-F238E27FC236}">
                  <a16:creationId xmlns:a16="http://schemas.microsoft.com/office/drawing/2014/main" id="{F3702D23-2F9C-B23C-F941-A5785B08A330}"/>
                </a:ext>
              </a:extLst>
            </p:cNvPr>
            <p:cNvPicPr>
              <a:picLocks noChangeAspect="1"/>
            </p:cNvPicPr>
            <p:nvPr/>
          </p:nvPicPr>
          <p:blipFill>
            <a:blip r:embed="rId5"/>
            <a:stretch>
              <a:fillRect/>
            </a:stretch>
          </p:blipFill>
          <p:spPr>
            <a:xfrm>
              <a:off x="98393" y="432999"/>
              <a:ext cx="1798275" cy="2126894"/>
            </a:xfrm>
            <a:prstGeom prst="rect">
              <a:avLst/>
            </a:prstGeom>
          </p:spPr>
        </p:pic>
        <p:sp>
          <p:nvSpPr>
            <p:cNvPr id="7" name="Textfeld 7">
              <a:extLst>
                <a:ext uri="{FF2B5EF4-FFF2-40B4-BE49-F238E27FC236}">
                  <a16:creationId xmlns:a16="http://schemas.microsoft.com/office/drawing/2014/main" id="{C49516D9-E37B-DB35-D03F-1EFF7D9D548E}"/>
                </a:ext>
              </a:extLst>
            </p:cNvPr>
            <p:cNvSpPr txBox="1"/>
            <p:nvPr/>
          </p:nvSpPr>
          <p:spPr>
            <a:xfrm>
              <a:off x="556069" y="2221339"/>
              <a:ext cx="882921" cy="338554"/>
            </a:xfrm>
            <a:prstGeom prst="rect">
              <a:avLst/>
            </a:prstGeom>
            <a:noFill/>
            <a:ln>
              <a:noFill/>
            </a:ln>
          </p:spPr>
          <p:txBody>
            <a:bodyPr wrap="square" rtlCol="0">
              <a:spAutoFit/>
            </a:bodyPr>
            <a:lstStyle/>
            <a:p>
              <a:pPr algn="ctr"/>
              <a:r>
                <a:rPr lang="en-GB" sz="1600" i="1" dirty="0">
                  <a:latin typeface="Segoe UI Semilight" panose="020B0402040204020203" pitchFamily="34" charset="0"/>
                  <a:cs typeface="Segoe UI Semilight" panose="020B0402040204020203" pitchFamily="34" charset="0"/>
                </a:rPr>
                <a:t>YjeH</a:t>
              </a:r>
              <a:endParaRPr lang="en-GB" sz="1600" i="1" baseline="30000" dirty="0">
                <a:latin typeface="Segoe UI Semilight" panose="020B0402040204020203" pitchFamily="34" charset="0"/>
                <a:cs typeface="Segoe UI Semilight" panose="020B0402040204020203" pitchFamily="34" charset="0"/>
              </a:endParaRPr>
            </a:p>
          </p:txBody>
        </p:sp>
      </p:grpSp>
      <p:sp>
        <p:nvSpPr>
          <p:cNvPr id="9" name="TextBox 15">
            <a:extLst>
              <a:ext uri="{FF2B5EF4-FFF2-40B4-BE49-F238E27FC236}">
                <a16:creationId xmlns:a16="http://schemas.microsoft.com/office/drawing/2014/main" id="{E4F35AEC-B16B-DFEB-B6B4-781151D8943E}"/>
              </a:ext>
            </a:extLst>
          </p:cNvPr>
          <p:cNvSpPr txBox="1"/>
          <p:nvPr/>
        </p:nvSpPr>
        <p:spPr>
          <a:xfrm>
            <a:off x="2209800" y="2956807"/>
            <a:ext cx="7772400" cy="1477328"/>
          </a:xfrm>
          <a:prstGeom prst="rect">
            <a:avLst/>
          </a:prstGeom>
          <a:noFill/>
        </p:spPr>
        <p:txBody>
          <a:bodyPr wrap="square" rtlCol="0">
            <a:spAutoFit/>
          </a:bodyPr>
          <a:lstStyle/>
          <a:p>
            <a:pPr algn="ctr">
              <a:lnSpc>
                <a:spcPct val="150000"/>
              </a:lnSpc>
              <a:spcBef>
                <a:spcPts val="2200"/>
              </a:spcBef>
            </a:pPr>
            <a:r>
              <a:rPr lang="en-GB" dirty="0">
                <a:latin typeface="Aptos" panose="020B0004020202020204" pitchFamily="34" charset="0"/>
              </a:rPr>
              <a:t>Decrease the influx of L-methionine into the cell</a:t>
            </a:r>
          </a:p>
          <a:p>
            <a:pPr marL="742950" lvl="1" indent="-285750" algn="ctr">
              <a:lnSpc>
                <a:spcPct val="150000"/>
              </a:lnSpc>
              <a:buFont typeface="Arial" panose="020B0604020202020204" pitchFamily="34" charset="0"/>
              <a:buChar char="•"/>
            </a:pPr>
            <a:r>
              <a:rPr lang="en-GB" b="1" dirty="0" err="1"/>
              <a:t>MetD</a:t>
            </a:r>
            <a:r>
              <a:rPr lang="en-GB" b="1" dirty="0"/>
              <a:t>:</a:t>
            </a:r>
            <a:r>
              <a:rPr lang="en-GB" dirty="0"/>
              <a:t> high-affinity influx transport system for L-methionine</a:t>
            </a:r>
          </a:p>
          <a:p>
            <a:pPr algn="ctr"/>
            <a:endParaRPr lang="de-DE" dirty="0"/>
          </a:p>
          <a:p>
            <a:pPr algn="ctr"/>
            <a:endParaRPr lang="en-GB" dirty="0"/>
          </a:p>
        </p:txBody>
      </p:sp>
      <p:sp>
        <p:nvSpPr>
          <p:cNvPr id="10" name="Rectangle 19">
            <a:extLst>
              <a:ext uri="{FF2B5EF4-FFF2-40B4-BE49-F238E27FC236}">
                <a16:creationId xmlns:a16="http://schemas.microsoft.com/office/drawing/2014/main" id="{7424D268-BB1B-ADBC-938C-58BC00D9217A}"/>
              </a:ext>
            </a:extLst>
          </p:cNvPr>
          <p:cNvSpPr/>
          <p:nvPr/>
        </p:nvSpPr>
        <p:spPr>
          <a:xfrm>
            <a:off x="2209800" y="2869059"/>
            <a:ext cx="7772400" cy="1119883"/>
          </a:xfrm>
          <a:prstGeom prst="rect">
            <a:avLst/>
          </a:prstGeom>
          <a:noFill/>
          <a:ln w="57150">
            <a:solidFill>
              <a:srgbClr val="1B47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5">
            <a:extLst>
              <a:ext uri="{FF2B5EF4-FFF2-40B4-BE49-F238E27FC236}">
                <a16:creationId xmlns:a16="http://schemas.microsoft.com/office/drawing/2014/main" id="{C1FA15A8-9668-008E-D1B4-1C20013E6C2C}"/>
              </a:ext>
            </a:extLst>
          </p:cNvPr>
          <p:cNvSpPr txBox="1"/>
          <p:nvPr/>
        </p:nvSpPr>
        <p:spPr>
          <a:xfrm>
            <a:off x="2209800" y="4904531"/>
            <a:ext cx="7772400" cy="1615827"/>
          </a:xfrm>
          <a:prstGeom prst="rect">
            <a:avLst/>
          </a:prstGeom>
          <a:noFill/>
        </p:spPr>
        <p:txBody>
          <a:bodyPr wrap="square" rtlCol="0">
            <a:spAutoFit/>
          </a:bodyPr>
          <a:lstStyle/>
          <a:p>
            <a:pPr algn="ctr">
              <a:lnSpc>
                <a:spcPct val="150000"/>
              </a:lnSpc>
              <a:spcBef>
                <a:spcPts val="2200"/>
              </a:spcBef>
            </a:pPr>
            <a:r>
              <a:rPr lang="en-GB" dirty="0"/>
              <a:t>Increase the production of L-methionine</a:t>
            </a:r>
          </a:p>
          <a:p>
            <a:pPr marL="285750" indent="-285750" algn="ctr">
              <a:lnSpc>
                <a:spcPct val="150000"/>
              </a:lnSpc>
              <a:buFont typeface="Arial" panose="020B0604020202020204" pitchFamily="34" charset="0"/>
              <a:buChar char="•"/>
            </a:pPr>
            <a:r>
              <a:rPr lang="en-GB" dirty="0"/>
              <a:t>Expression of the homoserine </a:t>
            </a:r>
            <a:r>
              <a:rPr lang="en-GB" i="1" dirty="0"/>
              <a:t>O-</a:t>
            </a:r>
            <a:r>
              <a:rPr lang="en-GB" i="1" dirty="0" err="1"/>
              <a:t>succinyltransferase</a:t>
            </a:r>
            <a:r>
              <a:rPr lang="en-GB" dirty="0"/>
              <a:t> </a:t>
            </a:r>
            <a:r>
              <a:rPr lang="en-GB" b="1" dirty="0" err="1"/>
              <a:t>MetA</a:t>
            </a:r>
            <a:r>
              <a:rPr lang="en-GB" dirty="0"/>
              <a:t> </a:t>
            </a:r>
          </a:p>
          <a:p>
            <a:pPr marL="285750" indent="-285750" algn="ctr">
              <a:lnSpc>
                <a:spcPct val="150000"/>
              </a:lnSpc>
              <a:buFont typeface="Arial" panose="020B0604020202020204" pitchFamily="34" charset="0"/>
              <a:buChar char="•"/>
            </a:pPr>
            <a:endParaRPr lang="de-DE" dirty="0"/>
          </a:p>
          <a:p>
            <a:pPr algn="ctr"/>
            <a:endParaRPr lang="en-GB" dirty="0"/>
          </a:p>
        </p:txBody>
      </p:sp>
      <p:sp>
        <p:nvSpPr>
          <p:cNvPr id="12" name="Rectangle 19">
            <a:extLst>
              <a:ext uri="{FF2B5EF4-FFF2-40B4-BE49-F238E27FC236}">
                <a16:creationId xmlns:a16="http://schemas.microsoft.com/office/drawing/2014/main" id="{DC110152-911F-3E37-ECE5-BB15E144E87C}"/>
              </a:ext>
            </a:extLst>
          </p:cNvPr>
          <p:cNvSpPr/>
          <p:nvPr/>
        </p:nvSpPr>
        <p:spPr>
          <a:xfrm>
            <a:off x="2209800" y="4816783"/>
            <a:ext cx="7772400" cy="1119883"/>
          </a:xfrm>
          <a:prstGeom prst="rect">
            <a:avLst/>
          </a:prstGeom>
          <a:noFill/>
          <a:ln w="57150">
            <a:solidFill>
              <a:srgbClr val="1B47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Grafik 5">
            <a:extLst>
              <a:ext uri="{FF2B5EF4-FFF2-40B4-BE49-F238E27FC236}">
                <a16:creationId xmlns:a16="http://schemas.microsoft.com/office/drawing/2014/main" id="{550DC55D-B250-5A28-EE40-DF125950956E}"/>
              </a:ext>
            </a:extLst>
          </p:cNvPr>
          <p:cNvPicPr>
            <a:picLocks noChangeAspect="1"/>
          </p:cNvPicPr>
          <p:nvPr/>
        </p:nvPicPr>
        <p:blipFill>
          <a:blip r:embed="rId6"/>
          <a:srcRect l="32" r="32"/>
          <a:stretch/>
        </p:blipFill>
        <p:spPr>
          <a:xfrm>
            <a:off x="283663" y="3695471"/>
            <a:ext cx="1410703" cy="2092336"/>
          </a:xfrm>
          <a:prstGeom prst="rect">
            <a:avLst/>
          </a:prstGeom>
        </p:spPr>
      </p:pic>
      <p:sp>
        <p:nvSpPr>
          <p:cNvPr id="14" name="Textfeld 6">
            <a:extLst>
              <a:ext uri="{FF2B5EF4-FFF2-40B4-BE49-F238E27FC236}">
                <a16:creationId xmlns:a16="http://schemas.microsoft.com/office/drawing/2014/main" id="{DBA53D9A-9A91-E198-A700-D151D24E94BF}"/>
              </a:ext>
            </a:extLst>
          </p:cNvPr>
          <p:cNvSpPr txBox="1"/>
          <p:nvPr/>
        </p:nvSpPr>
        <p:spPr>
          <a:xfrm>
            <a:off x="547553" y="5843648"/>
            <a:ext cx="882921" cy="342887"/>
          </a:xfrm>
          <a:prstGeom prst="rect">
            <a:avLst/>
          </a:prstGeom>
          <a:noFill/>
          <a:ln>
            <a:noFill/>
          </a:ln>
        </p:spPr>
        <p:txBody>
          <a:bodyPr wrap="square" rtlCol="0">
            <a:spAutoFit/>
          </a:bodyPr>
          <a:lstStyle/>
          <a:p>
            <a:pPr algn="ctr"/>
            <a:r>
              <a:rPr lang="en-GB" sz="1600" i="1" dirty="0">
                <a:latin typeface="Segoe UI Semilight" panose="020B0402040204020203" pitchFamily="34" charset="0"/>
                <a:cs typeface="Segoe UI Semilight" panose="020B0402040204020203" pitchFamily="34" charset="0"/>
              </a:rPr>
              <a:t>MetA</a:t>
            </a:r>
            <a:endParaRPr lang="en-GB" sz="1600" i="1" baseline="30000" dirty="0">
              <a:latin typeface="Segoe UI Semilight" panose="020B0402040204020203" pitchFamily="34" charset="0"/>
              <a:cs typeface="Segoe UI Semilight" panose="020B0402040204020203" pitchFamily="34" charset="0"/>
            </a:endParaRPr>
          </a:p>
        </p:txBody>
      </p:sp>
      <p:pic>
        <p:nvPicPr>
          <p:cNvPr id="36" name="Audio 35">
            <a:extLst>
              <a:ext uri="{FF2B5EF4-FFF2-40B4-BE49-F238E27FC236}">
                <a16:creationId xmlns:a16="http://schemas.microsoft.com/office/drawing/2014/main" id="{F1D118A2-2DA8-884F-89B1-C610780DA83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236702889"/>
      </p:ext>
    </p:extLst>
  </p:cSld>
  <p:clrMapOvr>
    <a:masterClrMapping/>
  </p:clrMapOvr>
  <mc:AlternateContent xmlns:mc="http://schemas.openxmlformats.org/markup-compatibility/2006">
    <mc:Choice xmlns:p14="http://schemas.microsoft.com/office/powerpoint/2010/main" Requires="p14">
      <p:transition spd="slow" p14:dur="2000" advTm="51267"/>
    </mc:Choice>
    <mc:Fallback>
      <p:transition spd="slow" advTm="512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extLst>
    <p:ext uri="{3A86A75C-4F4B-4683-9AE1-C65F6400EC91}">
      <p14:laserTraceLst xmlns:p14="http://schemas.microsoft.com/office/powerpoint/2010/main">
        <p14:tracePtLst>
          <p14:tracePt t="50590" x="9372600" y="304800"/>
          <p14:tracePt t="50607" x="9321800" y="603250"/>
          <p14:tracePt t="50611" x="9271000" y="755650"/>
          <p14:tracePt t="50618" x="9271000" y="806450"/>
          <p14:tracePt t="50628" x="9271000" y="908050"/>
          <p14:tracePt t="50634" x="9271000" y="958850"/>
          <p14:tracePt t="50642" x="9271000" y="1009650"/>
          <p14:tracePt t="50657" x="9271000" y="1060450"/>
          <p14:tracePt t="50681" x="9271000" y="1111250"/>
          <p14:tracePt t="50705" x="9220200" y="1111250"/>
          <p14:tracePt t="50721" x="9220200" y="1162050"/>
          <p14:tracePt t="50745" x="9220200" y="1212850"/>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EACC8-7C07-0DF3-C38B-87EFA3C46E19}"/>
            </a:ext>
          </a:extLst>
        </p:cNvPr>
        <p:cNvGrpSpPr/>
        <p:nvPr/>
      </p:nvGrpSpPr>
      <p:grpSpPr>
        <a:xfrm>
          <a:off x="0" y="0"/>
          <a:ext cx="0" cy="0"/>
          <a:chOff x="0" y="0"/>
          <a:chExt cx="0" cy="0"/>
        </a:xfrm>
      </p:grpSpPr>
      <p:pic>
        <p:nvPicPr>
          <p:cNvPr id="3" name="Grafik 10" descr="Ein Bild, das Text, Screenshot, Diagramm, Kreis enthält.&#10;&#10;Automatisch generierte Beschreibung">
            <a:extLst>
              <a:ext uri="{FF2B5EF4-FFF2-40B4-BE49-F238E27FC236}">
                <a16:creationId xmlns:a16="http://schemas.microsoft.com/office/drawing/2014/main" id="{E2E7E66A-CA83-4E6E-0B33-F3F681AB330F}"/>
              </a:ext>
            </a:extLst>
          </p:cNvPr>
          <p:cNvPicPr>
            <a:picLocks noChangeAspect="1"/>
          </p:cNvPicPr>
          <p:nvPr/>
        </p:nvPicPr>
        <p:blipFill>
          <a:blip r:embed="rId5"/>
          <a:stretch>
            <a:fillRect/>
          </a:stretch>
        </p:blipFill>
        <p:spPr>
          <a:xfrm>
            <a:off x="6830388" y="2295992"/>
            <a:ext cx="5094876" cy="4099698"/>
          </a:xfrm>
          <a:prstGeom prst="rect">
            <a:avLst/>
          </a:prstGeom>
        </p:spPr>
      </p:pic>
      <p:sp>
        <p:nvSpPr>
          <p:cNvPr id="15" name="TextBox 21">
            <a:extLst>
              <a:ext uri="{FF2B5EF4-FFF2-40B4-BE49-F238E27FC236}">
                <a16:creationId xmlns:a16="http://schemas.microsoft.com/office/drawing/2014/main" id="{2C9E7055-D0B6-E951-28C4-4B5CA1C938C5}"/>
              </a:ext>
            </a:extLst>
          </p:cNvPr>
          <p:cNvSpPr txBox="1"/>
          <p:nvPr/>
        </p:nvSpPr>
        <p:spPr>
          <a:xfrm>
            <a:off x="1545740" y="774037"/>
            <a:ext cx="6373604" cy="1521955"/>
          </a:xfrm>
          <a:prstGeom prst="rect">
            <a:avLst/>
          </a:prstGeom>
          <a:noFill/>
        </p:spPr>
        <p:txBody>
          <a:bodyPr wrap="none" rtlCol="0">
            <a:spAutoFit/>
          </a:bodyPr>
          <a:lstStyle/>
          <a:p>
            <a:pPr>
              <a:lnSpc>
                <a:spcPct val="150000"/>
              </a:lnSpc>
            </a:pPr>
            <a:r>
              <a:rPr lang="it-IT" sz="2400" b="1" i="1" dirty="0"/>
              <a:t>C. </a:t>
            </a:r>
            <a:r>
              <a:rPr lang="it-IT" sz="2400" b="1" i="1" dirty="0" err="1"/>
              <a:t>necator</a:t>
            </a:r>
            <a:r>
              <a:rPr lang="it-IT" sz="2400" b="1" i="1" dirty="0"/>
              <a:t> </a:t>
            </a:r>
            <a:r>
              <a:rPr lang="de-DE" sz="2400" b="1" i="1" dirty="0"/>
              <a:t>∆</a:t>
            </a:r>
            <a:r>
              <a:rPr lang="de-DE" sz="2400" b="1" i="1" dirty="0" err="1"/>
              <a:t>MetD</a:t>
            </a:r>
            <a:r>
              <a:rPr lang="de-DE" sz="2400" b="1" i="1" dirty="0"/>
              <a:t> </a:t>
            </a:r>
            <a:r>
              <a:rPr lang="de-DE" sz="2400" b="1" i="1" dirty="0" err="1"/>
              <a:t>YjeH</a:t>
            </a:r>
            <a:r>
              <a:rPr lang="de-DE" sz="2400" b="1" i="1" dirty="0"/>
              <a:t> </a:t>
            </a:r>
            <a:r>
              <a:rPr lang="de-DE" sz="2400" dirty="0"/>
              <a:t>(</a:t>
            </a:r>
            <a:r>
              <a:rPr lang="de-DE" sz="2400" dirty="0" err="1"/>
              <a:t>from</a:t>
            </a:r>
            <a:r>
              <a:rPr lang="de-DE" sz="2400" dirty="0"/>
              <a:t> </a:t>
            </a:r>
            <a:r>
              <a:rPr lang="de-DE" sz="2400" i="1" dirty="0"/>
              <a:t>E. coli </a:t>
            </a:r>
            <a:r>
              <a:rPr lang="de-DE" sz="2400" dirty="0"/>
              <a:t>K-12)</a:t>
            </a:r>
          </a:p>
          <a:p>
            <a:pPr marL="342900" indent="-342900">
              <a:lnSpc>
                <a:spcPct val="150000"/>
              </a:lnSpc>
              <a:buFont typeface="Arial" panose="020B0604020202020204" pitchFamily="34" charset="0"/>
              <a:buChar char="•"/>
            </a:pPr>
            <a:r>
              <a:rPr lang="it-IT" sz="2000" dirty="0" err="1"/>
              <a:t>Increased</a:t>
            </a:r>
            <a:r>
              <a:rPr lang="it-IT" sz="2000" dirty="0"/>
              <a:t> </a:t>
            </a:r>
            <a:r>
              <a:rPr lang="it-IT" sz="2000" dirty="0" err="1"/>
              <a:t>efflux</a:t>
            </a:r>
            <a:r>
              <a:rPr lang="it-IT" sz="2000" dirty="0"/>
              <a:t> and </a:t>
            </a:r>
            <a:r>
              <a:rPr lang="it-IT" sz="2000" dirty="0" err="1"/>
              <a:t>decreased</a:t>
            </a:r>
            <a:r>
              <a:rPr lang="it-IT" sz="2000" dirty="0"/>
              <a:t> </a:t>
            </a:r>
            <a:r>
              <a:rPr lang="it-IT" sz="2000" dirty="0" err="1"/>
              <a:t>influx</a:t>
            </a:r>
            <a:r>
              <a:rPr lang="it-IT" sz="2000" dirty="0"/>
              <a:t> of L- </a:t>
            </a:r>
            <a:r>
              <a:rPr lang="it-IT" sz="2000" dirty="0" err="1"/>
              <a:t>methionine</a:t>
            </a:r>
            <a:endParaRPr lang="it-IT" sz="2000" dirty="0"/>
          </a:p>
          <a:p>
            <a:pPr marL="342900" indent="-342900">
              <a:lnSpc>
                <a:spcPct val="150000"/>
              </a:lnSpc>
              <a:buFont typeface="Arial" panose="020B0604020202020204" pitchFamily="34" charset="0"/>
              <a:buChar char="•"/>
            </a:pPr>
            <a:r>
              <a:rPr lang="it-IT" sz="2000" dirty="0"/>
              <a:t>Production of L-</a:t>
            </a:r>
            <a:r>
              <a:rPr lang="it-IT" sz="2000" dirty="0" err="1"/>
              <a:t>methionine</a:t>
            </a:r>
            <a:r>
              <a:rPr lang="it-IT" sz="2000" dirty="0"/>
              <a:t> in </a:t>
            </a:r>
            <a:r>
              <a:rPr lang="it-IT" sz="2000" dirty="0" err="1"/>
              <a:t>autotrophic</a:t>
            </a:r>
            <a:r>
              <a:rPr lang="it-IT" sz="2000" dirty="0"/>
              <a:t> </a:t>
            </a:r>
            <a:r>
              <a:rPr lang="it-IT" sz="2000" dirty="0" err="1"/>
              <a:t>conditions</a:t>
            </a:r>
            <a:endParaRPr lang="en-GB" sz="2000" dirty="0"/>
          </a:p>
        </p:txBody>
      </p:sp>
      <p:sp>
        <p:nvSpPr>
          <p:cNvPr id="17" name="TextBox 21">
            <a:extLst>
              <a:ext uri="{FF2B5EF4-FFF2-40B4-BE49-F238E27FC236}">
                <a16:creationId xmlns:a16="http://schemas.microsoft.com/office/drawing/2014/main" id="{EA4B237E-9C7E-59D8-D66B-6AB5994A1A14}"/>
              </a:ext>
            </a:extLst>
          </p:cNvPr>
          <p:cNvSpPr txBox="1"/>
          <p:nvPr/>
        </p:nvSpPr>
        <p:spPr>
          <a:xfrm>
            <a:off x="1545740" y="2628027"/>
            <a:ext cx="7086363" cy="1060290"/>
          </a:xfrm>
          <a:prstGeom prst="rect">
            <a:avLst/>
          </a:prstGeom>
          <a:noFill/>
        </p:spPr>
        <p:txBody>
          <a:bodyPr wrap="none" rtlCol="0">
            <a:spAutoFit/>
          </a:bodyPr>
          <a:lstStyle/>
          <a:p>
            <a:pPr>
              <a:lnSpc>
                <a:spcPct val="150000"/>
              </a:lnSpc>
            </a:pPr>
            <a:r>
              <a:rPr lang="it-IT" sz="2400" b="1" i="1" dirty="0"/>
              <a:t>C. </a:t>
            </a:r>
            <a:r>
              <a:rPr lang="it-IT" sz="2400" b="1" i="1" dirty="0" err="1"/>
              <a:t>necator</a:t>
            </a:r>
            <a:r>
              <a:rPr lang="it-IT" sz="2400" b="1" i="1" dirty="0"/>
              <a:t> </a:t>
            </a:r>
            <a:r>
              <a:rPr lang="de-DE" sz="2400" b="1" i="1" dirty="0" err="1"/>
              <a:t>MetA</a:t>
            </a:r>
            <a:r>
              <a:rPr lang="de-DE" sz="2400" b="1" i="1" dirty="0"/>
              <a:t> </a:t>
            </a:r>
            <a:r>
              <a:rPr lang="de-DE" sz="2400" dirty="0"/>
              <a:t>(</a:t>
            </a:r>
            <a:r>
              <a:rPr lang="de-DE" sz="2400" dirty="0" err="1"/>
              <a:t>from</a:t>
            </a:r>
            <a:r>
              <a:rPr lang="de-DE" sz="2400" dirty="0"/>
              <a:t> </a:t>
            </a:r>
            <a:r>
              <a:rPr lang="de-DE" sz="2400" i="1" dirty="0"/>
              <a:t>E. coli </a:t>
            </a:r>
            <a:r>
              <a:rPr lang="de-DE" sz="2400" dirty="0"/>
              <a:t>K-12)</a:t>
            </a:r>
            <a:endParaRPr lang="de-DE" sz="2400" b="1" i="1" dirty="0"/>
          </a:p>
          <a:p>
            <a:pPr marL="342900" indent="-342900">
              <a:lnSpc>
                <a:spcPct val="150000"/>
              </a:lnSpc>
              <a:buFont typeface="Arial" panose="020B0604020202020204" pitchFamily="34" charset="0"/>
              <a:buChar char="•"/>
            </a:pPr>
            <a:r>
              <a:rPr lang="it-IT" sz="2000" dirty="0" err="1"/>
              <a:t>Increased</a:t>
            </a:r>
            <a:r>
              <a:rPr lang="it-IT" sz="2000" dirty="0"/>
              <a:t> L-</a:t>
            </a:r>
            <a:r>
              <a:rPr lang="it-IT" sz="2000" dirty="0" err="1"/>
              <a:t>methionine</a:t>
            </a:r>
            <a:r>
              <a:rPr lang="it-IT" sz="2000" dirty="0"/>
              <a:t> production in </a:t>
            </a:r>
            <a:r>
              <a:rPr lang="it-IT" sz="2000" dirty="0" err="1"/>
              <a:t>heterotrophic</a:t>
            </a:r>
            <a:r>
              <a:rPr lang="it-IT" sz="2000" dirty="0"/>
              <a:t> </a:t>
            </a:r>
            <a:r>
              <a:rPr lang="it-IT" sz="2000" dirty="0" err="1"/>
              <a:t>conditions</a:t>
            </a:r>
            <a:endParaRPr lang="en-GB" sz="2000" dirty="0"/>
          </a:p>
        </p:txBody>
      </p:sp>
      <p:sp>
        <p:nvSpPr>
          <p:cNvPr id="18" name="Freeform 2">
            <a:extLst>
              <a:ext uri="{FF2B5EF4-FFF2-40B4-BE49-F238E27FC236}">
                <a16:creationId xmlns:a16="http://schemas.microsoft.com/office/drawing/2014/main" id="{342CB0C1-0F5A-627A-86C4-DF6E2CB988E9}"/>
              </a:ext>
            </a:extLst>
          </p:cNvPr>
          <p:cNvSpPr>
            <a:spLocks noChangeAspect="1"/>
          </p:cNvSpPr>
          <p:nvPr/>
        </p:nvSpPr>
        <p:spPr>
          <a:xfrm>
            <a:off x="332389" y="2518583"/>
            <a:ext cx="971444" cy="922872"/>
          </a:xfrm>
          <a:custGeom>
            <a:avLst/>
            <a:gdLst/>
            <a:ahLst/>
            <a:cxnLst/>
            <a:rect l="l" t="t" r="r" b="b"/>
            <a:pathLst>
              <a:path w="4331368" h="4114800">
                <a:moveTo>
                  <a:pt x="0" y="0"/>
                </a:moveTo>
                <a:lnTo>
                  <a:pt x="4331368" y="0"/>
                </a:lnTo>
                <a:lnTo>
                  <a:pt x="433136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9" name="Freeform 2">
            <a:extLst>
              <a:ext uri="{FF2B5EF4-FFF2-40B4-BE49-F238E27FC236}">
                <a16:creationId xmlns:a16="http://schemas.microsoft.com/office/drawing/2014/main" id="{73CA39C4-1E4D-D5C6-4342-249FCA94BEC7}"/>
              </a:ext>
            </a:extLst>
          </p:cNvPr>
          <p:cNvSpPr>
            <a:spLocks noChangeAspect="1"/>
          </p:cNvSpPr>
          <p:nvPr/>
        </p:nvSpPr>
        <p:spPr>
          <a:xfrm>
            <a:off x="344783" y="774037"/>
            <a:ext cx="971444" cy="922872"/>
          </a:xfrm>
          <a:custGeom>
            <a:avLst/>
            <a:gdLst/>
            <a:ahLst/>
            <a:cxnLst/>
            <a:rect l="l" t="t" r="r" b="b"/>
            <a:pathLst>
              <a:path w="4331368" h="4114800">
                <a:moveTo>
                  <a:pt x="0" y="0"/>
                </a:moveTo>
                <a:lnTo>
                  <a:pt x="4331368" y="0"/>
                </a:lnTo>
                <a:lnTo>
                  <a:pt x="433136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2" name="Freccia su 21">
            <a:extLst>
              <a:ext uri="{FF2B5EF4-FFF2-40B4-BE49-F238E27FC236}">
                <a16:creationId xmlns:a16="http://schemas.microsoft.com/office/drawing/2014/main" id="{2437207A-BECD-2637-327E-F895DFC855B5}"/>
              </a:ext>
            </a:extLst>
          </p:cNvPr>
          <p:cNvSpPr/>
          <p:nvPr/>
        </p:nvSpPr>
        <p:spPr>
          <a:xfrm>
            <a:off x="7436428" y="4586066"/>
            <a:ext cx="104899" cy="205293"/>
          </a:xfrm>
          <a:prstGeom prst="upArrow">
            <a:avLst/>
          </a:prstGeom>
          <a:solidFill>
            <a:srgbClr val="1CBB38"/>
          </a:solidFill>
          <a:ln>
            <a:solidFill>
              <a:srgbClr val="0B69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Freccia su 4">
            <a:extLst>
              <a:ext uri="{FF2B5EF4-FFF2-40B4-BE49-F238E27FC236}">
                <a16:creationId xmlns:a16="http://schemas.microsoft.com/office/drawing/2014/main" id="{C9B9AD61-C02A-5B56-709F-B9BC10546B02}"/>
              </a:ext>
            </a:extLst>
          </p:cNvPr>
          <p:cNvSpPr/>
          <p:nvPr/>
        </p:nvSpPr>
        <p:spPr>
          <a:xfrm>
            <a:off x="8149937" y="4964565"/>
            <a:ext cx="104899" cy="205293"/>
          </a:xfrm>
          <a:prstGeom prst="upArrow">
            <a:avLst/>
          </a:prstGeom>
          <a:solidFill>
            <a:srgbClr val="1CBB38"/>
          </a:solidFill>
          <a:ln>
            <a:solidFill>
              <a:srgbClr val="0B69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5" name="Audio 24">
            <a:extLst>
              <a:ext uri="{FF2B5EF4-FFF2-40B4-BE49-F238E27FC236}">
                <a16:creationId xmlns:a16="http://schemas.microsoft.com/office/drawing/2014/main" id="{C37C102B-F881-A170-74AC-3E3F2816C1A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855085518"/>
      </p:ext>
    </p:extLst>
  </p:cSld>
  <p:clrMapOvr>
    <a:masterClrMapping/>
  </p:clrMapOvr>
  <mc:AlternateContent xmlns:mc="http://schemas.openxmlformats.org/markup-compatibility/2006">
    <mc:Choice xmlns:p14="http://schemas.microsoft.com/office/powerpoint/2010/main" Requires="p14">
      <p:transition spd="slow" p14:dur="2000" advTm="41382"/>
    </mc:Choice>
    <mc:Fallback>
      <p:transition spd="slow" advTm="41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 fill="hold" display="0">
                  <p:stCondLst>
                    <p:cond delay="indefinite"/>
                  </p:stCondLst>
                  <p:endCondLst>
                    <p:cond evt="onStopAudio" delay="0">
                      <p:tgtEl>
                        <p:sldTgt/>
                      </p:tgtEl>
                    </p:cond>
                  </p:endCondLst>
                </p:cTn>
                <p:tgtEl>
                  <p:spTgt spid="25"/>
                </p:tgtEl>
              </p:cMediaNode>
            </p:audio>
          </p:childTnLst>
        </p:cTn>
      </p:par>
    </p:tnLst>
  </p:timing>
  <p:extLst>
    <p:ext uri="{3A86A75C-4F4B-4683-9AE1-C65F6400EC91}">
      <p14:laserTraceLst xmlns:p14="http://schemas.microsoft.com/office/powerpoint/2010/main">
        <p14:tracePtLst>
          <p14:tracePt t="40967" x="8464550" y="450850"/>
          <p14:tracePt t="40981" x="8464550" y="654050"/>
          <p14:tracePt t="40982" x="8515350" y="908050"/>
          <p14:tracePt t="40992" x="8566150" y="1162050"/>
          <p14:tracePt t="40998" x="8566150" y="1308100"/>
          <p14:tracePt t="41005" x="8616950" y="1663700"/>
          <p14:tracePt t="41012" x="8616950" y="1765300"/>
          <p14:tracePt t="41021" x="8616950" y="1968500"/>
          <p14:tracePt t="41028" x="8616950" y="2120900"/>
          <p14:tracePt t="41036" x="8616950" y="2368550"/>
          <p14:tracePt t="41045" x="8616950" y="2520950"/>
          <p14:tracePt t="41052" x="8616950" y="2622550"/>
          <p14:tracePt t="41059" x="8616950" y="2724150"/>
          <p14:tracePt t="41068" x="8616950" y="2774950"/>
          <p14:tracePt t="41075" x="8616950" y="2876550"/>
          <p14:tracePt t="41083" x="8616950" y="2927350"/>
          <p14:tracePt t="41091" x="8616950" y="2978150"/>
          <p14:tracePt t="41100" x="8616950" y="3022600"/>
          <p14:tracePt t="41107" x="8566150" y="3225800"/>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1">
            <a:extLst>
              <a:ext uri="{FF2B5EF4-FFF2-40B4-BE49-F238E27FC236}">
                <a16:creationId xmlns:a16="http://schemas.microsoft.com/office/drawing/2014/main" id="{3E796374-B91D-F453-2771-FD4C7B54DC43}"/>
              </a:ext>
            </a:extLst>
          </p:cNvPr>
          <p:cNvSpPr txBox="1"/>
          <p:nvPr/>
        </p:nvSpPr>
        <p:spPr>
          <a:xfrm>
            <a:off x="208817" y="537835"/>
            <a:ext cx="7616188" cy="523220"/>
          </a:xfrm>
          <a:prstGeom prst="rect">
            <a:avLst/>
          </a:prstGeom>
          <a:noFill/>
        </p:spPr>
        <p:txBody>
          <a:bodyPr wrap="none" rtlCol="0">
            <a:spAutoFit/>
          </a:bodyPr>
          <a:lstStyle/>
          <a:p>
            <a:r>
              <a:rPr lang="it-IT" sz="2800" b="1" dirty="0" err="1">
                <a:latin typeface="Century Gothic" panose="020B0502020202020204" pitchFamily="34" charset="0"/>
              </a:rPr>
              <a:t>Rhamnolipids</a:t>
            </a:r>
            <a:r>
              <a:rPr lang="it-IT" sz="2800" b="1" dirty="0">
                <a:latin typeface="Century Gothic" panose="020B0502020202020204" pitchFamily="34" charset="0"/>
              </a:rPr>
              <a:t> production in </a:t>
            </a:r>
            <a:r>
              <a:rPr lang="it-IT" sz="2800" b="1" i="1" dirty="0">
                <a:latin typeface="Century Gothic" panose="020B0502020202020204" pitchFamily="34" charset="0"/>
              </a:rPr>
              <a:t>C. </a:t>
            </a:r>
            <a:r>
              <a:rPr lang="it-IT" sz="2800" b="1" i="1" dirty="0" err="1">
                <a:latin typeface="Century Gothic" panose="020B0502020202020204" pitchFamily="34" charset="0"/>
              </a:rPr>
              <a:t>necator</a:t>
            </a:r>
            <a:r>
              <a:rPr lang="it-IT" sz="2800" b="1" dirty="0">
                <a:latin typeface="Century Gothic" panose="020B0502020202020204" pitchFamily="34" charset="0"/>
              </a:rPr>
              <a:t> H16</a:t>
            </a:r>
            <a:endParaRPr lang="en-GB" sz="2800" b="1" dirty="0">
              <a:latin typeface="Century Gothic" panose="020B0502020202020204" pitchFamily="34" charset="0"/>
            </a:endParaRPr>
          </a:p>
        </p:txBody>
      </p:sp>
      <p:pic>
        <p:nvPicPr>
          <p:cNvPr id="5" name="Immagine 4" descr="Immagine che contiene diagramma&#10;&#10;Descrizione generata automaticamente">
            <a:extLst>
              <a:ext uri="{FF2B5EF4-FFF2-40B4-BE49-F238E27FC236}">
                <a16:creationId xmlns:a16="http://schemas.microsoft.com/office/drawing/2014/main" id="{744A5B68-9D95-4361-790E-CD3E6DC83F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85541" y="3002468"/>
            <a:ext cx="3341731" cy="1986472"/>
          </a:xfrm>
          <a:prstGeom prst="rect">
            <a:avLst/>
          </a:prstGeom>
        </p:spPr>
      </p:pic>
      <p:pic>
        <p:nvPicPr>
          <p:cNvPr id="6" name="Picture 10">
            <a:extLst>
              <a:ext uri="{FF2B5EF4-FFF2-40B4-BE49-F238E27FC236}">
                <a16:creationId xmlns:a16="http://schemas.microsoft.com/office/drawing/2014/main" id="{5C101625-1165-65F6-84CC-4295797345A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081811" y="1950487"/>
            <a:ext cx="649260" cy="618420"/>
          </a:xfrm>
          <a:prstGeom prst="rect">
            <a:avLst/>
          </a:prstGeom>
        </p:spPr>
      </p:pic>
      <p:pic>
        <p:nvPicPr>
          <p:cNvPr id="7" name="Picture 11">
            <a:extLst>
              <a:ext uri="{FF2B5EF4-FFF2-40B4-BE49-F238E27FC236}">
                <a16:creationId xmlns:a16="http://schemas.microsoft.com/office/drawing/2014/main" id="{E3F739ED-39D0-A9F3-443A-EB4E8661D71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569387" y="1954485"/>
            <a:ext cx="519652" cy="796124"/>
          </a:xfrm>
          <a:prstGeom prst="rect">
            <a:avLst/>
          </a:prstGeom>
        </p:spPr>
      </p:pic>
      <p:pic>
        <p:nvPicPr>
          <p:cNvPr id="8" name="Picture 13">
            <a:extLst>
              <a:ext uri="{FF2B5EF4-FFF2-40B4-BE49-F238E27FC236}">
                <a16:creationId xmlns:a16="http://schemas.microsoft.com/office/drawing/2014/main" id="{889AC03D-0FAF-7738-0037-16C32A3F265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295218" y="2853316"/>
            <a:ext cx="700289" cy="649518"/>
          </a:xfrm>
          <a:prstGeom prst="rect">
            <a:avLst/>
          </a:prstGeom>
        </p:spPr>
      </p:pic>
      <p:pic>
        <p:nvPicPr>
          <p:cNvPr id="9" name="Picture 15">
            <a:extLst>
              <a:ext uri="{FF2B5EF4-FFF2-40B4-BE49-F238E27FC236}">
                <a16:creationId xmlns:a16="http://schemas.microsoft.com/office/drawing/2014/main" id="{83C1BACE-ACC0-1AE8-B003-BCD8B364AEE0}"/>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812699" y="3939318"/>
            <a:ext cx="552681" cy="649518"/>
          </a:xfrm>
          <a:prstGeom prst="rect">
            <a:avLst/>
          </a:prstGeom>
        </p:spPr>
      </p:pic>
      <p:pic>
        <p:nvPicPr>
          <p:cNvPr id="10" name="Picture 18">
            <a:extLst>
              <a:ext uri="{FF2B5EF4-FFF2-40B4-BE49-F238E27FC236}">
                <a16:creationId xmlns:a16="http://schemas.microsoft.com/office/drawing/2014/main" id="{A56D5643-FFE2-9719-2555-284A14440877}"/>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9641522" y="4756007"/>
            <a:ext cx="834398" cy="684206"/>
          </a:xfrm>
          <a:prstGeom prst="rect">
            <a:avLst/>
          </a:prstGeom>
        </p:spPr>
      </p:pic>
      <p:sp>
        <p:nvSpPr>
          <p:cNvPr id="11" name="CasellaDiTesto 10">
            <a:extLst>
              <a:ext uri="{FF2B5EF4-FFF2-40B4-BE49-F238E27FC236}">
                <a16:creationId xmlns:a16="http://schemas.microsoft.com/office/drawing/2014/main" id="{FF47D983-FA91-5C83-AF20-EBE694328EAB}"/>
              </a:ext>
            </a:extLst>
          </p:cNvPr>
          <p:cNvSpPr txBox="1"/>
          <p:nvPr/>
        </p:nvSpPr>
        <p:spPr>
          <a:xfrm>
            <a:off x="0" y="6473203"/>
            <a:ext cx="9590722" cy="553998"/>
          </a:xfrm>
          <a:prstGeom prst="rect">
            <a:avLst/>
          </a:prstGeom>
          <a:noFill/>
        </p:spPr>
        <p:txBody>
          <a:bodyPr wrap="square" rtlCol="0">
            <a:spAutoFit/>
          </a:bodyPr>
          <a:lstStyle/>
          <a:p>
            <a:pPr>
              <a:lnSpc>
                <a:spcPts val="1169"/>
              </a:lnSpc>
            </a:pPr>
            <a:r>
              <a:rPr lang="en-US" sz="1000" dirty="0">
                <a:solidFill>
                  <a:schemeClr val="bg1"/>
                </a:solidFill>
                <a:ea typeface="Roboto Light" panose="02000000000000000000" pitchFamily="2" charset="0"/>
              </a:rPr>
              <a:t>Germer, Andrea et al.  Applied and environmental microbiology vol. 86,6 e02317-19. 2 Mar. 2020, doi:10.1128/AEM.02317-19</a:t>
            </a:r>
          </a:p>
          <a:p>
            <a:r>
              <a:rPr lang="en-US" sz="1000" dirty="0">
                <a:solidFill>
                  <a:schemeClr val="bg1"/>
                </a:solidFill>
              </a:rPr>
              <a:t>Tiso Till, et al. (2015), Springer Protocols Handbooks, https://</a:t>
            </a:r>
            <a:r>
              <a:rPr lang="en-US" sz="1000" dirty="0" err="1">
                <a:solidFill>
                  <a:schemeClr val="bg1"/>
                </a:solidFill>
              </a:rPr>
              <a:t>doi.org</a:t>
            </a:r>
            <a:r>
              <a:rPr lang="en-US" sz="1000" dirty="0">
                <a:solidFill>
                  <a:schemeClr val="bg1"/>
                </a:solidFill>
              </a:rPr>
              <a:t>/10.1007/8623_2015_60</a:t>
            </a:r>
          </a:p>
          <a:p>
            <a:endParaRPr lang="it-IT" sz="1000" dirty="0"/>
          </a:p>
        </p:txBody>
      </p:sp>
      <p:pic>
        <p:nvPicPr>
          <p:cNvPr id="12" name="Immagine 11">
            <a:extLst>
              <a:ext uri="{FF2B5EF4-FFF2-40B4-BE49-F238E27FC236}">
                <a16:creationId xmlns:a16="http://schemas.microsoft.com/office/drawing/2014/main" id="{43FD44C9-2D7B-2420-C240-74A04E747607}"/>
              </a:ext>
            </a:extLst>
          </p:cNvPr>
          <p:cNvPicPr>
            <a:picLocks noChangeAspect="1"/>
          </p:cNvPicPr>
          <p:nvPr/>
        </p:nvPicPr>
        <p:blipFill>
          <a:blip r:embed="rId16"/>
          <a:stretch>
            <a:fillRect/>
          </a:stretch>
        </p:blipFill>
        <p:spPr>
          <a:xfrm>
            <a:off x="298093" y="1894903"/>
            <a:ext cx="6447037" cy="3744452"/>
          </a:xfrm>
          <a:prstGeom prst="rect">
            <a:avLst/>
          </a:prstGeom>
        </p:spPr>
      </p:pic>
      <p:pic>
        <p:nvPicPr>
          <p:cNvPr id="19" name="Immagine 18">
            <a:extLst>
              <a:ext uri="{FF2B5EF4-FFF2-40B4-BE49-F238E27FC236}">
                <a16:creationId xmlns:a16="http://schemas.microsoft.com/office/drawing/2014/main" id="{29978501-44D3-F94C-F2AF-06D22ECE9B6C}"/>
              </a:ext>
            </a:extLst>
          </p:cNvPr>
          <p:cNvPicPr>
            <a:picLocks noChangeAspect="1"/>
          </p:cNvPicPr>
          <p:nvPr/>
        </p:nvPicPr>
        <p:blipFill>
          <a:blip r:embed="rId17"/>
          <a:stretch>
            <a:fillRect/>
          </a:stretch>
        </p:blipFill>
        <p:spPr>
          <a:xfrm>
            <a:off x="997879" y="4405934"/>
            <a:ext cx="483022" cy="452833"/>
          </a:xfrm>
          <a:prstGeom prst="rect">
            <a:avLst/>
          </a:prstGeom>
        </p:spPr>
      </p:pic>
      <p:pic>
        <p:nvPicPr>
          <p:cNvPr id="20" name="Immagine 19">
            <a:extLst>
              <a:ext uri="{FF2B5EF4-FFF2-40B4-BE49-F238E27FC236}">
                <a16:creationId xmlns:a16="http://schemas.microsoft.com/office/drawing/2014/main" id="{2C70CB24-68A7-E952-DC3C-9ED01F42B653}"/>
              </a:ext>
            </a:extLst>
          </p:cNvPr>
          <p:cNvPicPr>
            <a:picLocks noChangeAspect="1"/>
          </p:cNvPicPr>
          <p:nvPr/>
        </p:nvPicPr>
        <p:blipFill>
          <a:blip r:embed="rId18"/>
          <a:stretch>
            <a:fillRect/>
          </a:stretch>
        </p:blipFill>
        <p:spPr>
          <a:xfrm>
            <a:off x="1604083" y="3601213"/>
            <a:ext cx="523295" cy="456509"/>
          </a:xfrm>
          <a:prstGeom prst="rect">
            <a:avLst/>
          </a:prstGeom>
        </p:spPr>
      </p:pic>
      <p:cxnSp>
        <p:nvCxnSpPr>
          <p:cNvPr id="21" name="Connettore 2 20">
            <a:extLst>
              <a:ext uri="{FF2B5EF4-FFF2-40B4-BE49-F238E27FC236}">
                <a16:creationId xmlns:a16="http://schemas.microsoft.com/office/drawing/2014/main" id="{4110E552-0C61-C295-F040-937B90190CF6}"/>
              </a:ext>
            </a:extLst>
          </p:cNvPr>
          <p:cNvCxnSpPr>
            <a:cxnSpLocks/>
          </p:cNvCxnSpPr>
          <p:nvPr/>
        </p:nvCxnSpPr>
        <p:spPr>
          <a:xfrm flipV="1">
            <a:off x="1480901" y="4377730"/>
            <a:ext cx="326088" cy="199539"/>
          </a:xfrm>
          <a:prstGeom prst="straightConnector1">
            <a:avLst/>
          </a:prstGeom>
          <a:ln w="19050">
            <a:solidFill>
              <a:srgbClr val="00B050"/>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2" name="Connettore 2 21">
            <a:extLst>
              <a:ext uri="{FF2B5EF4-FFF2-40B4-BE49-F238E27FC236}">
                <a16:creationId xmlns:a16="http://schemas.microsoft.com/office/drawing/2014/main" id="{A286D32D-0B9C-9E7C-68E3-54CB34CC791F}"/>
              </a:ext>
            </a:extLst>
          </p:cNvPr>
          <p:cNvCxnSpPr>
            <a:cxnSpLocks/>
          </p:cNvCxnSpPr>
          <p:nvPr/>
        </p:nvCxnSpPr>
        <p:spPr>
          <a:xfrm>
            <a:off x="2267660" y="4264077"/>
            <a:ext cx="5149800" cy="539"/>
          </a:xfrm>
          <a:prstGeom prst="straightConnector1">
            <a:avLst/>
          </a:prstGeom>
          <a:ln w="38100">
            <a:solidFill>
              <a:srgbClr val="00B050"/>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24" name="Picture 14">
            <a:extLst>
              <a:ext uri="{FF2B5EF4-FFF2-40B4-BE49-F238E27FC236}">
                <a16:creationId xmlns:a16="http://schemas.microsoft.com/office/drawing/2014/main" id="{58C9FADF-0F96-3989-489B-5D64A8851B80}"/>
              </a:ext>
            </a:extLst>
          </p:cNvPr>
          <p:cNvPicPr>
            <a:picLocks noChangeAspect="1"/>
          </p:cNvPicPr>
          <p:nvPr/>
        </p:nvPicPr>
        <p:blipFill>
          <a:blip r:embed="rId19"/>
          <a:srcRect/>
          <a:stretch>
            <a:fillRect/>
          </a:stretch>
        </p:blipFill>
        <p:spPr>
          <a:xfrm>
            <a:off x="347421" y="2173411"/>
            <a:ext cx="882512" cy="395496"/>
          </a:xfrm>
          <a:prstGeom prst="rect">
            <a:avLst/>
          </a:prstGeom>
        </p:spPr>
      </p:pic>
      <p:pic>
        <p:nvPicPr>
          <p:cNvPr id="25" name="Picture 15">
            <a:extLst>
              <a:ext uri="{FF2B5EF4-FFF2-40B4-BE49-F238E27FC236}">
                <a16:creationId xmlns:a16="http://schemas.microsoft.com/office/drawing/2014/main" id="{CC4FF989-B3E3-70B7-4A96-947E826DB5CE}"/>
              </a:ext>
            </a:extLst>
          </p:cNvPr>
          <p:cNvPicPr>
            <a:picLocks noChangeAspect="1"/>
          </p:cNvPicPr>
          <p:nvPr/>
        </p:nvPicPr>
        <p:blipFill>
          <a:blip r:embed="rId20"/>
          <a:srcRect/>
          <a:stretch>
            <a:fillRect/>
          </a:stretch>
        </p:blipFill>
        <p:spPr>
          <a:xfrm>
            <a:off x="2327448" y="1939880"/>
            <a:ext cx="734547" cy="412667"/>
          </a:xfrm>
          <a:prstGeom prst="rect">
            <a:avLst/>
          </a:prstGeom>
        </p:spPr>
      </p:pic>
      <p:pic>
        <p:nvPicPr>
          <p:cNvPr id="26" name="Immagine 53">
            <a:extLst>
              <a:ext uri="{FF2B5EF4-FFF2-40B4-BE49-F238E27FC236}">
                <a16:creationId xmlns:a16="http://schemas.microsoft.com/office/drawing/2014/main" id="{A55E8659-3D83-B26C-E82D-16DAD5D566F4}"/>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293713" y="2681558"/>
            <a:ext cx="627393" cy="256051"/>
          </a:xfrm>
          <a:prstGeom prst="rect">
            <a:avLst/>
          </a:prstGeom>
        </p:spPr>
      </p:pic>
      <p:cxnSp>
        <p:nvCxnSpPr>
          <p:cNvPr id="27" name="Connettore 2 26">
            <a:extLst>
              <a:ext uri="{FF2B5EF4-FFF2-40B4-BE49-F238E27FC236}">
                <a16:creationId xmlns:a16="http://schemas.microsoft.com/office/drawing/2014/main" id="{CE14FD7F-F410-13E3-D2C9-18D7D86E10BB}"/>
              </a:ext>
            </a:extLst>
          </p:cNvPr>
          <p:cNvCxnSpPr>
            <a:cxnSpLocks/>
          </p:cNvCxnSpPr>
          <p:nvPr/>
        </p:nvCxnSpPr>
        <p:spPr>
          <a:xfrm>
            <a:off x="832109" y="2645769"/>
            <a:ext cx="305064" cy="1714130"/>
          </a:xfrm>
          <a:prstGeom prst="straightConnector1">
            <a:avLst/>
          </a:prstGeom>
          <a:ln w="19050">
            <a:solidFill>
              <a:srgbClr val="1B4776"/>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1" name="Connettore 2 30">
            <a:extLst>
              <a:ext uri="{FF2B5EF4-FFF2-40B4-BE49-F238E27FC236}">
                <a16:creationId xmlns:a16="http://schemas.microsoft.com/office/drawing/2014/main" id="{266E2D95-2AE9-02FE-8402-C2079724DBFE}"/>
              </a:ext>
            </a:extLst>
          </p:cNvPr>
          <p:cNvCxnSpPr>
            <a:cxnSpLocks/>
          </p:cNvCxnSpPr>
          <p:nvPr/>
        </p:nvCxnSpPr>
        <p:spPr>
          <a:xfrm flipH="1">
            <a:off x="2026353" y="2397523"/>
            <a:ext cx="533525" cy="1203690"/>
          </a:xfrm>
          <a:prstGeom prst="straightConnector1">
            <a:avLst/>
          </a:prstGeom>
          <a:ln w="19050">
            <a:solidFill>
              <a:srgbClr val="1B4776"/>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9" name="CasellaDiTesto 36">
            <a:extLst>
              <a:ext uri="{FF2B5EF4-FFF2-40B4-BE49-F238E27FC236}">
                <a16:creationId xmlns:a16="http://schemas.microsoft.com/office/drawing/2014/main" id="{7A907B62-6220-FC9F-6EDC-099820F657B8}"/>
              </a:ext>
            </a:extLst>
          </p:cNvPr>
          <p:cNvSpPr txBox="1">
            <a:spLocks noChangeArrowheads="1"/>
          </p:cNvSpPr>
          <p:nvPr/>
        </p:nvSpPr>
        <p:spPr bwMode="auto">
          <a:xfrm>
            <a:off x="1428580" y="4147956"/>
            <a:ext cx="110049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500">
                <a:solidFill>
                  <a:schemeClr val="tx1"/>
                </a:solidFill>
                <a:latin typeface="Times New Roman" panose="02020603050405020304" pitchFamily="18" charset="0"/>
              </a:defRPr>
            </a:lvl1pPr>
            <a:lvl2pPr marL="742950" indent="-285750">
              <a:defRPr sz="10500">
                <a:solidFill>
                  <a:schemeClr val="tx1"/>
                </a:solidFill>
                <a:latin typeface="Times New Roman" panose="02020603050405020304" pitchFamily="18" charset="0"/>
              </a:defRPr>
            </a:lvl2pPr>
            <a:lvl3pPr marL="1143000" indent="-228600">
              <a:defRPr sz="10500">
                <a:solidFill>
                  <a:schemeClr val="tx1"/>
                </a:solidFill>
                <a:latin typeface="Times New Roman" panose="02020603050405020304" pitchFamily="18" charset="0"/>
              </a:defRPr>
            </a:lvl3pPr>
            <a:lvl4pPr marL="1600200" indent="-228600">
              <a:defRPr sz="10500">
                <a:solidFill>
                  <a:schemeClr val="tx1"/>
                </a:solidFill>
                <a:latin typeface="Times New Roman" panose="02020603050405020304" pitchFamily="18" charset="0"/>
              </a:defRPr>
            </a:lvl4pPr>
            <a:lvl5pPr marL="2057400" indent="-228600">
              <a:defRPr sz="105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05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05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05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0500">
                <a:solidFill>
                  <a:schemeClr val="tx1"/>
                </a:solidFill>
                <a:latin typeface="Times New Roman" panose="02020603050405020304" pitchFamily="18" charset="0"/>
              </a:defRPr>
            </a:lvl9pPr>
          </a:lstStyle>
          <a:p>
            <a:pPr algn="ctr"/>
            <a:r>
              <a:rPr lang="it-IT" altLang="it-IT" sz="800" b="1" dirty="0" err="1">
                <a:solidFill>
                  <a:schemeClr val="accent1">
                    <a:lumMod val="75000"/>
                  </a:schemeClr>
                </a:solidFill>
                <a:latin typeface="+mn-lt"/>
                <a:ea typeface="Roboto" panose="02000000000000000000" pitchFamily="2" charset="0"/>
                <a:cs typeface="Open Sans" panose="020B0606030504020204" pitchFamily="34" charset="0"/>
              </a:rPr>
              <a:t>Acetyl</a:t>
            </a:r>
            <a:r>
              <a:rPr lang="it-IT" altLang="it-IT" sz="800" b="1" dirty="0">
                <a:solidFill>
                  <a:schemeClr val="accent1">
                    <a:lumMod val="75000"/>
                  </a:schemeClr>
                </a:solidFill>
                <a:latin typeface="+mn-lt"/>
                <a:ea typeface="Roboto" panose="02000000000000000000" pitchFamily="2" charset="0"/>
                <a:cs typeface="Open Sans" panose="020B0606030504020204" pitchFamily="34" charset="0"/>
              </a:rPr>
              <a:t>-CoA</a:t>
            </a:r>
          </a:p>
        </p:txBody>
      </p:sp>
      <p:cxnSp>
        <p:nvCxnSpPr>
          <p:cNvPr id="41" name="Connettore 2 40">
            <a:extLst>
              <a:ext uri="{FF2B5EF4-FFF2-40B4-BE49-F238E27FC236}">
                <a16:creationId xmlns:a16="http://schemas.microsoft.com/office/drawing/2014/main" id="{4197F940-1BDB-8B67-20AF-8A482C9EA1E5}"/>
              </a:ext>
            </a:extLst>
          </p:cNvPr>
          <p:cNvCxnSpPr>
            <a:cxnSpLocks/>
          </p:cNvCxnSpPr>
          <p:nvPr/>
        </p:nvCxnSpPr>
        <p:spPr>
          <a:xfrm flipV="1">
            <a:off x="2170680" y="3995704"/>
            <a:ext cx="313536" cy="171613"/>
          </a:xfrm>
          <a:prstGeom prst="straightConnector1">
            <a:avLst/>
          </a:prstGeom>
          <a:ln w="19050">
            <a:solidFill>
              <a:srgbClr val="FF0000"/>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3" name="CasellaDiTesto 42">
            <a:extLst>
              <a:ext uri="{FF2B5EF4-FFF2-40B4-BE49-F238E27FC236}">
                <a16:creationId xmlns:a16="http://schemas.microsoft.com/office/drawing/2014/main" id="{B85EA220-F985-6F60-EAEE-04D9D0B2C63D}"/>
              </a:ext>
            </a:extLst>
          </p:cNvPr>
          <p:cNvSpPr txBox="1"/>
          <p:nvPr/>
        </p:nvSpPr>
        <p:spPr>
          <a:xfrm>
            <a:off x="2502061" y="3763697"/>
            <a:ext cx="349562" cy="204311"/>
          </a:xfrm>
          <a:prstGeom prst="roundRect">
            <a:avLst/>
          </a:prstGeom>
          <a:solidFill>
            <a:srgbClr val="46626A"/>
          </a:solidFill>
          <a:ln>
            <a:solidFill>
              <a:srgbClr val="354B51"/>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it-IT" sz="600" b="1" dirty="0">
                <a:solidFill>
                  <a:schemeClr val="bg1"/>
                </a:solidFill>
              </a:rPr>
              <a:t>PHB</a:t>
            </a:r>
          </a:p>
        </p:txBody>
      </p:sp>
      <p:sp>
        <p:nvSpPr>
          <p:cNvPr id="45" name="Croce 44">
            <a:extLst>
              <a:ext uri="{FF2B5EF4-FFF2-40B4-BE49-F238E27FC236}">
                <a16:creationId xmlns:a16="http://schemas.microsoft.com/office/drawing/2014/main" id="{B441B070-1863-97BD-748F-BA7DA49492AF}"/>
              </a:ext>
            </a:extLst>
          </p:cNvPr>
          <p:cNvSpPr/>
          <p:nvPr/>
        </p:nvSpPr>
        <p:spPr>
          <a:xfrm rot="2732673">
            <a:off x="2202382" y="4007406"/>
            <a:ext cx="189971" cy="189577"/>
          </a:xfrm>
          <a:prstGeom prst="plus">
            <a:avLst>
              <a:gd name="adj" fmla="val 4726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 name="TextBox 43">
            <a:extLst>
              <a:ext uri="{FF2B5EF4-FFF2-40B4-BE49-F238E27FC236}">
                <a16:creationId xmlns:a16="http://schemas.microsoft.com/office/drawing/2014/main" id="{0BEFC2A1-7CAF-A538-614A-3BA5BF0C329E}"/>
              </a:ext>
            </a:extLst>
          </p:cNvPr>
          <p:cNvSpPr txBox="1"/>
          <p:nvPr/>
        </p:nvSpPr>
        <p:spPr>
          <a:xfrm>
            <a:off x="3642006" y="4529952"/>
            <a:ext cx="3250822" cy="377283"/>
          </a:xfrm>
          <a:prstGeom prst="rect">
            <a:avLst/>
          </a:prstGeom>
        </p:spPr>
        <p:txBody>
          <a:bodyPr wrap="square" lIns="0" tIns="0" rIns="0" bIns="0" rtlCol="0" anchor="t">
            <a:spAutoFit/>
          </a:bodyPr>
          <a:lstStyle/>
          <a:p>
            <a:pPr algn="ctr">
              <a:lnSpc>
                <a:spcPts val="1470"/>
              </a:lnSpc>
            </a:pPr>
            <a:r>
              <a:rPr lang="en-US" sz="1200" b="1" dirty="0" err="1">
                <a:ea typeface="Roboto Medium" panose="02000000000000000000" pitchFamily="2" charset="0"/>
              </a:rPr>
              <a:t>rhlA</a:t>
            </a:r>
            <a:r>
              <a:rPr lang="en-US" sz="1200" b="1" dirty="0">
                <a:ea typeface="Roboto Medium" panose="02000000000000000000" pitchFamily="2" charset="0"/>
              </a:rPr>
              <a:t> + </a:t>
            </a:r>
            <a:r>
              <a:rPr lang="en-US" sz="1200" b="1" dirty="0" err="1">
                <a:ea typeface="Roboto Medium" panose="02000000000000000000" pitchFamily="2" charset="0"/>
              </a:rPr>
              <a:t>rhlB</a:t>
            </a:r>
            <a:r>
              <a:rPr lang="en-US" sz="1200" b="1" dirty="0">
                <a:ea typeface="Roboto Medium" panose="02000000000000000000" pitchFamily="2" charset="0"/>
              </a:rPr>
              <a:t> (</a:t>
            </a:r>
            <a:r>
              <a:rPr lang="en-US" sz="1200" b="1" dirty="0" err="1">
                <a:ea typeface="Roboto Medium" panose="02000000000000000000" pitchFamily="2" charset="0"/>
              </a:rPr>
              <a:t>rhamnosyltransferase</a:t>
            </a:r>
            <a:r>
              <a:rPr lang="en-US" sz="1200" b="1" dirty="0">
                <a:ea typeface="Roboto Medium" panose="02000000000000000000" pitchFamily="2" charset="0"/>
              </a:rPr>
              <a:t> chain A &amp; B) from </a:t>
            </a:r>
            <a:r>
              <a:rPr lang="en-US" sz="1200" b="1" i="1" dirty="0">
                <a:ea typeface="Roboto Medium" panose="02000000000000000000" pitchFamily="2" charset="0"/>
              </a:rPr>
              <a:t>Pseudomonas aeruginosa </a:t>
            </a:r>
            <a:r>
              <a:rPr lang="en-US" sz="1200" b="1" dirty="0">
                <a:ea typeface="Roboto Medium" panose="02000000000000000000" pitchFamily="2" charset="0"/>
              </a:rPr>
              <a:t>PA01</a:t>
            </a:r>
          </a:p>
        </p:txBody>
      </p:sp>
      <p:pic>
        <p:nvPicPr>
          <p:cNvPr id="30" name="Audio 29">
            <a:extLst>
              <a:ext uri="{FF2B5EF4-FFF2-40B4-BE49-F238E27FC236}">
                <a16:creationId xmlns:a16="http://schemas.microsoft.com/office/drawing/2014/main" id="{267C29C3-CEEA-53FB-AD70-F44A405AAD74}"/>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756435241"/>
      </p:ext>
    </p:extLst>
  </p:cSld>
  <p:clrMapOvr>
    <a:masterClrMapping/>
  </p:clrMapOvr>
  <mc:AlternateContent xmlns:mc="http://schemas.openxmlformats.org/markup-compatibility/2006">
    <mc:Choice xmlns:p14="http://schemas.microsoft.com/office/powerpoint/2010/main" Requires="p14">
      <p:transition spd="slow" p14:dur="2000" advTm="44321"/>
    </mc:Choice>
    <mc:Fallback>
      <p:transition spd="slow" advTm="44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extLst>
    <p:ext uri="{3A86A75C-4F4B-4683-9AE1-C65F6400EC91}">
      <p14:laserTraceLst xmlns:p14="http://schemas.microsoft.com/office/powerpoint/2010/main">
        <p14:tracePtLst>
          <p14:tracePt t="42674" x="7810500" y="254000"/>
          <p14:tracePt t="42685" x="7861300" y="552450"/>
          <p14:tracePt t="42694" x="7861300" y="654050"/>
          <p14:tracePt t="42697" x="7861300" y="857250"/>
          <p14:tracePt t="42708" x="7861300" y="1060450"/>
          <p14:tracePt t="42711" x="7861300" y="1212850"/>
          <p14:tracePt t="42719" x="7861300" y="1409700"/>
          <p14:tracePt t="42727" x="7861300" y="1511300"/>
          <p14:tracePt t="42736" x="7861300" y="1612900"/>
          <p14:tracePt t="42742" x="7861300" y="1663700"/>
          <p14:tracePt t="42750" x="7861300" y="1765300"/>
          <p14:tracePt t="42758" x="7861300" y="1816100"/>
          <p14:tracePt t="42774" x="7861300" y="1866900"/>
          <p14:tracePt t="42790" x="7861300" y="1917700"/>
          <p14:tracePt t="42798" x="7810500" y="1917700"/>
          <p14:tracePt t="42806" x="7759700" y="1917700"/>
          <p14:tracePt t="42814" x="7759700" y="1968500"/>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B71885-F14C-AEDD-FCB2-CF120E82636B}"/>
            </a:ext>
          </a:extLst>
        </p:cNvPr>
        <p:cNvGrpSpPr/>
        <p:nvPr/>
      </p:nvGrpSpPr>
      <p:grpSpPr>
        <a:xfrm>
          <a:off x="0" y="0"/>
          <a:ext cx="0" cy="0"/>
          <a:chOff x="0" y="0"/>
          <a:chExt cx="0" cy="0"/>
        </a:xfrm>
      </p:grpSpPr>
      <p:sp>
        <p:nvSpPr>
          <p:cNvPr id="4" name="TextBox 21">
            <a:extLst>
              <a:ext uri="{FF2B5EF4-FFF2-40B4-BE49-F238E27FC236}">
                <a16:creationId xmlns:a16="http://schemas.microsoft.com/office/drawing/2014/main" id="{213B2A2D-2DF3-CCB7-8048-610CFCE55FD3}"/>
              </a:ext>
            </a:extLst>
          </p:cNvPr>
          <p:cNvSpPr txBox="1"/>
          <p:nvPr/>
        </p:nvSpPr>
        <p:spPr>
          <a:xfrm>
            <a:off x="208817" y="537835"/>
            <a:ext cx="7616188" cy="523220"/>
          </a:xfrm>
          <a:prstGeom prst="rect">
            <a:avLst/>
          </a:prstGeom>
          <a:noFill/>
        </p:spPr>
        <p:txBody>
          <a:bodyPr wrap="none" rtlCol="0">
            <a:spAutoFit/>
          </a:bodyPr>
          <a:lstStyle/>
          <a:p>
            <a:r>
              <a:rPr lang="it-IT" sz="2800" b="1" dirty="0" err="1">
                <a:latin typeface="Century Gothic" panose="020B0502020202020204" pitchFamily="34" charset="0"/>
              </a:rPr>
              <a:t>Rhamnolipids</a:t>
            </a:r>
            <a:r>
              <a:rPr lang="it-IT" sz="2800" b="1" dirty="0">
                <a:latin typeface="Century Gothic" panose="020B0502020202020204" pitchFamily="34" charset="0"/>
              </a:rPr>
              <a:t> production in </a:t>
            </a:r>
            <a:r>
              <a:rPr lang="it-IT" sz="2800" b="1" i="1" dirty="0">
                <a:latin typeface="Century Gothic" panose="020B0502020202020204" pitchFamily="34" charset="0"/>
              </a:rPr>
              <a:t>C. </a:t>
            </a:r>
            <a:r>
              <a:rPr lang="it-IT" sz="2800" b="1" i="1" dirty="0" err="1">
                <a:latin typeface="Century Gothic" panose="020B0502020202020204" pitchFamily="34" charset="0"/>
              </a:rPr>
              <a:t>necator</a:t>
            </a:r>
            <a:r>
              <a:rPr lang="it-IT" sz="2800" b="1" dirty="0">
                <a:latin typeface="Century Gothic" panose="020B0502020202020204" pitchFamily="34" charset="0"/>
              </a:rPr>
              <a:t> H16</a:t>
            </a:r>
            <a:endParaRPr lang="en-GB" sz="2800" b="1" dirty="0">
              <a:latin typeface="Century Gothic" panose="020B0502020202020204" pitchFamily="34" charset="0"/>
            </a:endParaRPr>
          </a:p>
        </p:txBody>
      </p:sp>
      <p:sp>
        <p:nvSpPr>
          <p:cNvPr id="11" name="CasellaDiTesto 10">
            <a:extLst>
              <a:ext uri="{FF2B5EF4-FFF2-40B4-BE49-F238E27FC236}">
                <a16:creationId xmlns:a16="http://schemas.microsoft.com/office/drawing/2014/main" id="{FFBF9C0A-B11D-2739-A0C9-90CBCA4B31DD}"/>
              </a:ext>
            </a:extLst>
          </p:cNvPr>
          <p:cNvSpPr txBox="1"/>
          <p:nvPr/>
        </p:nvSpPr>
        <p:spPr>
          <a:xfrm>
            <a:off x="0" y="6473203"/>
            <a:ext cx="9590722" cy="553998"/>
          </a:xfrm>
          <a:prstGeom prst="rect">
            <a:avLst/>
          </a:prstGeom>
          <a:noFill/>
        </p:spPr>
        <p:txBody>
          <a:bodyPr wrap="square" rtlCol="0">
            <a:spAutoFit/>
          </a:bodyPr>
          <a:lstStyle/>
          <a:p>
            <a:pPr>
              <a:lnSpc>
                <a:spcPts val="1169"/>
              </a:lnSpc>
            </a:pPr>
            <a:r>
              <a:rPr lang="en-US" sz="1000" dirty="0">
                <a:solidFill>
                  <a:schemeClr val="bg1"/>
                </a:solidFill>
                <a:ea typeface="Roboto Light" panose="02000000000000000000" pitchFamily="2" charset="0"/>
              </a:rPr>
              <a:t>Germer, Andrea et al.  Applied and environmental microbiology vol. 86,6 e02317-19. 2 Mar. 2020, doi:10.1128/AEM.02317-19</a:t>
            </a:r>
          </a:p>
          <a:p>
            <a:r>
              <a:rPr lang="en-US" sz="1000" dirty="0">
                <a:solidFill>
                  <a:schemeClr val="bg1"/>
                </a:solidFill>
              </a:rPr>
              <a:t>Tiso Till, et al. (2015), Springer Protocols Handbooks, https://</a:t>
            </a:r>
            <a:r>
              <a:rPr lang="en-US" sz="1000" dirty="0" err="1">
                <a:solidFill>
                  <a:schemeClr val="bg1"/>
                </a:solidFill>
              </a:rPr>
              <a:t>doi.org</a:t>
            </a:r>
            <a:r>
              <a:rPr lang="en-US" sz="1000" dirty="0">
                <a:solidFill>
                  <a:schemeClr val="bg1"/>
                </a:solidFill>
              </a:rPr>
              <a:t>/10.1007/8623_2015_60</a:t>
            </a:r>
          </a:p>
          <a:p>
            <a:endParaRPr lang="it-IT" sz="1000" dirty="0"/>
          </a:p>
        </p:txBody>
      </p:sp>
      <p:pic>
        <p:nvPicPr>
          <p:cNvPr id="2" name="Immagine 1">
            <a:extLst>
              <a:ext uri="{FF2B5EF4-FFF2-40B4-BE49-F238E27FC236}">
                <a16:creationId xmlns:a16="http://schemas.microsoft.com/office/drawing/2014/main" id="{BFDCEEC6-1136-D8E3-2B94-8D8F11AD4FF5}"/>
              </a:ext>
            </a:extLst>
          </p:cNvPr>
          <p:cNvPicPr>
            <a:picLocks noChangeAspect="1"/>
          </p:cNvPicPr>
          <p:nvPr/>
        </p:nvPicPr>
        <p:blipFill>
          <a:blip r:embed="rId5"/>
          <a:stretch>
            <a:fillRect/>
          </a:stretch>
        </p:blipFill>
        <p:spPr>
          <a:xfrm>
            <a:off x="549548" y="1587500"/>
            <a:ext cx="5161615" cy="2781300"/>
          </a:xfrm>
          <a:prstGeom prst="rect">
            <a:avLst/>
          </a:prstGeom>
        </p:spPr>
      </p:pic>
      <p:pic>
        <p:nvPicPr>
          <p:cNvPr id="3" name="Immagine 2">
            <a:extLst>
              <a:ext uri="{FF2B5EF4-FFF2-40B4-BE49-F238E27FC236}">
                <a16:creationId xmlns:a16="http://schemas.microsoft.com/office/drawing/2014/main" id="{E1EADA58-4154-940B-01EC-04FC6D334A00}"/>
              </a:ext>
            </a:extLst>
          </p:cNvPr>
          <p:cNvPicPr>
            <a:picLocks noChangeAspect="1"/>
          </p:cNvPicPr>
          <p:nvPr/>
        </p:nvPicPr>
        <p:blipFill>
          <a:blip r:embed="rId6"/>
          <a:stretch>
            <a:fillRect/>
          </a:stretch>
        </p:blipFill>
        <p:spPr>
          <a:xfrm>
            <a:off x="6912940" y="1485900"/>
            <a:ext cx="5093936" cy="2882900"/>
          </a:xfrm>
          <a:prstGeom prst="rect">
            <a:avLst/>
          </a:prstGeom>
        </p:spPr>
      </p:pic>
      <p:pic>
        <p:nvPicPr>
          <p:cNvPr id="17" name="Audio 16">
            <a:extLst>
              <a:ext uri="{FF2B5EF4-FFF2-40B4-BE49-F238E27FC236}">
                <a16:creationId xmlns:a16="http://schemas.microsoft.com/office/drawing/2014/main" id="{7EF147C9-D311-C192-B1D5-0E9EC26CB6F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806559626"/>
      </p:ext>
    </p:extLst>
  </p:cSld>
  <p:clrMapOvr>
    <a:masterClrMapping/>
  </p:clrMapOvr>
  <mc:AlternateContent xmlns:mc="http://schemas.openxmlformats.org/markup-compatibility/2006">
    <mc:Choice xmlns:p14="http://schemas.microsoft.com/office/powerpoint/2010/main" Requires="p14">
      <p:transition spd="slow" p14:dur="2000" advTm="22698"/>
    </mc:Choice>
    <mc:Fallback>
      <p:transition spd="slow" advTm="226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extLst>
    <p:ext uri="{3A86A75C-4F4B-4683-9AE1-C65F6400EC91}">
      <p14:laserTraceLst xmlns:p14="http://schemas.microsoft.com/office/powerpoint/2010/main">
        <p14:tracePtLst>
          <p14:tracePt t="21441" x="11588750" y="2165350"/>
          <p14:tracePt t="21453" x="11639550" y="2470150"/>
          <p14:tracePt t="21458" x="11836400" y="3225800"/>
          <p14:tracePt t="21480" x="11988800" y="3733800"/>
          <p14:tracePt t="22064" x="11988800" y="5143500"/>
          <p14:tracePt t="22079" x="11836400" y="4991100"/>
          <p14:tracePt t="22080" x="11741150" y="4838700"/>
          <p14:tracePt t="22085" x="11588750" y="4641850"/>
          <p14:tracePt t="22095" x="11385550" y="4337050"/>
          <p14:tracePt t="22101" x="11233150" y="4032250"/>
          <p14:tracePt t="22109" x="11036300" y="3733800"/>
          <p14:tracePt t="22116" x="10934700" y="3378200"/>
          <p14:tracePt t="22125" x="10934700" y="3225800"/>
          <p14:tracePt t="22132" x="10883900" y="2978150"/>
          <p14:tracePt t="22140" x="10833100" y="2724150"/>
          <p14:tracePt t="22150" x="10833100" y="2520950"/>
          <p14:tracePt t="22157" x="10833100" y="2419350"/>
          <p14:tracePt t="22164" x="10833100" y="2317750"/>
          <p14:tracePt t="22173" x="10833100" y="2216150"/>
          <p14:tracePt t="22188" x="10833100" y="2165350"/>
          <p14:tracePt t="22204" x="10833100" y="2120900"/>
          <p14:tracePt t="22267" x="10883900" y="2070100"/>
          <p14:tracePt t="22331" x="10934700" y="2070100"/>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1F72F3-28BD-6854-0A2E-27FCD0730D66}"/>
            </a:ext>
          </a:extLst>
        </p:cNvPr>
        <p:cNvGrpSpPr/>
        <p:nvPr/>
      </p:nvGrpSpPr>
      <p:grpSpPr>
        <a:xfrm>
          <a:off x="0" y="0"/>
          <a:ext cx="0" cy="0"/>
          <a:chOff x="0" y="0"/>
          <a:chExt cx="0" cy="0"/>
        </a:xfrm>
      </p:grpSpPr>
      <p:sp>
        <p:nvSpPr>
          <p:cNvPr id="4" name="TextBox 21">
            <a:extLst>
              <a:ext uri="{FF2B5EF4-FFF2-40B4-BE49-F238E27FC236}">
                <a16:creationId xmlns:a16="http://schemas.microsoft.com/office/drawing/2014/main" id="{ED99D00F-32D5-AEA7-59F7-A657EE26912F}"/>
              </a:ext>
            </a:extLst>
          </p:cNvPr>
          <p:cNvSpPr txBox="1"/>
          <p:nvPr/>
        </p:nvSpPr>
        <p:spPr>
          <a:xfrm>
            <a:off x="208817" y="537835"/>
            <a:ext cx="7616188" cy="523220"/>
          </a:xfrm>
          <a:prstGeom prst="rect">
            <a:avLst/>
          </a:prstGeom>
          <a:noFill/>
        </p:spPr>
        <p:txBody>
          <a:bodyPr wrap="none" rtlCol="0">
            <a:spAutoFit/>
          </a:bodyPr>
          <a:lstStyle/>
          <a:p>
            <a:r>
              <a:rPr lang="it-IT" sz="2800" b="1" dirty="0" err="1">
                <a:latin typeface="Century Gothic" panose="020B0502020202020204" pitchFamily="34" charset="0"/>
              </a:rPr>
              <a:t>Rhamnolipids</a:t>
            </a:r>
            <a:r>
              <a:rPr lang="it-IT" sz="2800" b="1" dirty="0">
                <a:latin typeface="Century Gothic" panose="020B0502020202020204" pitchFamily="34" charset="0"/>
              </a:rPr>
              <a:t> production in </a:t>
            </a:r>
            <a:r>
              <a:rPr lang="it-IT" sz="2800" b="1" i="1" dirty="0">
                <a:latin typeface="Century Gothic" panose="020B0502020202020204" pitchFamily="34" charset="0"/>
              </a:rPr>
              <a:t>C. </a:t>
            </a:r>
            <a:r>
              <a:rPr lang="it-IT" sz="2800" b="1" i="1" dirty="0" err="1">
                <a:latin typeface="Century Gothic" panose="020B0502020202020204" pitchFamily="34" charset="0"/>
              </a:rPr>
              <a:t>necator</a:t>
            </a:r>
            <a:r>
              <a:rPr lang="it-IT" sz="2800" b="1" dirty="0">
                <a:latin typeface="Century Gothic" panose="020B0502020202020204" pitchFamily="34" charset="0"/>
              </a:rPr>
              <a:t> H16</a:t>
            </a:r>
            <a:endParaRPr lang="en-GB" sz="2800" b="1" dirty="0">
              <a:latin typeface="Century Gothic" panose="020B0502020202020204" pitchFamily="34" charset="0"/>
            </a:endParaRPr>
          </a:p>
        </p:txBody>
      </p:sp>
      <p:sp>
        <p:nvSpPr>
          <p:cNvPr id="11" name="CasellaDiTesto 10">
            <a:extLst>
              <a:ext uri="{FF2B5EF4-FFF2-40B4-BE49-F238E27FC236}">
                <a16:creationId xmlns:a16="http://schemas.microsoft.com/office/drawing/2014/main" id="{6084AF82-6FC5-2B40-4F72-75569E231172}"/>
              </a:ext>
            </a:extLst>
          </p:cNvPr>
          <p:cNvSpPr txBox="1"/>
          <p:nvPr/>
        </p:nvSpPr>
        <p:spPr>
          <a:xfrm>
            <a:off x="0" y="6473203"/>
            <a:ext cx="9590722" cy="553998"/>
          </a:xfrm>
          <a:prstGeom prst="rect">
            <a:avLst/>
          </a:prstGeom>
          <a:noFill/>
        </p:spPr>
        <p:txBody>
          <a:bodyPr wrap="square" rtlCol="0">
            <a:spAutoFit/>
          </a:bodyPr>
          <a:lstStyle/>
          <a:p>
            <a:pPr>
              <a:lnSpc>
                <a:spcPts val="1169"/>
              </a:lnSpc>
            </a:pPr>
            <a:r>
              <a:rPr lang="en-US" sz="1000" dirty="0">
                <a:solidFill>
                  <a:schemeClr val="bg1"/>
                </a:solidFill>
                <a:ea typeface="Roboto Light" panose="02000000000000000000" pitchFamily="2" charset="0"/>
              </a:rPr>
              <a:t>Germer, Andrea et al.  Applied and environmental microbiology vol. 86,6 e02317-19. 2 Mar. 2020, doi:10.1128/AEM.02317-19</a:t>
            </a:r>
          </a:p>
          <a:p>
            <a:r>
              <a:rPr lang="en-US" sz="1000" dirty="0">
                <a:solidFill>
                  <a:schemeClr val="bg1"/>
                </a:solidFill>
              </a:rPr>
              <a:t>Tiso Till, et al. (2015), Springer Protocols Handbooks, https://</a:t>
            </a:r>
            <a:r>
              <a:rPr lang="en-US" sz="1000" dirty="0" err="1">
                <a:solidFill>
                  <a:schemeClr val="bg1"/>
                </a:solidFill>
              </a:rPr>
              <a:t>doi.org</a:t>
            </a:r>
            <a:r>
              <a:rPr lang="en-US" sz="1000" dirty="0">
                <a:solidFill>
                  <a:schemeClr val="bg1"/>
                </a:solidFill>
              </a:rPr>
              <a:t>/10.1007/8623_2015_60</a:t>
            </a:r>
          </a:p>
          <a:p>
            <a:endParaRPr lang="it-IT" sz="1000" dirty="0"/>
          </a:p>
        </p:txBody>
      </p:sp>
      <p:pic>
        <p:nvPicPr>
          <p:cNvPr id="2" name="Immagine 1">
            <a:extLst>
              <a:ext uri="{FF2B5EF4-FFF2-40B4-BE49-F238E27FC236}">
                <a16:creationId xmlns:a16="http://schemas.microsoft.com/office/drawing/2014/main" id="{453067E5-0429-B4E2-DF2D-DFDEBE1925B9}"/>
              </a:ext>
            </a:extLst>
          </p:cNvPr>
          <p:cNvPicPr>
            <a:picLocks noChangeAspect="1"/>
          </p:cNvPicPr>
          <p:nvPr/>
        </p:nvPicPr>
        <p:blipFill>
          <a:blip r:embed="rId5"/>
          <a:stretch>
            <a:fillRect/>
          </a:stretch>
        </p:blipFill>
        <p:spPr>
          <a:xfrm>
            <a:off x="549548" y="1587500"/>
            <a:ext cx="5161615" cy="2781300"/>
          </a:xfrm>
          <a:prstGeom prst="rect">
            <a:avLst/>
          </a:prstGeom>
        </p:spPr>
      </p:pic>
      <p:pic>
        <p:nvPicPr>
          <p:cNvPr id="3" name="Immagine 2">
            <a:extLst>
              <a:ext uri="{FF2B5EF4-FFF2-40B4-BE49-F238E27FC236}">
                <a16:creationId xmlns:a16="http://schemas.microsoft.com/office/drawing/2014/main" id="{9C867993-DEBB-760F-0C21-BDAECC0D85D1}"/>
              </a:ext>
            </a:extLst>
          </p:cNvPr>
          <p:cNvPicPr>
            <a:picLocks noChangeAspect="1"/>
          </p:cNvPicPr>
          <p:nvPr/>
        </p:nvPicPr>
        <p:blipFill>
          <a:blip r:embed="rId6"/>
          <a:stretch>
            <a:fillRect/>
          </a:stretch>
        </p:blipFill>
        <p:spPr>
          <a:xfrm>
            <a:off x="6912940" y="1485900"/>
            <a:ext cx="5093936" cy="2882900"/>
          </a:xfrm>
          <a:prstGeom prst="rect">
            <a:avLst/>
          </a:prstGeom>
        </p:spPr>
      </p:pic>
      <p:pic>
        <p:nvPicPr>
          <p:cNvPr id="13" name="Immagine 12">
            <a:extLst>
              <a:ext uri="{FF2B5EF4-FFF2-40B4-BE49-F238E27FC236}">
                <a16:creationId xmlns:a16="http://schemas.microsoft.com/office/drawing/2014/main" id="{2A32598B-D5F3-6293-3ACE-C2473A48694B}"/>
              </a:ext>
            </a:extLst>
          </p:cNvPr>
          <p:cNvPicPr>
            <a:picLocks noChangeAspect="1"/>
          </p:cNvPicPr>
          <p:nvPr/>
        </p:nvPicPr>
        <p:blipFill>
          <a:blip r:embed="rId7"/>
          <a:stretch>
            <a:fillRect/>
          </a:stretch>
        </p:blipFill>
        <p:spPr>
          <a:xfrm>
            <a:off x="2432665" y="4869845"/>
            <a:ext cx="1395379" cy="1383604"/>
          </a:xfrm>
          <a:prstGeom prst="rect">
            <a:avLst/>
          </a:prstGeom>
        </p:spPr>
      </p:pic>
      <p:sp>
        <p:nvSpPr>
          <p:cNvPr id="14" name="TextBox 43">
            <a:extLst>
              <a:ext uri="{FF2B5EF4-FFF2-40B4-BE49-F238E27FC236}">
                <a16:creationId xmlns:a16="http://schemas.microsoft.com/office/drawing/2014/main" id="{03A3A318-F576-5A07-A9C5-A88AB523162F}"/>
              </a:ext>
            </a:extLst>
          </p:cNvPr>
          <p:cNvSpPr txBox="1"/>
          <p:nvPr/>
        </p:nvSpPr>
        <p:spPr>
          <a:xfrm>
            <a:off x="375454" y="5951341"/>
            <a:ext cx="3250822" cy="198388"/>
          </a:xfrm>
          <a:prstGeom prst="rect">
            <a:avLst/>
          </a:prstGeom>
        </p:spPr>
        <p:txBody>
          <a:bodyPr wrap="square" lIns="0" tIns="0" rIns="0" bIns="0" rtlCol="0" anchor="t">
            <a:spAutoFit/>
          </a:bodyPr>
          <a:lstStyle/>
          <a:p>
            <a:pPr algn="ctr">
              <a:lnSpc>
                <a:spcPts val="1470"/>
              </a:lnSpc>
            </a:pPr>
            <a:r>
              <a:rPr lang="en-US" sz="1600" b="1" dirty="0">
                <a:ea typeface="Roboto Medium" panose="02000000000000000000" pitchFamily="2" charset="0"/>
              </a:rPr>
              <a:t>HPLC analysis</a:t>
            </a:r>
          </a:p>
        </p:txBody>
      </p:sp>
      <p:pic>
        <p:nvPicPr>
          <p:cNvPr id="23" name="Audio 22">
            <a:extLst>
              <a:ext uri="{FF2B5EF4-FFF2-40B4-BE49-F238E27FC236}">
                <a16:creationId xmlns:a16="http://schemas.microsoft.com/office/drawing/2014/main" id="{DA3F9CE0-BC36-26FD-E243-205FF77C69C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580248021"/>
      </p:ext>
    </p:extLst>
  </p:cSld>
  <p:clrMapOvr>
    <a:masterClrMapping/>
  </p:clrMapOvr>
  <mc:AlternateContent xmlns:mc="http://schemas.openxmlformats.org/markup-compatibility/2006">
    <mc:Choice xmlns:p14="http://schemas.microsoft.com/office/powerpoint/2010/main" Requires="p14">
      <p:transition spd="slow" p14:dur="2000" advTm="12298"/>
    </mc:Choice>
    <mc:Fallback>
      <p:transition spd="slow" advTm="12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DB770E-07D4-2E50-3E99-28AF01FB8D52}"/>
            </a:ext>
          </a:extLst>
        </p:cNvPr>
        <p:cNvGrpSpPr/>
        <p:nvPr/>
      </p:nvGrpSpPr>
      <p:grpSpPr>
        <a:xfrm>
          <a:off x="0" y="0"/>
          <a:ext cx="0" cy="0"/>
          <a:chOff x="0" y="0"/>
          <a:chExt cx="0" cy="0"/>
        </a:xfrm>
      </p:grpSpPr>
      <p:sp>
        <p:nvSpPr>
          <p:cNvPr id="4" name="TextBox 21">
            <a:extLst>
              <a:ext uri="{FF2B5EF4-FFF2-40B4-BE49-F238E27FC236}">
                <a16:creationId xmlns:a16="http://schemas.microsoft.com/office/drawing/2014/main" id="{105AEF7E-9D34-9A93-F2E1-223D9B452AC4}"/>
              </a:ext>
            </a:extLst>
          </p:cNvPr>
          <p:cNvSpPr txBox="1"/>
          <p:nvPr/>
        </p:nvSpPr>
        <p:spPr>
          <a:xfrm>
            <a:off x="208817" y="537835"/>
            <a:ext cx="7616188" cy="523220"/>
          </a:xfrm>
          <a:prstGeom prst="rect">
            <a:avLst/>
          </a:prstGeom>
          <a:noFill/>
        </p:spPr>
        <p:txBody>
          <a:bodyPr wrap="none" rtlCol="0">
            <a:spAutoFit/>
          </a:bodyPr>
          <a:lstStyle/>
          <a:p>
            <a:r>
              <a:rPr lang="it-IT" sz="2800" b="1" dirty="0" err="1">
                <a:latin typeface="Century Gothic" panose="020B0502020202020204" pitchFamily="34" charset="0"/>
              </a:rPr>
              <a:t>Rhamnolipids</a:t>
            </a:r>
            <a:r>
              <a:rPr lang="it-IT" sz="2800" b="1" dirty="0">
                <a:latin typeface="Century Gothic" panose="020B0502020202020204" pitchFamily="34" charset="0"/>
              </a:rPr>
              <a:t> production in </a:t>
            </a:r>
            <a:r>
              <a:rPr lang="it-IT" sz="2800" b="1" i="1" dirty="0">
                <a:latin typeface="Century Gothic" panose="020B0502020202020204" pitchFamily="34" charset="0"/>
              </a:rPr>
              <a:t>C. </a:t>
            </a:r>
            <a:r>
              <a:rPr lang="it-IT" sz="2800" b="1" i="1" dirty="0" err="1">
                <a:latin typeface="Century Gothic" panose="020B0502020202020204" pitchFamily="34" charset="0"/>
              </a:rPr>
              <a:t>necator</a:t>
            </a:r>
            <a:r>
              <a:rPr lang="it-IT" sz="2800" b="1" dirty="0">
                <a:latin typeface="Century Gothic" panose="020B0502020202020204" pitchFamily="34" charset="0"/>
              </a:rPr>
              <a:t> H16</a:t>
            </a:r>
            <a:endParaRPr lang="en-GB" sz="2800" b="1" dirty="0">
              <a:latin typeface="Century Gothic" panose="020B0502020202020204" pitchFamily="34" charset="0"/>
            </a:endParaRPr>
          </a:p>
        </p:txBody>
      </p:sp>
      <p:sp>
        <p:nvSpPr>
          <p:cNvPr id="11" name="CasellaDiTesto 10">
            <a:extLst>
              <a:ext uri="{FF2B5EF4-FFF2-40B4-BE49-F238E27FC236}">
                <a16:creationId xmlns:a16="http://schemas.microsoft.com/office/drawing/2014/main" id="{E36F3329-2942-5DA0-EACD-83CE14B59660}"/>
              </a:ext>
            </a:extLst>
          </p:cNvPr>
          <p:cNvSpPr txBox="1"/>
          <p:nvPr/>
        </p:nvSpPr>
        <p:spPr>
          <a:xfrm>
            <a:off x="0" y="6473203"/>
            <a:ext cx="9590722" cy="553998"/>
          </a:xfrm>
          <a:prstGeom prst="rect">
            <a:avLst/>
          </a:prstGeom>
          <a:noFill/>
        </p:spPr>
        <p:txBody>
          <a:bodyPr wrap="square" rtlCol="0">
            <a:spAutoFit/>
          </a:bodyPr>
          <a:lstStyle/>
          <a:p>
            <a:pPr>
              <a:lnSpc>
                <a:spcPts val="1169"/>
              </a:lnSpc>
            </a:pPr>
            <a:r>
              <a:rPr lang="en-US" sz="1000" dirty="0">
                <a:solidFill>
                  <a:schemeClr val="bg1"/>
                </a:solidFill>
                <a:ea typeface="Roboto Light" panose="02000000000000000000" pitchFamily="2" charset="0"/>
              </a:rPr>
              <a:t>Germer, Andrea et al.  Applied and environmental microbiology vol. 86,6 e02317-19. 2 Mar. 2020, doi:10.1128/AEM.02317-19</a:t>
            </a:r>
          </a:p>
          <a:p>
            <a:r>
              <a:rPr lang="en-US" sz="1000" dirty="0">
                <a:solidFill>
                  <a:schemeClr val="bg1"/>
                </a:solidFill>
              </a:rPr>
              <a:t>Tiso Till, et al. (2015), Springer Protocols Handbooks, https://</a:t>
            </a:r>
            <a:r>
              <a:rPr lang="en-US" sz="1000" dirty="0" err="1">
                <a:solidFill>
                  <a:schemeClr val="bg1"/>
                </a:solidFill>
              </a:rPr>
              <a:t>doi.org</a:t>
            </a:r>
            <a:r>
              <a:rPr lang="en-US" sz="1000" dirty="0">
                <a:solidFill>
                  <a:schemeClr val="bg1"/>
                </a:solidFill>
              </a:rPr>
              <a:t>/10.1007/8623_2015_60</a:t>
            </a:r>
          </a:p>
          <a:p>
            <a:endParaRPr lang="it-IT" sz="1000" dirty="0"/>
          </a:p>
        </p:txBody>
      </p:sp>
      <p:pic>
        <p:nvPicPr>
          <p:cNvPr id="2" name="Immagine 1">
            <a:extLst>
              <a:ext uri="{FF2B5EF4-FFF2-40B4-BE49-F238E27FC236}">
                <a16:creationId xmlns:a16="http://schemas.microsoft.com/office/drawing/2014/main" id="{B348CC25-2A34-9783-88F5-E83F6BCF782D}"/>
              </a:ext>
            </a:extLst>
          </p:cNvPr>
          <p:cNvPicPr>
            <a:picLocks noChangeAspect="1"/>
          </p:cNvPicPr>
          <p:nvPr/>
        </p:nvPicPr>
        <p:blipFill>
          <a:blip r:embed="rId5"/>
          <a:stretch>
            <a:fillRect/>
          </a:stretch>
        </p:blipFill>
        <p:spPr>
          <a:xfrm>
            <a:off x="549548" y="1587500"/>
            <a:ext cx="5161615" cy="2781300"/>
          </a:xfrm>
          <a:prstGeom prst="rect">
            <a:avLst/>
          </a:prstGeom>
        </p:spPr>
      </p:pic>
      <p:pic>
        <p:nvPicPr>
          <p:cNvPr id="3" name="Immagine 2">
            <a:extLst>
              <a:ext uri="{FF2B5EF4-FFF2-40B4-BE49-F238E27FC236}">
                <a16:creationId xmlns:a16="http://schemas.microsoft.com/office/drawing/2014/main" id="{E0F8EF75-32EE-9A0B-67E1-9F654B315F6A}"/>
              </a:ext>
            </a:extLst>
          </p:cNvPr>
          <p:cNvPicPr>
            <a:picLocks noChangeAspect="1"/>
          </p:cNvPicPr>
          <p:nvPr/>
        </p:nvPicPr>
        <p:blipFill>
          <a:blip r:embed="rId6"/>
          <a:stretch>
            <a:fillRect/>
          </a:stretch>
        </p:blipFill>
        <p:spPr>
          <a:xfrm>
            <a:off x="6912940" y="1485900"/>
            <a:ext cx="5093936" cy="2882900"/>
          </a:xfrm>
          <a:prstGeom prst="rect">
            <a:avLst/>
          </a:prstGeom>
        </p:spPr>
      </p:pic>
      <p:pic>
        <p:nvPicPr>
          <p:cNvPr id="13" name="Immagine 12">
            <a:extLst>
              <a:ext uri="{FF2B5EF4-FFF2-40B4-BE49-F238E27FC236}">
                <a16:creationId xmlns:a16="http://schemas.microsoft.com/office/drawing/2014/main" id="{A5B102C0-2B0D-A311-F557-19B30A14A56D}"/>
              </a:ext>
            </a:extLst>
          </p:cNvPr>
          <p:cNvPicPr>
            <a:picLocks noChangeAspect="1"/>
          </p:cNvPicPr>
          <p:nvPr/>
        </p:nvPicPr>
        <p:blipFill>
          <a:blip r:embed="rId7"/>
          <a:stretch>
            <a:fillRect/>
          </a:stretch>
        </p:blipFill>
        <p:spPr>
          <a:xfrm>
            <a:off x="2432665" y="4869845"/>
            <a:ext cx="1395379" cy="1383604"/>
          </a:xfrm>
          <a:prstGeom prst="rect">
            <a:avLst/>
          </a:prstGeom>
        </p:spPr>
      </p:pic>
      <p:sp>
        <p:nvSpPr>
          <p:cNvPr id="14" name="TextBox 43">
            <a:extLst>
              <a:ext uri="{FF2B5EF4-FFF2-40B4-BE49-F238E27FC236}">
                <a16:creationId xmlns:a16="http://schemas.microsoft.com/office/drawing/2014/main" id="{9C3E77B9-F3F0-340D-D74F-8CB4E296CC03}"/>
              </a:ext>
            </a:extLst>
          </p:cNvPr>
          <p:cNvSpPr txBox="1"/>
          <p:nvPr/>
        </p:nvSpPr>
        <p:spPr>
          <a:xfrm>
            <a:off x="375454" y="5951341"/>
            <a:ext cx="3250822" cy="198388"/>
          </a:xfrm>
          <a:prstGeom prst="rect">
            <a:avLst/>
          </a:prstGeom>
        </p:spPr>
        <p:txBody>
          <a:bodyPr wrap="square" lIns="0" tIns="0" rIns="0" bIns="0" rtlCol="0" anchor="t">
            <a:spAutoFit/>
          </a:bodyPr>
          <a:lstStyle/>
          <a:p>
            <a:pPr algn="ctr">
              <a:lnSpc>
                <a:spcPts val="1470"/>
              </a:lnSpc>
            </a:pPr>
            <a:r>
              <a:rPr lang="en-US" sz="1600" b="1" dirty="0">
                <a:ea typeface="Roboto Medium" panose="02000000000000000000" pitchFamily="2" charset="0"/>
              </a:rPr>
              <a:t>HPLC analysis</a:t>
            </a:r>
          </a:p>
        </p:txBody>
      </p:sp>
      <p:sp>
        <p:nvSpPr>
          <p:cNvPr id="15" name="TextBox 43">
            <a:extLst>
              <a:ext uri="{FF2B5EF4-FFF2-40B4-BE49-F238E27FC236}">
                <a16:creationId xmlns:a16="http://schemas.microsoft.com/office/drawing/2014/main" id="{5168A9B8-8CA9-1EF9-2E39-E5E091FFF661}"/>
              </a:ext>
            </a:extLst>
          </p:cNvPr>
          <p:cNvSpPr txBox="1"/>
          <p:nvPr/>
        </p:nvSpPr>
        <p:spPr>
          <a:xfrm>
            <a:off x="5992675" y="5048839"/>
            <a:ext cx="3250822" cy="211981"/>
          </a:xfrm>
          <a:prstGeom prst="rect">
            <a:avLst/>
          </a:prstGeom>
        </p:spPr>
        <p:txBody>
          <a:bodyPr wrap="square" lIns="0" tIns="0" rIns="0" bIns="0" rtlCol="0" anchor="t">
            <a:spAutoFit/>
          </a:bodyPr>
          <a:lstStyle/>
          <a:p>
            <a:pPr algn="ctr">
              <a:lnSpc>
                <a:spcPts val="1470"/>
              </a:lnSpc>
            </a:pPr>
            <a:r>
              <a:rPr lang="en-US" sz="2000" b="1" dirty="0">
                <a:solidFill>
                  <a:srgbClr val="FF0000"/>
                </a:solidFill>
                <a:ea typeface="Roboto Medium" panose="02000000000000000000" pitchFamily="2" charset="0"/>
              </a:rPr>
              <a:t>HAAs are completely degraded</a:t>
            </a:r>
          </a:p>
        </p:txBody>
      </p:sp>
      <p:sp>
        <p:nvSpPr>
          <p:cNvPr id="16" name="TextBox 43">
            <a:extLst>
              <a:ext uri="{FF2B5EF4-FFF2-40B4-BE49-F238E27FC236}">
                <a16:creationId xmlns:a16="http://schemas.microsoft.com/office/drawing/2014/main" id="{B6BD8A1C-D218-FE86-2394-C6AD5CAF23A9}"/>
              </a:ext>
            </a:extLst>
          </p:cNvPr>
          <p:cNvSpPr txBox="1"/>
          <p:nvPr/>
        </p:nvSpPr>
        <p:spPr>
          <a:xfrm>
            <a:off x="5918526" y="5872730"/>
            <a:ext cx="3494722" cy="211981"/>
          </a:xfrm>
          <a:prstGeom prst="rect">
            <a:avLst/>
          </a:prstGeom>
        </p:spPr>
        <p:txBody>
          <a:bodyPr wrap="square" lIns="0" tIns="0" rIns="0" bIns="0" rtlCol="0" anchor="t">
            <a:spAutoFit/>
          </a:bodyPr>
          <a:lstStyle/>
          <a:p>
            <a:pPr algn="ctr">
              <a:lnSpc>
                <a:spcPts val="1470"/>
              </a:lnSpc>
            </a:pPr>
            <a:r>
              <a:rPr lang="en-US" sz="2000" b="1" dirty="0">
                <a:solidFill>
                  <a:srgbClr val="1CBB38"/>
                </a:solidFill>
                <a:ea typeface="Roboto Medium" panose="02000000000000000000" pitchFamily="2" charset="0"/>
              </a:rPr>
              <a:t>Rhamnolipids are not degraded</a:t>
            </a:r>
          </a:p>
        </p:txBody>
      </p:sp>
      <p:sp>
        <p:nvSpPr>
          <p:cNvPr id="17" name="Freeform 2">
            <a:extLst>
              <a:ext uri="{FF2B5EF4-FFF2-40B4-BE49-F238E27FC236}">
                <a16:creationId xmlns:a16="http://schemas.microsoft.com/office/drawing/2014/main" id="{944C9F65-3F2A-056A-8A69-CAACEBC28493}"/>
              </a:ext>
            </a:extLst>
          </p:cNvPr>
          <p:cNvSpPr>
            <a:spLocks noChangeAspect="1"/>
          </p:cNvSpPr>
          <p:nvPr/>
        </p:nvSpPr>
        <p:spPr>
          <a:xfrm>
            <a:off x="5330563" y="5671071"/>
            <a:ext cx="554692" cy="553998"/>
          </a:xfrm>
          <a:custGeom>
            <a:avLst/>
            <a:gdLst/>
            <a:ahLst/>
            <a:cxnLst/>
            <a:rect l="l" t="t" r="r" b="b"/>
            <a:pathLst>
              <a:path w="4119950" h="4114800">
                <a:moveTo>
                  <a:pt x="0" y="0"/>
                </a:moveTo>
                <a:lnTo>
                  <a:pt x="4119950" y="0"/>
                </a:lnTo>
                <a:lnTo>
                  <a:pt x="411995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8" name="Freeform 3">
            <a:extLst>
              <a:ext uri="{FF2B5EF4-FFF2-40B4-BE49-F238E27FC236}">
                <a16:creationId xmlns:a16="http://schemas.microsoft.com/office/drawing/2014/main" id="{C3208FD8-92C8-CA6E-DD4F-E4BE4E27D949}"/>
              </a:ext>
            </a:extLst>
          </p:cNvPr>
          <p:cNvSpPr>
            <a:spLocks noChangeAspect="1"/>
          </p:cNvSpPr>
          <p:nvPr/>
        </p:nvSpPr>
        <p:spPr>
          <a:xfrm>
            <a:off x="5330563" y="4869845"/>
            <a:ext cx="554400" cy="5544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9" name="Audio 8">
            <a:extLst>
              <a:ext uri="{FF2B5EF4-FFF2-40B4-BE49-F238E27FC236}">
                <a16:creationId xmlns:a16="http://schemas.microsoft.com/office/drawing/2014/main" id="{D659F148-BF04-538E-0D7C-D12633B8FE4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747645634"/>
      </p:ext>
    </p:extLst>
  </p:cSld>
  <p:clrMapOvr>
    <a:masterClrMapping/>
  </p:clrMapOvr>
  <mc:AlternateContent xmlns:mc="http://schemas.openxmlformats.org/markup-compatibility/2006">
    <mc:Choice xmlns:p14="http://schemas.microsoft.com/office/powerpoint/2010/main" Requires="p14">
      <p:transition spd="slow" p14:dur="2000" advTm="7050"/>
    </mc:Choice>
    <mc:Fallback>
      <p:transition spd="slow" advTm="7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3457A1-7C1B-72D3-D488-37997BCF35EA}"/>
            </a:ext>
          </a:extLst>
        </p:cNvPr>
        <p:cNvGrpSpPr/>
        <p:nvPr/>
      </p:nvGrpSpPr>
      <p:grpSpPr>
        <a:xfrm>
          <a:off x="0" y="0"/>
          <a:ext cx="0" cy="0"/>
          <a:chOff x="0" y="0"/>
          <a:chExt cx="0" cy="0"/>
        </a:xfrm>
      </p:grpSpPr>
      <p:sp>
        <p:nvSpPr>
          <p:cNvPr id="4" name="TextBox 21">
            <a:extLst>
              <a:ext uri="{FF2B5EF4-FFF2-40B4-BE49-F238E27FC236}">
                <a16:creationId xmlns:a16="http://schemas.microsoft.com/office/drawing/2014/main" id="{758C9318-8CBA-2BB3-4F86-9BBCD82C54E7}"/>
              </a:ext>
            </a:extLst>
          </p:cNvPr>
          <p:cNvSpPr txBox="1"/>
          <p:nvPr/>
        </p:nvSpPr>
        <p:spPr>
          <a:xfrm>
            <a:off x="208817" y="537835"/>
            <a:ext cx="7616188" cy="523220"/>
          </a:xfrm>
          <a:prstGeom prst="rect">
            <a:avLst/>
          </a:prstGeom>
          <a:noFill/>
        </p:spPr>
        <p:txBody>
          <a:bodyPr wrap="none" rtlCol="0">
            <a:spAutoFit/>
          </a:bodyPr>
          <a:lstStyle/>
          <a:p>
            <a:r>
              <a:rPr lang="it-IT" sz="2800" b="1" dirty="0" err="1">
                <a:latin typeface="Century Gothic" panose="020B0502020202020204" pitchFamily="34" charset="0"/>
              </a:rPr>
              <a:t>Rhamnolipids</a:t>
            </a:r>
            <a:r>
              <a:rPr lang="it-IT" sz="2800" b="1" dirty="0">
                <a:latin typeface="Century Gothic" panose="020B0502020202020204" pitchFamily="34" charset="0"/>
              </a:rPr>
              <a:t> production in </a:t>
            </a:r>
            <a:r>
              <a:rPr lang="it-IT" sz="2800" b="1" i="1" dirty="0">
                <a:latin typeface="Century Gothic" panose="020B0502020202020204" pitchFamily="34" charset="0"/>
              </a:rPr>
              <a:t>C. </a:t>
            </a:r>
            <a:r>
              <a:rPr lang="it-IT" sz="2800" b="1" i="1" dirty="0" err="1">
                <a:latin typeface="Century Gothic" panose="020B0502020202020204" pitchFamily="34" charset="0"/>
              </a:rPr>
              <a:t>necator</a:t>
            </a:r>
            <a:r>
              <a:rPr lang="it-IT" sz="2800" b="1" dirty="0">
                <a:latin typeface="Century Gothic" panose="020B0502020202020204" pitchFamily="34" charset="0"/>
              </a:rPr>
              <a:t> H16</a:t>
            </a:r>
            <a:endParaRPr lang="en-GB" sz="2800" b="1" dirty="0">
              <a:latin typeface="Century Gothic" panose="020B0502020202020204" pitchFamily="34" charset="0"/>
            </a:endParaRPr>
          </a:p>
        </p:txBody>
      </p:sp>
      <p:sp>
        <p:nvSpPr>
          <p:cNvPr id="11" name="CasellaDiTesto 10">
            <a:extLst>
              <a:ext uri="{FF2B5EF4-FFF2-40B4-BE49-F238E27FC236}">
                <a16:creationId xmlns:a16="http://schemas.microsoft.com/office/drawing/2014/main" id="{E164D44A-38C8-D07F-3AA7-4FA2D2834452}"/>
              </a:ext>
            </a:extLst>
          </p:cNvPr>
          <p:cNvSpPr txBox="1"/>
          <p:nvPr/>
        </p:nvSpPr>
        <p:spPr>
          <a:xfrm>
            <a:off x="0" y="6473203"/>
            <a:ext cx="9590722" cy="553998"/>
          </a:xfrm>
          <a:prstGeom prst="rect">
            <a:avLst/>
          </a:prstGeom>
          <a:noFill/>
        </p:spPr>
        <p:txBody>
          <a:bodyPr wrap="square" rtlCol="0">
            <a:spAutoFit/>
          </a:bodyPr>
          <a:lstStyle/>
          <a:p>
            <a:pPr>
              <a:lnSpc>
                <a:spcPts val="1169"/>
              </a:lnSpc>
            </a:pPr>
            <a:r>
              <a:rPr lang="en-US" sz="1000" dirty="0">
                <a:solidFill>
                  <a:schemeClr val="bg1"/>
                </a:solidFill>
                <a:ea typeface="Roboto Light" panose="02000000000000000000" pitchFamily="2" charset="0"/>
              </a:rPr>
              <a:t>Germer, Andrea et al.  Applied and environmental microbiology vol. 86,6 e02317-19. 2 Mar. 2020, doi:10.1128/AEM.02317-19</a:t>
            </a:r>
          </a:p>
          <a:p>
            <a:r>
              <a:rPr lang="en-US" sz="1000" dirty="0">
                <a:solidFill>
                  <a:schemeClr val="bg1"/>
                </a:solidFill>
              </a:rPr>
              <a:t>Tiso Till, et al. (2015), Springer Protocols Handbooks, https://</a:t>
            </a:r>
            <a:r>
              <a:rPr lang="en-US" sz="1000" dirty="0" err="1">
                <a:solidFill>
                  <a:schemeClr val="bg1"/>
                </a:solidFill>
              </a:rPr>
              <a:t>doi.org</a:t>
            </a:r>
            <a:r>
              <a:rPr lang="en-US" sz="1000" dirty="0">
                <a:solidFill>
                  <a:schemeClr val="bg1"/>
                </a:solidFill>
              </a:rPr>
              <a:t>/10.1007/8623_2015_60</a:t>
            </a:r>
          </a:p>
          <a:p>
            <a:endParaRPr lang="it-IT" sz="1000" dirty="0"/>
          </a:p>
        </p:txBody>
      </p:sp>
      <p:pic>
        <p:nvPicPr>
          <p:cNvPr id="2" name="Immagine 1">
            <a:extLst>
              <a:ext uri="{FF2B5EF4-FFF2-40B4-BE49-F238E27FC236}">
                <a16:creationId xmlns:a16="http://schemas.microsoft.com/office/drawing/2014/main" id="{B5DC3E14-E79A-A1A3-E67E-D6C98D64FFA9}"/>
              </a:ext>
            </a:extLst>
          </p:cNvPr>
          <p:cNvPicPr>
            <a:picLocks noChangeAspect="1"/>
          </p:cNvPicPr>
          <p:nvPr/>
        </p:nvPicPr>
        <p:blipFill>
          <a:blip r:embed="rId5"/>
          <a:stretch>
            <a:fillRect/>
          </a:stretch>
        </p:blipFill>
        <p:spPr>
          <a:xfrm>
            <a:off x="549548" y="1587500"/>
            <a:ext cx="5161615" cy="2781300"/>
          </a:xfrm>
          <a:prstGeom prst="rect">
            <a:avLst/>
          </a:prstGeom>
        </p:spPr>
      </p:pic>
      <p:pic>
        <p:nvPicPr>
          <p:cNvPr id="3" name="Immagine 2">
            <a:extLst>
              <a:ext uri="{FF2B5EF4-FFF2-40B4-BE49-F238E27FC236}">
                <a16:creationId xmlns:a16="http://schemas.microsoft.com/office/drawing/2014/main" id="{C0DB4546-A621-DC73-9D52-AE2F15819FF8}"/>
              </a:ext>
            </a:extLst>
          </p:cNvPr>
          <p:cNvPicPr>
            <a:picLocks noChangeAspect="1"/>
          </p:cNvPicPr>
          <p:nvPr/>
        </p:nvPicPr>
        <p:blipFill>
          <a:blip r:embed="rId6"/>
          <a:stretch>
            <a:fillRect/>
          </a:stretch>
        </p:blipFill>
        <p:spPr>
          <a:xfrm>
            <a:off x="6912940" y="1485900"/>
            <a:ext cx="5093936" cy="2882900"/>
          </a:xfrm>
          <a:prstGeom prst="rect">
            <a:avLst/>
          </a:prstGeom>
        </p:spPr>
      </p:pic>
      <p:sp>
        <p:nvSpPr>
          <p:cNvPr id="6" name="TextBox 15">
            <a:extLst>
              <a:ext uri="{FF2B5EF4-FFF2-40B4-BE49-F238E27FC236}">
                <a16:creationId xmlns:a16="http://schemas.microsoft.com/office/drawing/2014/main" id="{C7D398CE-3E76-DBC6-5D07-0377868425FF}"/>
              </a:ext>
            </a:extLst>
          </p:cNvPr>
          <p:cNvSpPr txBox="1"/>
          <p:nvPr/>
        </p:nvSpPr>
        <p:spPr>
          <a:xfrm>
            <a:off x="797521" y="5222751"/>
            <a:ext cx="4301421" cy="464871"/>
          </a:xfrm>
          <a:prstGeom prst="rect">
            <a:avLst/>
          </a:prstGeom>
          <a:noFill/>
        </p:spPr>
        <p:txBody>
          <a:bodyPr wrap="square" rtlCol="0">
            <a:spAutoFit/>
          </a:bodyPr>
          <a:lstStyle/>
          <a:p>
            <a:pPr algn="ctr">
              <a:lnSpc>
                <a:spcPct val="150000"/>
              </a:lnSpc>
              <a:spcBef>
                <a:spcPts val="2200"/>
              </a:spcBef>
            </a:pPr>
            <a:r>
              <a:rPr lang="en-GB" dirty="0"/>
              <a:t>Expression of </a:t>
            </a:r>
            <a:r>
              <a:rPr lang="en-GB" i="1" dirty="0" err="1"/>
              <a:t>rhlA</a:t>
            </a:r>
            <a:r>
              <a:rPr lang="en-GB" dirty="0"/>
              <a:t> &amp; </a:t>
            </a:r>
            <a:r>
              <a:rPr lang="en-GB" i="1" dirty="0" err="1"/>
              <a:t>rhlB</a:t>
            </a:r>
            <a:r>
              <a:rPr lang="en-GB" dirty="0"/>
              <a:t> in </a:t>
            </a:r>
            <a:r>
              <a:rPr lang="en-GB" dirty="0" err="1"/>
              <a:t>pMVRha</a:t>
            </a:r>
            <a:endParaRPr lang="en-GB" dirty="0"/>
          </a:p>
        </p:txBody>
      </p:sp>
      <p:sp>
        <p:nvSpPr>
          <p:cNvPr id="7" name="Rectangle 19">
            <a:extLst>
              <a:ext uri="{FF2B5EF4-FFF2-40B4-BE49-F238E27FC236}">
                <a16:creationId xmlns:a16="http://schemas.microsoft.com/office/drawing/2014/main" id="{84663402-7D9B-ADCC-C6C2-728BA703DF14}"/>
              </a:ext>
            </a:extLst>
          </p:cNvPr>
          <p:cNvSpPr/>
          <p:nvPr/>
        </p:nvSpPr>
        <p:spPr>
          <a:xfrm>
            <a:off x="797521" y="4895245"/>
            <a:ext cx="4301421" cy="1119883"/>
          </a:xfrm>
          <a:prstGeom prst="rect">
            <a:avLst/>
          </a:prstGeom>
          <a:noFill/>
          <a:ln w="57150">
            <a:solidFill>
              <a:srgbClr val="1B47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2" name="Audio 51">
            <a:extLst>
              <a:ext uri="{FF2B5EF4-FFF2-40B4-BE49-F238E27FC236}">
                <a16:creationId xmlns:a16="http://schemas.microsoft.com/office/drawing/2014/main" id="{9CD7B453-1101-B7EE-8292-BAF8F9C5541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55192194"/>
      </p:ext>
    </p:extLst>
  </p:cSld>
  <p:clrMapOvr>
    <a:masterClrMapping/>
  </p:clrMapOvr>
  <mc:AlternateContent xmlns:mc="http://schemas.openxmlformats.org/markup-compatibility/2006">
    <mc:Choice xmlns:p14="http://schemas.microsoft.com/office/powerpoint/2010/main" Requires="p14">
      <p:transition spd="slow" p14:dur="2000" advTm="16909"/>
    </mc:Choice>
    <mc:Fallback>
      <p:transition spd="slow" advTm="169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0B6791-9E4B-2464-D3F5-7095A7204AAB}"/>
            </a:ext>
          </a:extLst>
        </p:cNvPr>
        <p:cNvGrpSpPr/>
        <p:nvPr/>
      </p:nvGrpSpPr>
      <p:grpSpPr>
        <a:xfrm>
          <a:off x="0" y="0"/>
          <a:ext cx="0" cy="0"/>
          <a:chOff x="0" y="0"/>
          <a:chExt cx="0" cy="0"/>
        </a:xfrm>
      </p:grpSpPr>
      <p:sp>
        <p:nvSpPr>
          <p:cNvPr id="4" name="TextBox 21">
            <a:extLst>
              <a:ext uri="{FF2B5EF4-FFF2-40B4-BE49-F238E27FC236}">
                <a16:creationId xmlns:a16="http://schemas.microsoft.com/office/drawing/2014/main" id="{00AD8EA2-3E96-1CC4-EA8E-E64684CD0807}"/>
              </a:ext>
            </a:extLst>
          </p:cNvPr>
          <p:cNvSpPr txBox="1"/>
          <p:nvPr/>
        </p:nvSpPr>
        <p:spPr>
          <a:xfrm>
            <a:off x="208817" y="537835"/>
            <a:ext cx="7616188" cy="523220"/>
          </a:xfrm>
          <a:prstGeom prst="rect">
            <a:avLst/>
          </a:prstGeom>
          <a:noFill/>
        </p:spPr>
        <p:txBody>
          <a:bodyPr wrap="none" rtlCol="0">
            <a:spAutoFit/>
          </a:bodyPr>
          <a:lstStyle/>
          <a:p>
            <a:r>
              <a:rPr lang="it-IT" sz="2800" b="1" dirty="0" err="1">
                <a:latin typeface="Century Gothic" panose="020B0502020202020204" pitchFamily="34" charset="0"/>
              </a:rPr>
              <a:t>Rhamnolipids</a:t>
            </a:r>
            <a:r>
              <a:rPr lang="it-IT" sz="2800" b="1" dirty="0">
                <a:latin typeface="Century Gothic" panose="020B0502020202020204" pitchFamily="34" charset="0"/>
              </a:rPr>
              <a:t> production in </a:t>
            </a:r>
            <a:r>
              <a:rPr lang="it-IT" sz="2800" b="1" i="1" dirty="0">
                <a:latin typeface="Century Gothic" panose="020B0502020202020204" pitchFamily="34" charset="0"/>
              </a:rPr>
              <a:t>C. </a:t>
            </a:r>
            <a:r>
              <a:rPr lang="it-IT" sz="2800" b="1" i="1" dirty="0" err="1">
                <a:latin typeface="Century Gothic" panose="020B0502020202020204" pitchFamily="34" charset="0"/>
              </a:rPr>
              <a:t>necator</a:t>
            </a:r>
            <a:r>
              <a:rPr lang="it-IT" sz="2800" b="1" dirty="0">
                <a:latin typeface="Century Gothic" panose="020B0502020202020204" pitchFamily="34" charset="0"/>
              </a:rPr>
              <a:t> H16</a:t>
            </a:r>
            <a:endParaRPr lang="en-GB" sz="2800" b="1" dirty="0">
              <a:latin typeface="Century Gothic" panose="020B0502020202020204" pitchFamily="34" charset="0"/>
            </a:endParaRPr>
          </a:p>
        </p:txBody>
      </p:sp>
      <p:sp>
        <p:nvSpPr>
          <p:cNvPr id="11" name="CasellaDiTesto 10">
            <a:extLst>
              <a:ext uri="{FF2B5EF4-FFF2-40B4-BE49-F238E27FC236}">
                <a16:creationId xmlns:a16="http://schemas.microsoft.com/office/drawing/2014/main" id="{3A3ED96E-DE61-A54C-FE97-62D54B9D9F10}"/>
              </a:ext>
            </a:extLst>
          </p:cNvPr>
          <p:cNvSpPr txBox="1"/>
          <p:nvPr/>
        </p:nvSpPr>
        <p:spPr>
          <a:xfrm>
            <a:off x="0" y="6473203"/>
            <a:ext cx="9590722" cy="553998"/>
          </a:xfrm>
          <a:prstGeom prst="rect">
            <a:avLst/>
          </a:prstGeom>
          <a:noFill/>
        </p:spPr>
        <p:txBody>
          <a:bodyPr wrap="square" rtlCol="0">
            <a:spAutoFit/>
          </a:bodyPr>
          <a:lstStyle/>
          <a:p>
            <a:pPr>
              <a:lnSpc>
                <a:spcPts val="1169"/>
              </a:lnSpc>
            </a:pPr>
            <a:r>
              <a:rPr lang="en-US" sz="1000" dirty="0">
                <a:solidFill>
                  <a:schemeClr val="bg1"/>
                </a:solidFill>
                <a:ea typeface="Roboto Light" panose="02000000000000000000" pitchFamily="2" charset="0"/>
              </a:rPr>
              <a:t>Germer, Andrea et al.  Applied and environmental microbiology vol. 86,6 e02317-19. 2 Mar. 2020, doi:10.1128/AEM.02317-19</a:t>
            </a:r>
          </a:p>
          <a:p>
            <a:r>
              <a:rPr lang="en-US" sz="1000" dirty="0">
                <a:solidFill>
                  <a:schemeClr val="bg1"/>
                </a:solidFill>
              </a:rPr>
              <a:t>Tiso Till, et al. (2015), Springer Protocols Handbooks, https://</a:t>
            </a:r>
            <a:r>
              <a:rPr lang="en-US" sz="1000" dirty="0" err="1">
                <a:solidFill>
                  <a:schemeClr val="bg1"/>
                </a:solidFill>
              </a:rPr>
              <a:t>doi.org</a:t>
            </a:r>
            <a:r>
              <a:rPr lang="en-US" sz="1000" dirty="0">
                <a:solidFill>
                  <a:schemeClr val="bg1"/>
                </a:solidFill>
              </a:rPr>
              <a:t>/10.1007/8623_2015_60</a:t>
            </a:r>
          </a:p>
          <a:p>
            <a:endParaRPr lang="it-IT" sz="1000" dirty="0"/>
          </a:p>
        </p:txBody>
      </p:sp>
      <p:pic>
        <p:nvPicPr>
          <p:cNvPr id="2" name="Immagine 1">
            <a:extLst>
              <a:ext uri="{FF2B5EF4-FFF2-40B4-BE49-F238E27FC236}">
                <a16:creationId xmlns:a16="http://schemas.microsoft.com/office/drawing/2014/main" id="{B66DF6E4-4939-B984-8F7E-7CA08E27C93C}"/>
              </a:ext>
            </a:extLst>
          </p:cNvPr>
          <p:cNvPicPr>
            <a:picLocks noChangeAspect="1"/>
          </p:cNvPicPr>
          <p:nvPr/>
        </p:nvPicPr>
        <p:blipFill>
          <a:blip r:embed="rId5"/>
          <a:stretch>
            <a:fillRect/>
          </a:stretch>
        </p:blipFill>
        <p:spPr>
          <a:xfrm>
            <a:off x="549548" y="1587500"/>
            <a:ext cx="5161615" cy="2781300"/>
          </a:xfrm>
          <a:prstGeom prst="rect">
            <a:avLst/>
          </a:prstGeom>
        </p:spPr>
      </p:pic>
      <p:pic>
        <p:nvPicPr>
          <p:cNvPr id="3" name="Immagine 2">
            <a:extLst>
              <a:ext uri="{FF2B5EF4-FFF2-40B4-BE49-F238E27FC236}">
                <a16:creationId xmlns:a16="http://schemas.microsoft.com/office/drawing/2014/main" id="{3C9CF46E-AC0E-82D1-5789-D8DB98E682BF}"/>
              </a:ext>
            </a:extLst>
          </p:cNvPr>
          <p:cNvPicPr>
            <a:picLocks noChangeAspect="1"/>
          </p:cNvPicPr>
          <p:nvPr/>
        </p:nvPicPr>
        <p:blipFill>
          <a:blip r:embed="rId6"/>
          <a:stretch>
            <a:fillRect/>
          </a:stretch>
        </p:blipFill>
        <p:spPr>
          <a:xfrm>
            <a:off x="6912940" y="1485900"/>
            <a:ext cx="5093936" cy="2882900"/>
          </a:xfrm>
          <a:prstGeom prst="rect">
            <a:avLst/>
          </a:prstGeom>
        </p:spPr>
      </p:pic>
      <p:sp>
        <p:nvSpPr>
          <p:cNvPr id="6" name="TextBox 15">
            <a:extLst>
              <a:ext uri="{FF2B5EF4-FFF2-40B4-BE49-F238E27FC236}">
                <a16:creationId xmlns:a16="http://schemas.microsoft.com/office/drawing/2014/main" id="{100D6E14-26F0-6CE9-050F-9CD821602530}"/>
              </a:ext>
            </a:extLst>
          </p:cNvPr>
          <p:cNvSpPr txBox="1"/>
          <p:nvPr/>
        </p:nvSpPr>
        <p:spPr>
          <a:xfrm>
            <a:off x="797521" y="5222751"/>
            <a:ext cx="4301421" cy="464871"/>
          </a:xfrm>
          <a:prstGeom prst="rect">
            <a:avLst/>
          </a:prstGeom>
          <a:noFill/>
        </p:spPr>
        <p:txBody>
          <a:bodyPr wrap="square" rtlCol="0">
            <a:spAutoFit/>
          </a:bodyPr>
          <a:lstStyle/>
          <a:p>
            <a:pPr algn="ctr">
              <a:lnSpc>
                <a:spcPct val="150000"/>
              </a:lnSpc>
              <a:spcBef>
                <a:spcPts val="2200"/>
              </a:spcBef>
            </a:pPr>
            <a:r>
              <a:rPr lang="en-GB" dirty="0"/>
              <a:t>Expression of </a:t>
            </a:r>
            <a:r>
              <a:rPr lang="en-GB" i="1" dirty="0" err="1"/>
              <a:t>rhlA</a:t>
            </a:r>
            <a:r>
              <a:rPr lang="en-GB" dirty="0"/>
              <a:t> &amp; </a:t>
            </a:r>
            <a:r>
              <a:rPr lang="en-GB" i="1" dirty="0" err="1"/>
              <a:t>rhlB</a:t>
            </a:r>
            <a:r>
              <a:rPr lang="en-GB" dirty="0"/>
              <a:t> in </a:t>
            </a:r>
            <a:r>
              <a:rPr lang="en-GB" dirty="0" err="1"/>
              <a:t>pMVRha</a:t>
            </a:r>
            <a:endParaRPr lang="en-GB" dirty="0"/>
          </a:p>
        </p:txBody>
      </p:sp>
      <p:sp>
        <p:nvSpPr>
          <p:cNvPr id="7" name="Rectangle 19">
            <a:extLst>
              <a:ext uri="{FF2B5EF4-FFF2-40B4-BE49-F238E27FC236}">
                <a16:creationId xmlns:a16="http://schemas.microsoft.com/office/drawing/2014/main" id="{65D4455F-95F6-33A5-0FB8-E0E88D33703D}"/>
              </a:ext>
            </a:extLst>
          </p:cNvPr>
          <p:cNvSpPr/>
          <p:nvPr/>
        </p:nvSpPr>
        <p:spPr>
          <a:xfrm>
            <a:off x="797521" y="4895245"/>
            <a:ext cx="4301421" cy="1119883"/>
          </a:xfrm>
          <a:prstGeom prst="rect">
            <a:avLst/>
          </a:prstGeom>
          <a:noFill/>
          <a:ln w="57150">
            <a:solidFill>
              <a:srgbClr val="1B47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2">
            <a:extLst>
              <a:ext uri="{FF2B5EF4-FFF2-40B4-BE49-F238E27FC236}">
                <a16:creationId xmlns:a16="http://schemas.microsoft.com/office/drawing/2014/main" id="{EE739361-F0E3-75C7-2413-C38FEB7F61F0}"/>
              </a:ext>
            </a:extLst>
          </p:cNvPr>
          <p:cNvSpPr>
            <a:spLocks noChangeAspect="1"/>
          </p:cNvSpPr>
          <p:nvPr/>
        </p:nvSpPr>
        <p:spPr>
          <a:xfrm>
            <a:off x="5987740" y="4992586"/>
            <a:ext cx="925200" cy="9252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TextBox 15">
            <a:extLst>
              <a:ext uri="{FF2B5EF4-FFF2-40B4-BE49-F238E27FC236}">
                <a16:creationId xmlns:a16="http://schemas.microsoft.com/office/drawing/2014/main" id="{E2A26BE2-AA13-A5F7-2125-979E18BE8493}"/>
              </a:ext>
            </a:extLst>
          </p:cNvPr>
          <p:cNvSpPr txBox="1"/>
          <p:nvPr/>
        </p:nvSpPr>
        <p:spPr>
          <a:xfrm>
            <a:off x="6560308" y="5169623"/>
            <a:ext cx="4301421" cy="506292"/>
          </a:xfrm>
          <a:prstGeom prst="rect">
            <a:avLst/>
          </a:prstGeom>
          <a:noFill/>
        </p:spPr>
        <p:txBody>
          <a:bodyPr wrap="square" rtlCol="0">
            <a:spAutoFit/>
          </a:bodyPr>
          <a:lstStyle/>
          <a:p>
            <a:pPr algn="ctr">
              <a:lnSpc>
                <a:spcPct val="150000"/>
              </a:lnSpc>
              <a:spcBef>
                <a:spcPts val="2200"/>
              </a:spcBef>
            </a:pPr>
            <a:r>
              <a:rPr lang="en-GB" sz="2000" b="1" dirty="0"/>
              <a:t>No rhamnolipid production</a:t>
            </a:r>
          </a:p>
        </p:txBody>
      </p:sp>
      <p:pic>
        <p:nvPicPr>
          <p:cNvPr id="39" name="Audio 38">
            <a:extLst>
              <a:ext uri="{FF2B5EF4-FFF2-40B4-BE49-F238E27FC236}">
                <a16:creationId xmlns:a16="http://schemas.microsoft.com/office/drawing/2014/main" id="{8D13DB90-73D0-2480-FC60-7DCDBF15F87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045032746"/>
      </p:ext>
    </p:extLst>
  </p:cSld>
  <p:clrMapOvr>
    <a:masterClrMapping/>
  </p:clrMapOvr>
  <mc:AlternateContent xmlns:mc="http://schemas.openxmlformats.org/markup-compatibility/2006">
    <mc:Choice xmlns:p14="http://schemas.microsoft.com/office/powerpoint/2010/main" Requires="p14">
      <p:transition spd="slow" p14:dur="2000" advTm="35311"/>
    </mc:Choice>
    <mc:Fallback>
      <p:transition spd="slow" advTm="35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720140-450C-8950-AF66-00C645CA3B63}"/>
            </a:ext>
          </a:extLst>
        </p:cNvPr>
        <p:cNvGrpSpPr/>
        <p:nvPr/>
      </p:nvGrpSpPr>
      <p:grpSpPr>
        <a:xfrm>
          <a:off x="0" y="0"/>
          <a:ext cx="0" cy="0"/>
          <a:chOff x="0" y="0"/>
          <a:chExt cx="0" cy="0"/>
        </a:xfrm>
      </p:grpSpPr>
      <p:sp>
        <p:nvSpPr>
          <p:cNvPr id="4" name="TextBox 21">
            <a:extLst>
              <a:ext uri="{FF2B5EF4-FFF2-40B4-BE49-F238E27FC236}">
                <a16:creationId xmlns:a16="http://schemas.microsoft.com/office/drawing/2014/main" id="{C0469530-F09E-709F-3482-72838083503C}"/>
              </a:ext>
            </a:extLst>
          </p:cNvPr>
          <p:cNvSpPr txBox="1"/>
          <p:nvPr/>
        </p:nvSpPr>
        <p:spPr>
          <a:xfrm>
            <a:off x="208817" y="537835"/>
            <a:ext cx="6386685" cy="523220"/>
          </a:xfrm>
          <a:prstGeom prst="rect">
            <a:avLst/>
          </a:prstGeom>
          <a:noFill/>
        </p:spPr>
        <p:txBody>
          <a:bodyPr wrap="none" rtlCol="0">
            <a:spAutoFit/>
          </a:bodyPr>
          <a:lstStyle/>
          <a:p>
            <a:r>
              <a:rPr lang="it-IT" sz="2800" b="1" dirty="0">
                <a:latin typeface="Century Gothic" panose="020B0502020202020204" pitchFamily="34" charset="0"/>
              </a:rPr>
              <a:t>Indigo production in </a:t>
            </a:r>
            <a:r>
              <a:rPr lang="it-IT" sz="2800" b="1" i="1" dirty="0">
                <a:latin typeface="Century Gothic" panose="020B0502020202020204" pitchFamily="34" charset="0"/>
              </a:rPr>
              <a:t>C. </a:t>
            </a:r>
            <a:r>
              <a:rPr lang="it-IT" sz="2800" b="1" i="1" dirty="0" err="1">
                <a:latin typeface="Century Gothic" panose="020B0502020202020204" pitchFamily="34" charset="0"/>
              </a:rPr>
              <a:t>necator</a:t>
            </a:r>
            <a:r>
              <a:rPr lang="it-IT" sz="2800" b="1" dirty="0">
                <a:latin typeface="Century Gothic" panose="020B0502020202020204" pitchFamily="34" charset="0"/>
              </a:rPr>
              <a:t> H16</a:t>
            </a:r>
            <a:endParaRPr lang="en-GB" sz="2800" b="1" dirty="0">
              <a:latin typeface="Century Gothic" panose="020B0502020202020204" pitchFamily="34" charset="0"/>
            </a:endParaRPr>
          </a:p>
        </p:txBody>
      </p:sp>
      <p:pic>
        <p:nvPicPr>
          <p:cNvPr id="12" name="Immagine 11">
            <a:extLst>
              <a:ext uri="{FF2B5EF4-FFF2-40B4-BE49-F238E27FC236}">
                <a16:creationId xmlns:a16="http://schemas.microsoft.com/office/drawing/2014/main" id="{4030D101-4049-E9EC-9E67-577197A8623E}"/>
              </a:ext>
            </a:extLst>
          </p:cNvPr>
          <p:cNvPicPr>
            <a:picLocks noChangeAspect="1"/>
          </p:cNvPicPr>
          <p:nvPr/>
        </p:nvPicPr>
        <p:blipFill>
          <a:blip r:embed="rId5"/>
          <a:stretch>
            <a:fillRect/>
          </a:stretch>
        </p:blipFill>
        <p:spPr>
          <a:xfrm>
            <a:off x="298093" y="1894903"/>
            <a:ext cx="6447037" cy="3744452"/>
          </a:xfrm>
          <a:prstGeom prst="rect">
            <a:avLst/>
          </a:prstGeom>
        </p:spPr>
      </p:pic>
      <p:pic>
        <p:nvPicPr>
          <p:cNvPr id="19" name="Immagine 18">
            <a:extLst>
              <a:ext uri="{FF2B5EF4-FFF2-40B4-BE49-F238E27FC236}">
                <a16:creationId xmlns:a16="http://schemas.microsoft.com/office/drawing/2014/main" id="{D8C1D7A5-00D2-7D8C-4A9F-18DB2D913657}"/>
              </a:ext>
            </a:extLst>
          </p:cNvPr>
          <p:cNvPicPr>
            <a:picLocks noChangeAspect="1"/>
          </p:cNvPicPr>
          <p:nvPr/>
        </p:nvPicPr>
        <p:blipFill>
          <a:blip r:embed="rId6"/>
          <a:stretch>
            <a:fillRect/>
          </a:stretch>
        </p:blipFill>
        <p:spPr>
          <a:xfrm>
            <a:off x="997879" y="4405934"/>
            <a:ext cx="483022" cy="452833"/>
          </a:xfrm>
          <a:prstGeom prst="rect">
            <a:avLst/>
          </a:prstGeom>
        </p:spPr>
      </p:pic>
      <p:pic>
        <p:nvPicPr>
          <p:cNvPr id="20" name="Immagine 19">
            <a:extLst>
              <a:ext uri="{FF2B5EF4-FFF2-40B4-BE49-F238E27FC236}">
                <a16:creationId xmlns:a16="http://schemas.microsoft.com/office/drawing/2014/main" id="{7F51CE38-54B6-4B9E-B51F-61BBD5F9493E}"/>
              </a:ext>
            </a:extLst>
          </p:cNvPr>
          <p:cNvPicPr>
            <a:picLocks noChangeAspect="1"/>
          </p:cNvPicPr>
          <p:nvPr/>
        </p:nvPicPr>
        <p:blipFill>
          <a:blip r:embed="rId7"/>
          <a:stretch>
            <a:fillRect/>
          </a:stretch>
        </p:blipFill>
        <p:spPr>
          <a:xfrm>
            <a:off x="1604083" y="3601213"/>
            <a:ext cx="523295" cy="456509"/>
          </a:xfrm>
          <a:prstGeom prst="rect">
            <a:avLst/>
          </a:prstGeom>
        </p:spPr>
      </p:pic>
      <p:cxnSp>
        <p:nvCxnSpPr>
          <p:cNvPr id="21" name="Connettore 2 20">
            <a:extLst>
              <a:ext uri="{FF2B5EF4-FFF2-40B4-BE49-F238E27FC236}">
                <a16:creationId xmlns:a16="http://schemas.microsoft.com/office/drawing/2014/main" id="{CC44209C-7AF1-2E84-FC71-A8086907EE2C}"/>
              </a:ext>
            </a:extLst>
          </p:cNvPr>
          <p:cNvCxnSpPr>
            <a:cxnSpLocks/>
          </p:cNvCxnSpPr>
          <p:nvPr/>
        </p:nvCxnSpPr>
        <p:spPr>
          <a:xfrm flipV="1">
            <a:off x="1546776" y="4051726"/>
            <a:ext cx="780672" cy="478226"/>
          </a:xfrm>
          <a:prstGeom prst="straightConnector1">
            <a:avLst/>
          </a:prstGeom>
          <a:ln w="19050">
            <a:solidFill>
              <a:srgbClr val="00B050"/>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2" name="Connettore 2 21">
            <a:extLst>
              <a:ext uri="{FF2B5EF4-FFF2-40B4-BE49-F238E27FC236}">
                <a16:creationId xmlns:a16="http://schemas.microsoft.com/office/drawing/2014/main" id="{491E5B42-6556-53FF-3600-850C1567D2ED}"/>
              </a:ext>
            </a:extLst>
          </p:cNvPr>
          <p:cNvCxnSpPr>
            <a:cxnSpLocks/>
          </p:cNvCxnSpPr>
          <p:nvPr/>
        </p:nvCxnSpPr>
        <p:spPr>
          <a:xfrm>
            <a:off x="2822827" y="3995681"/>
            <a:ext cx="4971875" cy="0"/>
          </a:xfrm>
          <a:prstGeom prst="straightConnector1">
            <a:avLst/>
          </a:prstGeom>
          <a:ln w="38100">
            <a:solidFill>
              <a:srgbClr val="00B050"/>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24" name="Picture 14">
            <a:extLst>
              <a:ext uri="{FF2B5EF4-FFF2-40B4-BE49-F238E27FC236}">
                <a16:creationId xmlns:a16="http://schemas.microsoft.com/office/drawing/2014/main" id="{BF05BFE2-E6DA-A664-5A9A-FACC5F9D2B4A}"/>
              </a:ext>
            </a:extLst>
          </p:cNvPr>
          <p:cNvPicPr>
            <a:picLocks noChangeAspect="1"/>
          </p:cNvPicPr>
          <p:nvPr/>
        </p:nvPicPr>
        <p:blipFill>
          <a:blip r:embed="rId8"/>
          <a:srcRect/>
          <a:stretch>
            <a:fillRect/>
          </a:stretch>
        </p:blipFill>
        <p:spPr>
          <a:xfrm>
            <a:off x="347421" y="2173411"/>
            <a:ext cx="882512" cy="395496"/>
          </a:xfrm>
          <a:prstGeom prst="rect">
            <a:avLst/>
          </a:prstGeom>
        </p:spPr>
      </p:pic>
      <p:pic>
        <p:nvPicPr>
          <p:cNvPr id="25" name="Picture 15">
            <a:extLst>
              <a:ext uri="{FF2B5EF4-FFF2-40B4-BE49-F238E27FC236}">
                <a16:creationId xmlns:a16="http://schemas.microsoft.com/office/drawing/2014/main" id="{1EE749D8-E8B7-F2A9-0F0F-91DF4E900D09}"/>
              </a:ext>
            </a:extLst>
          </p:cNvPr>
          <p:cNvPicPr>
            <a:picLocks noChangeAspect="1"/>
          </p:cNvPicPr>
          <p:nvPr/>
        </p:nvPicPr>
        <p:blipFill>
          <a:blip r:embed="rId9"/>
          <a:srcRect/>
          <a:stretch>
            <a:fillRect/>
          </a:stretch>
        </p:blipFill>
        <p:spPr>
          <a:xfrm>
            <a:off x="2327448" y="1939880"/>
            <a:ext cx="734547" cy="412667"/>
          </a:xfrm>
          <a:prstGeom prst="rect">
            <a:avLst/>
          </a:prstGeom>
        </p:spPr>
      </p:pic>
      <p:pic>
        <p:nvPicPr>
          <p:cNvPr id="26" name="Immagine 53">
            <a:extLst>
              <a:ext uri="{FF2B5EF4-FFF2-40B4-BE49-F238E27FC236}">
                <a16:creationId xmlns:a16="http://schemas.microsoft.com/office/drawing/2014/main" id="{70EB61CB-3079-34B1-1571-08CA6BE84E6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93713" y="2681558"/>
            <a:ext cx="627393" cy="256051"/>
          </a:xfrm>
          <a:prstGeom prst="rect">
            <a:avLst/>
          </a:prstGeom>
        </p:spPr>
      </p:pic>
      <p:cxnSp>
        <p:nvCxnSpPr>
          <p:cNvPr id="27" name="Connettore 2 26">
            <a:extLst>
              <a:ext uri="{FF2B5EF4-FFF2-40B4-BE49-F238E27FC236}">
                <a16:creationId xmlns:a16="http://schemas.microsoft.com/office/drawing/2014/main" id="{13064AD5-94F3-D5FB-3F5D-1266F3748EF9}"/>
              </a:ext>
            </a:extLst>
          </p:cNvPr>
          <p:cNvCxnSpPr>
            <a:cxnSpLocks/>
          </p:cNvCxnSpPr>
          <p:nvPr/>
        </p:nvCxnSpPr>
        <p:spPr>
          <a:xfrm>
            <a:off x="832109" y="2645769"/>
            <a:ext cx="305064" cy="1714130"/>
          </a:xfrm>
          <a:prstGeom prst="straightConnector1">
            <a:avLst/>
          </a:prstGeom>
          <a:ln w="19050">
            <a:solidFill>
              <a:srgbClr val="1B4776"/>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1" name="Connettore 2 30">
            <a:extLst>
              <a:ext uri="{FF2B5EF4-FFF2-40B4-BE49-F238E27FC236}">
                <a16:creationId xmlns:a16="http://schemas.microsoft.com/office/drawing/2014/main" id="{71821AC7-7A63-D1BF-B05B-B0FC12AF159B}"/>
              </a:ext>
            </a:extLst>
          </p:cNvPr>
          <p:cNvCxnSpPr>
            <a:cxnSpLocks/>
          </p:cNvCxnSpPr>
          <p:nvPr/>
        </p:nvCxnSpPr>
        <p:spPr>
          <a:xfrm flipH="1">
            <a:off x="2026353" y="2397523"/>
            <a:ext cx="533525" cy="1203690"/>
          </a:xfrm>
          <a:prstGeom prst="straightConnector1">
            <a:avLst/>
          </a:prstGeom>
          <a:ln w="19050">
            <a:solidFill>
              <a:srgbClr val="1B4776"/>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1" name="TextBox 43">
            <a:extLst>
              <a:ext uri="{FF2B5EF4-FFF2-40B4-BE49-F238E27FC236}">
                <a16:creationId xmlns:a16="http://schemas.microsoft.com/office/drawing/2014/main" id="{8ACE8E2C-D4BE-ACDC-A768-A89744A367A5}"/>
              </a:ext>
            </a:extLst>
          </p:cNvPr>
          <p:cNvSpPr txBox="1"/>
          <p:nvPr/>
        </p:nvSpPr>
        <p:spPr>
          <a:xfrm>
            <a:off x="3782742" y="4230412"/>
            <a:ext cx="3802910" cy="377283"/>
          </a:xfrm>
          <a:prstGeom prst="rect">
            <a:avLst/>
          </a:prstGeom>
        </p:spPr>
        <p:txBody>
          <a:bodyPr wrap="square" lIns="0" tIns="0" rIns="0" bIns="0" rtlCol="0" anchor="t">
            <a:spAutoFit/>
          </a:bodyPr>
          <a:lstStyle/>
          <a:p>
            <a:pPr algn="ctr">
              <a:lnSpc>
                <a:spcPts val="1470"/>
              </a:lnSpc>
            </a:pPr>
            <a:r>
              <a:rPr lang="en-US" sz="1200" b="1" dirty="0">
                <a:ea typeface="Roboto Medium" panose="02000000000000000000" pitchFamily="2" charset="0"/>
              </a:rPr>
              <a:t>Tryptophanase from </a:t>
            </a:r>
            <a:r>
              <a:rPr lang="en-US" sz="1200" b="1" i="1" dirty="0">
                <a:ea typeface="Roboto Medium" panose="02000000000000000000" pitchFamily="2" charset="0"/>
              </a:rPr>
              <a:t>E. coli K-12 </a:t>
            </a:r>
            <a:r>
              <a:rPr lang="en-US" sz="1200" b="1" dirty="0">
                <a:ea typeface="Roboto Medium" panose="02000000000000000000" pitchFamily="2" charset="0"/>
              </a:rPr>
              <a:t>+ Naphthalene dioxygenase from </a:t>
            </a:r>
            <a:r>
              <a:rPr lang="en-US" sz="1200" b="1" i="1" dirty="0">
                <a:ea typeface="Roboto Medium" panose="02000000000000000000" pitchFamily="2" charset="0"/>
              </a:rPr>
              <a:t>Pseudomonas</a:t>
            </a:r>
            <a:r>
              <a:rPr lang="en-US" sz="1200" b="1" dirty="0">
                <a:ea typeface="Roboto Medium" panose="02000000000000000000" pitchFamily="2" charset="0"/>
              </a:rPr>
              <a:t> sp. </a:t>
            </a:r>
            <a:r>
              <a:rPr lang="en-US" sz="1200" b="1" dirty="0">
                <a:ea typeface="Roboto" panose="02000000000000000000" pitchFamily="2" charset="0"/>
              </a:rPr>
              <a:t>NCIB 9816-4</a:t>
            </a:r>
            <a:r>
              <a:rPr lang="en-US" sz="1200" b="1" dirty="0">
                <a:ea typeface="Roboto Medium" panose="02000000000000000000" pitchFamily="2" charset="0"/>
              </a:rPr>
              <a:t> </a:t>
            </a:r>
          </a:p>
        </p:txBody>
      </p:sp>
      <p:pic>
        <p:nvPicPr>
          <p:cNvPr id="3" name="Immagine 2">
            <a:extLst>
              <a:ext uri="{FF2B5EF4-FFF2-40B4-BE49-F238E27FC236}">
                <a16:creationId xmlns:a16="http://schemas.microsoft.com/office/drawing/2014/main" id="{7264E18A-D4BF-F846-90E3-3E213E43B477}"/>
              </a:ext>
            </a:extLst>
          </p:cNvPr>
          <p:cNvPicPr>
            <a:picLocks noChangeAspect="1"/>
          </p:cNvPicPr>
          <p:nvPr/>
        </p:nvPicPr>
        <p:blipFill>
          <a:blip r:embed="rId11"/>
          <a:stretch>
            <a:fillRect/>
          </a:stretch>
        </p:blipFill>
        <p:spPr>
          <a:xfrm>
            <a:off x="2255484" y="3772529"/>
            <a:ext cx="439237" cy="331228"/>
          </a:xfrm>
          <a:prstGeom prst="rect">
            <a:avLst/>
          </a:prstGeom>
        </p:spPr>
      </p:pic>
      <p:pic>
        <p:nvPicPr>
          <p:cNvPr id="16" name="Immagine 15">
            <a:extLst>
              <a:ext uri="{FF2B5EF4-FFF2-40B4-BE49-F238E27FC236}">
                <a16:creationId xmlns:a16="http://schemas.microsoft.com/office/drawing/2014/main" id="{66188AA2-5115-0ED9-5401-4F6A1BA36EBD}"/>
              </a:ext>
            </a:extLst>
          </p:cNvPr>
          <p:cNvPicPr>
            <a:picLocks noChangeAspect="1"/>
          </p:cNvPicPr>
          <p:nvPr/>
        </p:nvPicPr>
        <p:blipFill>
          <a:blip r:embed="rId12"/>
          <a:stretch>
            <a:fillRect/>
          </a:stretch>
        </p:blipFill>
        <p:spPr>
          <a:xfrm>
            <a:off x="7993813" y="3406806"/>
            <a:ext cx="2230082" cy="1090372"/>
          </a:xfrm>
          <a:prstGeom prst="rect">
            <a:avLst/>
          </a:prstGeom>
        </p:spPr>
      </p:pic>
      <p:cxnSp>
        <p:nvCxnSpPr>
          <p:cNvPr id="17" name="Connettore 1 16">
            <a:extLst>
              <a:ext uri="{FF2B5EF4-FFF2-40B4-BE49-F238E27FC236}">
                <a16:creationId xmlns:a16="http://schemas.microsoft.com/office/drawing/2014/main" id="{BA4B638B-9D3D-EB19-6A1D-D710D5BACBAF}"/>
              </a:ext>
            </a:extLst>
          </p:cNvPr>
          <p:cNvCxnSpPr>
            <a:cxnSpLocks/>
          </p:cNvCxnSpPr>
          <p:nvPr/>
        </p:nvCxnSpPr>
        <p:spPr>
          <a:xfrm flipV="1">
            <a:off x="9621957" y="2972066"/>
            <a:ext cx="671393" cy="530768"/>
          </a:xfrm>
          <a:prstGeom prst="line">
            <a:avLst/>
          </a:prstGeom>
          <a:ln w="28575">
            <a:solidFill>
              <a:srgbClr val="191970"/>
            </a:solidFill>
            <a:prstDash val="sysDot"/>
          </a:ln>
        </p:spPr>
        <p:style>
          <a:lnRef idx="1">
            <a:schemeClr val="accent1"/>
          </a:lnRef>
          <a:fillRef idx="0">
            <a:schemeClr val="accent1"/>
          </a:fillRef>
          <a:effectRef idx="0">
            <a:schemeClr val="accent1"/>
          </a:effectRef>
          <a:fontRef idx="minor">
            <a:schemeClr val="tx1"/>
          </a:fontRef>
        </p:style>
      </p:cxnSp>
      <p:sp>
        <p:nvSpPr>
          <p:cNvPr id="18" name="Ovale 17">
            <a:extLst>
              <a:ext uri="{FF2B5EF4-FFF2-40B4-BE49-F238E27FC236}">
                <a16:creationId xmlns:a16="http://schemas.microsoft.com/office/drawing/2014/main" id="{28D39DCF-43B5-9275-5B91-D6DCA417DEA1}"/>
              </a:ext>
            </a:extLst>
          </p:cNvPr>
          <p:cNvSpPr/>
          <p:nvPr/>
        </p:nvSpPr>
        <p:spPr>
          <a:xfrm>
            <a:off x="10174819" y="1590368"/>
            <a:ext cx="1872000" cy="1872000"/>
          </a:xfrm>
          <a:prstGeom prst="ellipse">
            <a:avLst/>
          </a:prstGeom>
          <a:noFill/>
          <a:ln w="28575">
            <a:solidFill>
              <a:srgbClr val="19197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23" name="Immagine 22">
            <a:extLst>
              <a:ext uri="{FF2B5EF4-FFF2-40B4-BE49-F238E27FC236}">
                <a16:creationId xmlns:a16="http://schemas.microsoft.com/office/drawing/2014/main" id="{49963079-2446-05C0-A1D2-EE5102B4C88A}"/>
              </a:ext>
            </a:extLst>
          </p:cNvPr>
          <p:cNvPicPr>
            <a:picLocks noChangeAspect="1"/>
          </p:cNvPicPr>
          <p:nvPr/>
        </p:nvPicPr>
        <p:blipFill>
          <a:blip r:embed="rId13"/>
          <a:stretch>
            <a:fillRect/>
          </a:stretch>
        </p:blipFill>
        <p:spPr>
          <a:xfrm>
            <a:off x="10204427" y="2067507"/>
            <a:ext cx="1812784" cy="917722"/>
          </a:xfrm>
          <a:prstGeom prst="rect">
            <a:avLst/>
          </a:prstGeom>
        </p:spPr>
      </p:pic>
      <p:pic>
        <p:nvPicPr>
          <p:cNvPr id="69" name="Audio 68">
            <a:extLst>
              <a:ext uri="{FF2B5EF4-FFF2-40B4-BE49-F238E27FC236}">
                <a16:creationId xmlns:a16="http://schemas.microsoft.com/office/drawing/2014/main" id="{E33CB7A5-AEC0-9E40-F7DB-24DF7937592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62138256"/>
      </p:ext>
    </p:extLst>
  </p:cSld>
  <p:clrMapOvr>
    <a:masterClrMapping/>
  </p:clrMapOvr>
  <mc:AlternateContent xmlns:mc="http://schemas.openxmlformats.org/markup-compatibility/2006">
    <mc:Choice xmlns:p14="http://schemas.microsoft.com/office/powerpoint/2010/main" Requires="p14">
      <p:transition spd="slow" p14:dur="2000" advTm="39791"/>
    </mc:Choice>
    <mc:Fallback>
      <p:transition spd="slow" advTm="39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E14FFE-C9CE-DC22-70D1-842A0D92693F}"/>
            </a:ext>
          </a:extLst>
        </p:cNvPr>
        <p:cNvGrpSpPr/>
        <p:nvPr/>
      </p:nvGrpSpPr>
      <p:grpSpPr>
        <a:xfrm>
          <a:off x="0" y="0"/>
          <a:ext cx="0" cy="0"/>
          <a:chOff x="0" y="0"/>
          <a:chExt cx="0" cy="0"/>
        </a:xfrm>
      </p:grpSpPr>
      <p:sp>
        <p:nvSpPr>
          <p:cNvPr id="4" name="TextBox 21">
            <a:extLst>
              <a:ext uri="{FF2B5EF4-FFF2-40B4-BE49-F238E27FC236}">
                <a16:creationId xmlns:a16="http://schemas.microsoft.com/office/drawing/2014/main" id="{509999FD-A483-AFEB-28C5-54CDE974BDD4}"/>
              </a:ext>
            </a:extLst>
          </p:cNvPr>
          <p:cNvSpPr txBox="1"/>
          <p:nvPr/>
        </p:nvSpPr>
        <p:spPr>
          <a:xfrm>
            <a:off x="208817" y="537835"/>
            <a:ext cx="6386685" cy="523220"/>
          </a:xfrm>
          <a:prstGeom prst="rect">
            <a:avLst/>
          </a:prstGeom>
          <a:noFill/>
        </p:spPr>
        <p:txBody>
          <a:bodyPr wrap="none" rtlCol="0">
            <a:spAutoFit/>
          </a:bodyPr>
          <a:lstStyle/>
          <a:p>
            <a:r>
              <a:rPr lang="it-IT" sz="2800" b="1" dirty="0">
                <a:latin typeface="Century Gothic" panose="020B0502020202020204" pitchFamily="34" charset="0"/>
              </a:rPr>
              <a:t>Indigo production in </a:t>
            </a:r>
            <a:r>
              <a:rPr lang="it-IT" sz="2800" b="1" i="1" dirty="0">
                <a:latin typeface="Century Gothic" panose="020B0502020202020204" pitchFamily="34" charset="0"/>
              </a:rPr>
              <a:t>C. </a:t>
            </a:r>
            <a:r>
              <a:rPr lang="it-IT" sz="2800" b="1" i="1" dirty="0" err="1">
                <a:latin typeface="Century Gothic" panose="020B0502020202020204" pitchFamily="34" charset="0"/>
              </a:rPr>
              <a:t>necator</a:t>
            </a:r>
            <a:r>
              <a:rPr lang="it-IT" sz="2800" b="1" dirty="0">
                <a:latin typeface="Century Gothic" panose="020B0502020202020204" pitchFamily="34" charset="0"/>
              </a:rPr>
              <a:t> H16</a:t>
            </a:r>
            <a:endParaRPr lang="en-GB" sz="2800" b="1" dirty="0">
              <a:latin typeface="Century Gothic" panose="020B0502020202020204" pitchFamily="34" charset="0"/>
            </a:endParaRPr>
          </a:p>
        </p:txBody>
      </p:sp>
      <p:pic>
        <p:nvPicPr>
          <p:cNvPr id="12" name="Immagine 11">
            <a:extLst>
              <a:ext uri="{FF2B5EF4-FFF2-40B4-BE49-F238E27FC236}">
                <a16:creationId xmlns:a16="http://schemas.microsoft.com/office/drawing/2014/main" id="{5DDD0A1B-6FBB-5477-76E1-301F2AEE8440}"/>
              </a:ext>
            </a:extLst>
          </p:cNvPr>
          <p:cNvPicPr>
            <a:picLocks noChangeAspect="1"/>
          </p:cNvPicPr>
          <p:nvPr/>
        </p:nvPicPr>
        <p:blipFill>
          <a:blip r:embed="rId5"/>
          <a:stretch>
            <a:fillRect/>
          </a:stretch>
        </p:blipFill>
        <p:spPr>
          <a:xfrm>
            <a:off x="298093" y="1894903"/>
            <a:ext cx="6447037" cy="3744452"/>
          </a:xfrm>
          <a:prstGeom prst="rect">
            <a:avLst/>
          </a:prstGeom>
        </p:spPr>
      </p:pic>
      <p:pic>
        <p:nvPicPr>
          <p:cNvPr id="19" name="Immagine 18">
            <a:extLst>
              <a:ext uri="{FF2B5EF4-FFF2-40B4-BE49-F238E27FC236}">
                <a16:creationId xmlns:a16="http://schemas.microsoft.com/office/drawing/2014/main" id="{C89D9DD3-0642-8DC3-3DE8-E9209B1A1192}"/>
              </a:ext>
            </a:extLst>
          </p:cNvPr>
          <p:cNvPicPr>
            <a:picLocks noChangeAspect="1"/>
          </p:cNvPicPr>
          <p:nvPr/>
        </p:nvPicPr>
        <p:blipFill>
          <a:blip r:embed="rId6"/>
          <a:stretch>
            <a:fillRect/>
          </a:stretch>
        </p:blipFill>
        <p:spPr>
          <a:xfrm>
            <a:off x="997879" y="4405934"/>
            <a:ext cx="483022" cy="452833"/>
          </a:xfrm>
          <a:prstGeom prst="rect">
            <a:avLst/>
          </a:prstGeom>
        </p:spPr>
      </p:pic>
      <p:pic>
        <p:nvPicPr>
          <p:cNvPr id="20" name="Immagine 19">
            <a:extLst>
              <a:ext uri="{FF2B5EF4-FFF2-40B4-BE49-F238E27FC236}">
                <a16:creationId xmlns:a16="http://schemas.microsoft.com/office/drawing/2014/main" id="{C54A959E-20CA-345E-565D-53429CF10C00}"/>
              </a:ext>
            </a:extLst>
          </p:cNvPr>
          <p:cNvPicPr>
            <a:picLocks noChangeAspect="1"/>
          </p:cNvPicPr>
          <p:nvPr/>
        </p:nvPicPr>
        <p:blipFill>
          <a:blip r:embed="rId7"/>
          <a:stretch>
            <a:fillRect/>
          </a:stretch>
        </p:blipFill>
        <p:spPr>
          <a:xfrm>
            <a:off x="1604083" y="3601213"/>
            <a:ext cx="523295" cy="456509"/>
          </a:xfrm>
          <a:prstGeom prst="rect">
            <a:avLst/>
          </a:prstGeom>
        </p:spPr>
      </p:pic>
      <p:cxnSp>
        <p:nvCxnSpPr>
          <p:cNvPr id="21" name="Connettore 2 20">
            <a:extLst>
              <a:ext uri="{FF2B5EF4-FFF2-40B4-BE49-F238E27FC236}">
                <a16:creationId xmlns:a16="http://schemas.microsoft.com/office/drawing/2014/main" id="{EB357200-505A-B7F9-FA81-79D24D86232E}"/>
              </a:ext>
            </a:extLst>
          </p:cNvPr>
          <p:cNvCxnSpPr>
            <a:cxnSpLocks/>
          </p:cNvCxnSpPr>
          <p:nvPr/>
        </p:nvCxnSpPr>
        <p:spPr>
          <a:xfrm flipV="1">
            <a:off x="1546776" y="4051726"/>
            <a:ext cx="780672" cy="478226"/>
          </a:xfrm>
          <a:prstGeom prst="straightConnector1">
            <a:avLst/>
          </a:prstGeom>
          <a:ln w="19050">
            <a:solidFill>
              <a:srgbClr val="00B050"/>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2" name="Connettore 2 21">
            <a:extLst>
              <a:ext uri="{FF2B5EF4-FFF2-40B4-BE49-F238E27FC236}">
                <a16:creationId xmlns:a16="http://schemas.microsoft.com/office/drawing/2014/main" id="{E2F89626-4273-76B8-BF3B-00F1DE4624E4}"/>
              </a:ext>
            </a:extLst>
          </p:cNvPr>
          <p:cNvCxnSpPr>
            <a:cxnSpLocks/>
          </p:cNvCxnSpPr>
          <p:nvPr/>
        </p:nvCxnSpPr>
        <p:spPr>
          <a:xfrm>
            <a:off x="2822827" y="3995681"/>
            <a:ext cx="4971875" cy="0"/>
          </a:xfrm>
          <a:prstGeom prst="straightConnector1">
            <a:avLst/>
          </a:prstGeom>
          <a:ln w="38100">
            <a:solidFill>
              <a:srgbClr val="00B050"/>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24" name="Picture 14">
            <a:extLst>
              <a:ext uri="{FF2B5EF4-FFF2-40B4-BE49-F238E27FC236}">
                <a16:creationId xmlns:a16="http://schemas.microsoft.com/office/drawing/2014/main" id="{BB0FAB4B-6EC3-79A9-9BD1-D79FA650729B}"/>
              </a:ext>
            </a:extLst>
          </p:cNvPr>
          <p:cNvPicPr>
            <a:picLocks noChangeAspect="1"/>
          </p:cNvPicPr>
          <p:nvPr/>
        </p:nvPicPr>
        <p:blipFill>
          <a:blip r:embed="rId8"/>
          <a:srcRect/>
          <a:stretch>
            <a:fillRect/>
          </a:stretch>
        </p:blipFill>
        <p:spPr>
          <a:xfrm>
            <a:off x="347421" y="2173411"/>
            <a:ext cx="882512" cy="395496"/>
          </a:xfrm>
          <a:prstGeom prst="rect">
            <a:avLst/>
          </a:prstGeom>
        </p:spPr>
      </p:pic>
      <p:pic>
        <p:nvPicPr>
          <p:cNvPr id="25" name="Picture 15">
            <a:extLst>
              <a:ext uri="{FF2B5EF4-FFF2-40B4-BE49-F238E27FC236}">
                <a16:creationId xmlns:a16="http://schemas.microsoft.com/office/drawing/2014/main" id="{76E25199-7E37-0CE5-1DB7-E89DAEFF018C}"/>
              </a:ext>
            </a:extLst>
          </p:cNvPr>
          <p:cNvPicPr>
            <a:picLocks noChangeAspect="1"/>
          </p:cNvPicPr>
          <p:nvPr/>
        </p:nvPicPr>
        <p:blipFill>
          <a:blip r:embed="rId9"/>
          <a:srcRect/>
          <a:stretch>
            <a:fillRect/>
          </a:stretch>
        </p:blipFill>
        <p:spPr>
          <a:xfrm>
            <a:off x="2327448" y="1939880"/>
            <a:ext cx="734547" cy="412667"/>
          </a:xfrm>
          <a:prstGeom prst="rect">
            <a:avLst/>
          </a:prstGeom>
        </p:spPr>
      </p:pic>
      <p:pic>
        <p:nvPicPr>
          <p:cNvPr id="26" name="Immagine 53">
            <a:extLst>
              <a:ext uri="{FF2B5EF4-FFF2-40B4-BE49-F238E27FC236}">
                <a16:creationId xmlns:a16="http://schemas.microsoft.com/office/drawing/2014/main" id="{D91B14BB-1F7C-A453-9973-FD60DE6B0FB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93713" y="2681558"/>
            <a:ext cx="627393" cy="256051"/>
          </a:xfrm>
          <a:prstGeom prst="rect">
            <a:avLst/>
          </a:prstGeom>
        </p:spPr>
      </p:pic>
      <p:cxnSp>
        <p:nvCxnSpPr>
          <p:cNvPr id="27" name="Connettore 2 26">
            <a:extLst>
              <a:ext uri="{FF2B5EF4-FFF2-40B4-BE49-F238E27FC236}">
                <a16:creationId xmlns:a16="http://schemas.microsoft.com/office/drawing/2014/main" id="{CF0E1F1A-0FE8-1F27-2F58-35E6C844CF14}"/>
              </a:ext>
            </a:extLst>
          </p:cNvPr>
          <p:cNvCxnSpPr>
            <a:cxnSpLocks/>
          </p:cNvCxnSpPr>
          <p:nvPr/>
        </p:nvCxnSpPr>
        <p:spPr>
          <a:xfrm>
            <a:off x="832109" y="2645769"/>
            <a:ext cx="305064" cy="1714130"/>
          </a:xfrm>
          <a:prstGeom prst="straightConnector1">
            <a:avLst/>
          </a:prstGeom>
          <a:ln w="19050">
            <a:solidFill>
              <a:srgbClr val="1B4776"/>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1" name="Connettore 2 30">
            <a:extLst>
              <a:ext uri="{FF2B5EF4-FFF2-40B4-BE49-F238E27FC236}">
                <a16:creationId xmlns:a16="http://schemas.microsoft.com/office/drawing/2014/main" id="{B29127EE-F56D-3CE1-6770-03BFFBAB5687}"/>
              </a:ext>
            </a:extLst>
          </p:cNvPr>
          <p:cNvCxnSpPr>
            <a:cxnSpLocks/>
          </p:cNvCxnSpPr>
          <p:nvPr/>
        </p:nvCxnSpPr>
        <p:spPr>
          <a:xfrm flipH="1">
            <a:off x="2026353" y="2397523"/>
            <a:ext cx="533525" cy="1203690"/>
          </a:xfrm>
          <a:prstGeom prst="straightConnector1">
            <a:avLst/>
          </a:prstGeom>
          <a:ln w="19050">
            <a:solidFill>
              <a:srgbClr val="1B4776"/>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1" name="TextBox 43">
            <a:extLst>
              <a:ext uri="{FF2B5EF4-FFF2-40B4-BE49-F238E27FC236}">
                <a16:creationId xmlns:a16="http://schemas.microsoft.com/office/drawing/2014/main" id="{1934D5E4-B61C-B97C-4F42-F90FEF402032}"/>
              </a:ext>
            </a:extLst>
          </p:cNvPr>
          <p:cNvSpPr txBox="1"/>
          <p:nvPr/>
        </p:nvSpPr>
        <p:spPr>
          <a:xfrm>
            <a:off x="3782742" y="4230412"/>
            <a:ext cx="3802910" cy="377283"/>
          </a:xfrm>
          <a:prstGeom prst="rect">
            <a:avLst/>
          </a:prstGeom>
        </p:spPr>
        <p:txBody>
          <a:bodyPr wrap="square" lIns="0" tIns="0" rIns="0" bIns="0" rtlCol="0" anchor="t">
            <a:spAutoFit/>
          </a:bodyPr>
          <a:lstStyle/>
          <a:p>
            <a:pPr algn="ctr">
              <a:lnSpc>
                <a:spcPts val="1470"/>
              </a:lnSpc>
            </a:pPr>
            <a:r>
              <a:rPr lang="en-US" sz="1200" b="1" dirty="0">
                <a:ea typeface="Roboto Medium" panose="02000000000000000000" pitchFamily="2" charset="0"/>
              </a:rPr>
              <a:t>Tryptophanase from </a:t>
            </a:r>
            <a:r>
              <a:rPr lang="en-US" sz="1200" b="1" i="1" dirty="0">
                <a:ea typeface="Roboto Medium" panose="02000000000000000000" pitchFamily="2" charset="0"/>
              </a:rPr>
              <a:t>E. coli K-12 </a:t>
            </a:r>
            <a:r>
              <a:rPr lang="en-US" sz="1200" b="1" dirty="0">
                <a:ea typeface="Roboto Medium" panose="02000000000000000000" pitchFamily="2" charset="0"/>
              </a:rPr>
              <a:t>+ Naphthalene dioxygenase from </a:t>
            </a:r>
            <a:r>
              <a:rPr lang="en-US" sz="1200" b="1" i="1" dirty="0">
                <a:ea typeface="Roboto Medium" panose="02000000000000000000" pitchFamily="2" charset="0"/>
              </a:rPr>
              <a:t>Pseudomonas</a:t>
            </a:r>
            <a:r>
              <a:rPr lang="en-US" sz="1200" b="1" dirty="0">
                <a:ea typeface="Roboto Medium" panose="02000000000000000000" pitchFamily="2" charset="0"/>
              </a:rPr>
              <a:t> sp. </a:t>
            </a:r>
            <a:r>
              <a:rPr lang="en-US" sz="1200" b="1" dirty="0">
                <a:ea typeface="Roboto" panose="02000000000000000000" pitchFamily="2" charset="0"/>
              </a:rPr>
              <a:t>NCIB 9816-4</a:t>
            </a:r>
            <a:r>
              <a:rPr lang="en-US" sz="1200" b="1" dirty="0">
                <a:ea typeface="Roboto Medium" panose="02000000000000000000" pitchFamily="2" charset="0"/>
              </a:rPr>
              <a:t> </a:t>
            </a:r>
          </a:p>
        </p:txBody>
      </p:sp>
      <p:pic>
        <p:nvPicPr>
          <p:cNvPr id="3" name="Immagine 2">
            <a:extLst>
              <a:ext uri="{FF2B5EF4-FFF2-40B4-BE49-F238E27FC236}">
                <a16:creationId xmlns:a16="http://schemas.microsoft.com/office/drawing/2014/main" id="{881814B9-EAD1-B119-8899-40A9A8EFFD3F}"/>
              </a:ext>
            </a:extLst>
          </p:cNvPr>
          <p:cNvPicPr>
            <a:picLocks noChangeAspect="1"/>
          </p:cNvPicPr>
          <p:nvPr/>
        </p:nvPicPr>
        <p:blipFill>
          <a:blip r:embed="rId11"/>
          <a:stretch>
            <a:fillRect/>
          </a:stretch>
        </p:blipFill>
        <p:spPr>
          <a:xfrm>
            <a:off x="2255484" y="3772529"/>
            <a:ext cx="439237" cy="331228"/>
          </a:xfrm>
          <a:prstGeom prst="rect">
            <a:avLst/>
          </a:prstGeom>
        </p:spPr>
      </p:pic>
      <p:pic>
        <p:nvPicPr>
          <p:cNvPr id="5" name="Immagine 4">
            <a:extLst>
              <a:ext uri="{FF2B5EF4-FFF2-40B4-BE49-F238E27FC236}">
                <a16:creationId xmlns:a16="http://schemas.microsoft.com/office/drawing/2014/main" id="{90B609BA-2A99-F34E-0783-9F08FC57FA73}"/>
              </a:ext>
            </a:extLst>
          </p:cNvPr>
          <p:cNvPicPr>
            <a:picLocks noChangeAspect="1"/>
          </p:cNvPicPr>
          <p:nvPr/>
        </p:nvPicPr>
        <p:blipFill>
          <a:blip r:embed="rId12"/>
          <a:stretch>
            <a:fillRect/>
          </a:stretch>
        </p:blipFill>
        <p:spPr>
          <a:xfrm>
            <a:off x="8715964" y="2241078"/>
            <a:ext cx="2297176" cy="3062901"/>
          </a:xfrm>
          <a:prstGeom prst="rect">
            <a:avLst/>
          </a:prstGeom>
        </p:spPr>
      </p:pic>
      <p:pic>
        <p:nvPicPr>
          <p:cNvPr id="7" name="Audio 6">
            <a:extLst>
              <a:ext uri="{FF2B5EF4-FFF2-40B4-BE49-F238E27FC236}">
                <a16:creationId xmlns:a16="http://schemas.microsoft.com/office/drawing/2014/main" id="{1914DDAD-9A7E-6A85-1666-4CE8FF364AEE}"/>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964514920"/>
      </p:ext>
    </p:extLst>
  </p:cSld>
  <p:clrMapOvr>
    <a:masterClrMapping/>
  </p:clrMapOvr>
  <mc:AlternateContent xmlns:mc="http://schemas.openxmlformats.org/markup-compatibility/2006">
    <mc:Choice xmlns:p14="http://schemas.microsoft.com/office/powerpoint/2010/main" Requires="p14">
      <p:transition spd="slow" p14:dur="2000" advTm="30958"/>
    </mc:Choice>
    <mc:Fallback>
      <p:transition spd="slow" advTm="309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289" x="8058150" y="2470150"/>
          <p14:tracePt t="297" x="8058150" y="2120900"/>
          <p14:tracePt t="305" x="8058150" y="1765300"/>
          <p14:tracePt t="312" x="8108950" y="1308100"/>
          <p14:tracePt t="320" x="8210550" y="806450"/>
          <p14:tracePt t="328" x="8312150" y="254000"/>
          <p14:tracePt t="30438" x="8058150" y="304800"/>
          <p14:tracePt t="30451" x="7962900" y="501650"/>
          <p14:tracePt t="30455" x="7962900" y="603250"/>
          <p14:tracePt t="30463" x="7912100" y="704850"/>
          <p14:tracePt t="30469" x="7861300" y="755650"/>
          <p14:tracePt t="30476" x="7861300" y="806450"/>
          <p14:tracePt t="30484" x="7810500" y="857250"/>
          <p14:tracePt t="30493" x="7759700" y="857250"/>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a:extLst>
              <a:ext uri="{FF2B5EF4-FFF2-40B4-BE49-F238E27FC236}">
                <a16:creationId xmlns:a16="http://schemas.microsoft.com/office/drawing/2014/main" id="{A59F0370-5220-2CF0-759B-5A71C5845ED2}"/>
              </a:ext>
            </a:extLst>
          </p:cNvPr>
          <p:cNvPicPr>
            <a:picLocks noChangeAspect="1"/>
          </p:cNvPicPr>
          <p:nvPr/>
        </p:nvPicPr>
        <p:blipFill>
          <a:blip r:embed="rId5"/>
          <a:srcRect/>
          <a:stretch>
            <a:fillRect/>
          </a:stretch>
        </p:blipFill>
        <p:spPr>
          <a:xfrm>
            <a:off x="1221261" y="1678183"/>
            <a:ext cx="9749477" cy="3501634"/>
          </a:xfrm>
          <a:prstGeom prst="rect">
            <a:avLst/>
          </a:prstGeom>
        </p:spPr>
      </p:pic>
      <p:pic>
        <p:nvPicPr>
          <p:cNvPr id="18" name="Audio 17">
            <a:extLst>
              <a:ext uri="{FF2B5EF4-FFF2-40B4-BE49-F238E27FC236}">
                <a16:creationId xmlns:a16="http://schemas.microsoft.com/office/drawing/2014/main" id="{E5D13151-374D-7592-36A3-232A23F281A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256530336"/>
      </p:ext>
    </p:extLst>
  </p:cSld>
  <p:clrMapOvr>
    <a:masterClrMapping/>
  </p:clrMapOvr>
  <mc:AlternateContent xmlns:mc="http://schemas.openxmlformats.org/markup-compatibility/2006">
    <mc:Choice xmlns:p14="http://schemas.microsoft.com/office/powerpoint/2010/main" Requires="p14">
      <p:transition spd="slow" p14:dur="2000" advTm="40105"/>
    </mc:Choice>
    <mc:Fallback>
      <p:transition spd="slow" advTm="401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1">
            <a:extLst>
              <a:ext uri="{FF2B5EF4-FFF2-40B4-BE49-F238E27FC236}">
                <a16:creationId xmlns:a16="http://schemas.microsoft.com/office/drawing/2014/main" id="{2AB5F3A0-287F-7F09-195B-76EFD860CE66}"/>
              </a:ext>
            </a:extLst>
          </p:cNvPr>
          <p:cNvSpPr txBox="1"/>
          <p:nvPr/>
        </p:nvSpPr>
        <p:spPr>
          <a:xfrm>
            <a:off x="208817" y="537835"/>
            <a:ext cx="4121641" cy="523220"/>
          </a:xfrm>
          <a:prstGeom prst="rect">
            <a:avLst/>
          </a:prstGeom>
          <a:noFill/>
        </p:spPr>
        <p:txBody>
          <a:bodyPr wrap="none" rtlCol="0">
            <a:spAutoFit/>
          </a:bodyPr>
          <a:lstStyle/>
          <a:p>
            <a:r>
              <a:rPr lang="it-IT" sz="2800" b="1" dirty="0">
                <a:latin typeface="Century Gothic" panose="020B0502020202020204" pitchFamily="34" charset="0"/>
              </a:rPr>
              <a:t>Take-home </a:t>
            </a:r>
            <a:r>
              <a:rPr lang="it-IT" sz="2800" b="1" dirty="0" err="1">
                <a:latin typeface="Century Gothic" panose="020B0502020202020204" pitchFamily="34" charset="0"/>
              </a:rPr>
              <a:t>messages</a:t>
            </a:r>
            <a:endParaRPr lang="en-GB" sz="2800" b="1" dirty="0">
              <a:latin typeface="Century Gothic" panose="020B0502020202020204" pitchFamily="34" charset="0"/>
            </a:endParaRPr>
          </a:p>
        </p:txBody>
      </p:sp>
      <p:sp>
        <p:nvSpPr>
          <p:cNvPr id="5" name="TextBox 15">
            <a:extLst>
              <a:ext uri="{FF2B5EF4-FFF2-40B4-BE49-F238E27FC236}">
                <a16:creationId xmlns:a16="http://schemas.microsoft.com/office/drawing/2014/main" id="{AB384599-49A6-DF80-1D13-EB327E6279DD}"/>
              </a:ext>
            </a:extLst>
          </p:cNvPr>
          <p:cNvSpPr txBox="1"/>
          <p:nvPr/>
        </p:nvSpPr>
        <p:spPr>
          <a:xfrm>
            <a:off x="2209800" y="1510758"/>
            <a:ext cx="7772400" cy="880369"/>
          </a:xfrm>
          <a:prstGeom prst="rect">
            <a:avLst/>
          </a:prstGeom>
          <a:noFill/>
        </p:spPr>
        <p:txBody>
          <a:bodyPr wrap="square" rtlCol="0">
            <a:spAutoFit/>
          </a:bodyPr>
          <a:lstStyle/>
          <a:p>
            <a:pPr algn="ctr">
              <a:lnSpc>
                <a:spcPct val="150000"/>
              </a:lnSpc>
            </a:pPr>
            <a:r>
              <a:rPr lang="de-DE" b="1" dirty="0"/>
              <a:t>High </a:t>
            </a:r>
            <a:r>
              <a:rPr lang="de-DE" b="1" dirty="0" err="1"/>
              <a:t>efficiency</a:t>
            </a:r>
            <a:r>
              <a:rPr lang="de-DE" b="1" dirty="0"/>
              <a:t> </a:t>
            </a:r>
            <a:r>
              <a:rPr lang="de-DE" b="1" dirty="0" err="1"/>
              <a:t>electroporation</a:t>
            </a:r>
            <a:r>
              <a:rPr lang="de-DE" b="1" dirty="0"/>
              <a:t> and </a:t>
            </a:r>
            <a:r>
              <a:rPr lang="de-DE" b="1" dirty="0" err="1"/>
              <a:t>streamlined</a:t>
            </a:r>
            <a:r>
              <a:rPr lang="de-DE" b="1" dirty="0"/>
              <a:t> </a:t>
            </a:r>
            <a:r>
              <a:rPr lang="de-DE" b="1" dirty="0" err="1"/>
              <a:t>cloning</a:t>
            </a:r>
            <a:r>
              <a:rPr lang="de-DE" b="1" dirty="0"/>
              <a:t> </a:t>
            </a:r>
            <a:r>
              <a:rPr lang="de-DE" b="1" dirty="0" err="1"/>
              <a:t>is</a:t>
            </a:r>
            <a:r>
              <a:rPr lang="de-DE" b="1" dirty="0"/>
              <a:t> </a:t>
            </a:r>
            <a:r>
              <a:rPr lang="de-DE" b="1" dirty="0" err="1"/>
              <a:t>now</a:t>
            </a:r>
            <a:r>
              <a:rPr lang="de-DE" b="1" dirty="0"/>
              <a:t> possible </a:t>
            </a:r>
            <a:r>
              <a:rPr lang="de-DE" b="1" dirty="0" err="1"/>
              <a:t>for</a:t>
            </a:r>
            <a:r>
              <a:rPr lang="de-DE" b="1" dirty="0"/>
              <a:t> </a:t>
            </a:r>
            <a:r>
              <a:rPr lang="de-DE" b="1" dirty="0" err="1"/>
              <a:t>expression</a:t>
            </a:r>
            <a:r>
              <a:rPr lang="de-DE" b="1" dirty="0"/>
              <a:t> </a:t>
            </a:r>
            <a:r>
              <a:rPr lang="de-DE" b="1" dirty="0" err="1"/>
              <a:t>plasmids</a:t>
            </a:r>
            <a:r>
              <a:rPr lang="de-DE" dirty="0"/>
              <a:t>, but…</a:t>
            </a:r>
          </a:p>
        </p:txBody>
      </p:sp>
      <p:sp>
        <p:nvSpPr>
          <p:cNvPr id="6" name="Rectangle 19">
            <a:extLst>
              <a:ext uri="{FF2B5EF4-FFF2-40B4-BE49-F238E27FC236}">
                <a16:creationId xmlns:a16="http://schemas.microsoft.com/office/drawing/2014/main" id="{B3159715-0CCB-73D9-52A4-BD74395E7D5A}"/>
              </a:ext>
            </a:extLst>
          </p:cNvPr>
          <p:cNvSpPr/>
          <p:nvPr/>
        </p:nvSpPr>
        <p:spPr>
          <a:xfrm>
            <a:off x="2209800" y="1458620"/>
            <a:ext cx="7772400" cy="2139562"/>
          </a:xfrm>
          <a:prstGeom prst="rect">
            <a:avLst/>
          </a:prstGeom>
          <a:noFill/>
          <a:ln w="57150">
            <a:solidFill>
              <a:srgbClr val="1B47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17">
            <a:extLst>
              <a:ext uri="{FF2B5EF4-FFF2-40B4-BE49-F238E27FC236}">
                <a16:creationId xmlns:a16="http://schemas.microsoft.com/office/drawing/2014/main" id="{A9D49956-3009-1828-5802-9DB1B1F7B15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809437" y="2636471"/>
            <a:ext cx="477123" cy="477123"/>
          </a:xfrm>
          <a:prstGeom prst="rect">
            <a:avLst/>
          </a:prstGeom>
        </p:spPr>
      </p:pic>
      <p:sp>
        <p:nvSpPr>
          <p:cNvPr id="8" name="TextBox 15">
            <a:extLst>
              <a:ext uri="{FF2B5EF4-FFF2-40B4-BE49-F238E27FC236}">
                <a16:creationId xmlns:a16="http://schemas.microsoft.com/office/drawing/2014/main" id="{DBBE528D-D1F5-1318-C4ED-3DA699D60887}"/>
              </a:ext>
            </a:extLst>
          </p:cNvPr>
          <p:cNvSpPr txBox="1"/>
          <p:nvPr/>
        </p:nvSpPr>
        <p:spPr>
          <a:xfrm>
            <a:off x="2809437" y="2636471"/>
            <a:ext cx="6892649" cy="880369"/>
          </a:xfrm>
          <a:prstGeom prst="rect">
            <a:avLst/>
          </a:prstGeom>
          <a:noFill/>
        </p:spPr>
        <p:txBody>
          <a:bodyPr wrap="square" rtlCol="0">
            <a:spAutoFit/>
          </a:bodyPr>
          <a:lstStyle/>
          <a:p>
            <a:pPr algn="ctr">
              <a:lnSpc>
                <a:spcPct val="150000"/>
              </a:lnSpc>
            </a:pPr>
            <a:r>
              <a:rPr lang="de-DE" dirty="0"/>
              <a:t>New </a:t>
            </a:r>
            <a:r>
              <a:rPr lang="de-DE" dirty="0" err="1"/>
              <a:t>synthetic</a:t>
            </a:r>
            <a:r>
              <a:rPr lang="de-DE" dirty="0"/>
              <a:t> </a:t>
            </a:r>
            <a:r>
              <a:rPr lang="de-DE" dirty="0" err="1"/>
              <a:t>biology</a:t>
            </a:r>
            <a:r>
              <a:rPr lang="de-DE" dirty="0"/>
              <a:t> </a:t>
            </a:r>
            <a:r>
              <a:rPr lang="de-DE" dirty="0" err="1"/>
              <a:t>tools</a:t>
            </a:r>
            <a:r>
              <a:rPr lang="de-DE" dirty="0"/>
              <a:t> </a:t>
            </a:r>
            <a:r>
              <a:rPr lang="de-DE" dirty="0" err="1"/>
              <a:t>required</a:t>
            </a:r>
            <a:r>
              <a:rPr lang="de-DE" dirty="0"/>
              <a:t> </a:t>
            </a:r>
            <a:r>
              <a:rPr lang="de-DE" dirty="0" err="1"/>
              <a:t>to</a:t>
            </a:r>
            <a:r>
              <a:rPr lang="de-DE" dirty="0"/>
              <a:t> </a:t>
            </a:r>
            <a:r>
              <a:rPr lang="de-DE" dirty="0" err="1"/>
              <a:t>improve</a:t>
            </a:r>
            <a:r>
              <a:rPr lang="de-DE" dirty="0"/>
              <a:t> </a:t>
            </a:r>
            <a:r>
              <a:rPr lang="de-DE" dirty="0" err="1"/>
              <a:t>the</a:t>
            </a:r>
            <a:r>
              <a:rPr lang="de-DE" dirty="0"/>
              <a:t> </a:t>
            </a:r>
            <a:r>
              <a:rPr lang="de-DE" dirty="0" err="1"/>
              <a:t>genetic</a:t>
            </a:r>
            <a:r>
              <a:rPr lang="de-DE" dirty="0"/>
              <a:t> </a:t>
            </a:r>
            <a:r>
              <a:rPr lang="de-DE" dirty="0" err="1"/>
              <a:t>accessibility</a:t>
            </a:r>
            <a:r>
              <a:rPr lang="de-DE" dirty="0"/>
              <a:t> </a:t>
            </a:r>
            <a:r>
              <a:rPr lang="de-DE" dirty="0" err="1"/>
              <a:t>of</a:t>
            </a:r>
            <a:r>
              <a:rPr lang="de-DE" dirty="0"/>
              <a:t> </a:t>
            </a:r>
            <a:r>
              <a:rPr lang="de-DE" i="1" dirty="0"/>
              <a:t>C. </a:t>
            </a:r>
            <a:r>
              <a:rPr lang="de-DE" i="1" dirty="0" err="1"/>
              <a:t>necator</a:t>
            </a:r>
            <a:r>
              <a:rPr lang="de-DE" i="1" dirty="0"/>
              <a:t> </a:t>
            </a:r>
            <a:r>
              <a:rPr lang="de-DE" dirty="0"/>
              <a:t>H16</a:t>
            </a:r>
          </a:p>
        </p:txBody>
      </p:sp>
      <p:sp>
        <p:nvSpPr>
          <p:cNvPr id="9" name="TextBox 15">
            <a:extLst>
              <a:ext uri="{FF2B5EF4-FFF2-40B4-BE49-F238E27FC236}">
                <a16:creationId xmlns:a16="http://schemas.microsoft.com/office/drawing/2014/main" id="{01C6839C-0754-67C9-DADD-006B2A1AA8BE}"/>
              </a:ext>
            </a:extLst>
          </p:cNvPr>
          <p:cNvSpPr txBox="1"/>
          <p:nvPr/>
        </p:nvSpPr>
        <p:spPr>
          <a:xfrm>
            <a:off x="2209800" y="4058125"/>
            <a:ext cx="7772400" cy="464871"/>
          </a:xfrm>
          <a:prstGeom prst="rect">
            <a:avLst/>
          </a:prstGeom>
          <a:noFill/>
        </p:spPr>
        <p:txBody>
          <a:bodyPr wrap="square" rtlCol="0">
            <a:spAutoFit/>
          </a:bodyPr>
          <a:lstStyle/>
          <a:p>
            <a:pPr algn="ctr">
              <a:lnSpc>
                <a:spcPct val="150000"/>
              </a:lnSpc>
            </a:pPr>
            <a:r>
              <a:rPr lang="de-DE" b="1" dirty="0"/>
              <a:t>Proof-</a:t>
            </a:r>
            <a:r>
              <a:rPr lang="de-DE" b="1" dirty="0" err="1"/>
              <a:t>of</a:t>
            </a:r>
            <a:r>
              <a:rPr lang="de-DE" b="1" dirty="0"/>
              <a:t>-</a:t>
            </a:r>
            <a:r>
              <a:rPr lang="de-DE" b="1" dirty="0" err="1"/>
              <a:t>concept</a:t>
            </a:r>
            <a:r>
              <a:rPr lang="de-DE" b="1" dirty="0"/>
              <a:t> </a:t>
            </a:r>
            <a:r>
              <a:rPr lang="de-DE" b="1" dirty="0" err="1"/>
              <a:t>production</a:t>
            </a:r>
            <a:r>
              <a:rPr lang="de-DE" b="1" dirty="0"/>
              <a:t> </a:t>
            </a:r>
            <a:r>
              <a:rPr lang="de-DE" b="1" dirty="0" err="1"/>
              <a:t>of</a:t>
            </a:r>
            <a:r>
              <a:rPr lang="de-DE" b="1" dirty="0"/>
              <a:t> </a:t>
            </a:r>
            <a:r>
              <a:rPr lang="de-DE" b="1" dirty="0" err="1"/>
              <a:t>value-added</a:t>
            </a:r>
            <a:r>
              <a:rPr lang="de-DE" b="1" dirty="0"/>
              <a:t> </a:t>
            </a:r>
            <a:r>
              <a:rPr lang="de-DE" b="1" dirty="0" err="1"/>
              <a:t>chemicals</a:t>
            </a:r>
            <a:r>
              <a:rPr lang="de-DE" b="1" dirty="0"/>
              <a:t> in </a:t>
            </a:r>
            <a:r>
              <a:rPr lang="de-DE" b="1" i="1" dirty="0"/>
              <a:t>C. </a:t>
            </a:r>
            <a:r>
              <a:rPr lang="de-DE" b="1" i="1" dirty="0" err="1"/>
              <a:t>necator</a:t>
            </a:r>
            <a:r>
              <a:rPr lang="de-DE" dirty="0"/>
              <a:t>, but…</a:t>
            </a:r>
          </a:p>
        </p:txBody>
      </p:sp>
      <p:sp>
        <p:nvSpPr>
          <p:cNvPr id="10" name="Rectangle 19">
            <a:extLst>
              <a:ext uri="{FF2B5EF4-FFF2-40B4-BE49-F238E27FC236}">
                <a16:creationId xmlns:a16="http://schemas.microsoft.com/office/drawing/2014/main" id="{69ECCE38-C71E-EBEF-8C74-5F5A806875DA}"/>
              </a:ext>
            </a:extLst>
          </p:cNvPr>
          <p:cNvSpPr/>
          <p:nvPr/>
        </p:nvSpPr>
        <p:spPr>
          <a:xfrm>
            <a:off x="2209800" y="3988106"/>
            <a:ext cx="7772400" cy="2139562"/>
          </a:xfrm>
          <a:prstGeom prst="rect">
            <a:avLst/>
          </a:prstGeom>
          <a:noFill/>
          <a:ln w="57150">
            <a:solidFill>
              <a:srgbClr val="1B47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5">
            <a:extLst>
              <a:ext uri="{FF2B5EF4-FFF2-40B4-BE49-F238E27FC236}">
                <a16:creationId xmlns:a16="http://schemas.microsoft.com/office/drawing/2014/main" id="{1E32106B-D81F-8971-B2B1-07E3BC7B2077}"/>
              </a:ext>
            </a:extLst>
          </p:cNvPr>
          <p:cNvSpPr txBox="1"/>
          <p:nvPr/>
        </p:nvSpPr>
        <p:spPr>
          <a:xfrm>
            <a:off x="3071813" y="5078038"/>
            <a:ext cx="6310751" cy="880369"/>
          </a:xfrm>
          <a:prstGeom prst="rect">
            <a:avLst/>
          </a:prstGeom>
          <a:noFill/>
        </p:spPr>
        <p:txBody>
          <a:bodyPr wrap="square" rtlCol="0">
            <a:spAutoFit/>
          </a:bodyPr>
          <a:lstStyle/>
          <a:p>
            <a:pPr algn="ctr">
              <a:lnSpc>
                <a:spcPct val="150000"/>
              </a:lnSpc>
            </a:pPr>
            <a:r>
              <a:rPr lang="de-DE" dirty="0"/>
              <a:t>In-</a:t>
            </a:r>
            <a:r>
              <a:rPr lang="de-DE" dirty="0" err="1"/>
              <a:t>depth</a:t>
            </a:r>
            <a:r>
              <a:rPr lang="de-DE" dirty="0"/>
              <a:t> </a:t>
            </a:r>
            <a:r>
              <a:rPr lang="de-DE" dirty="0" err="1"/>
              <a:t>studies</a:t>
            </a:r>
            <a:r>
              <a:rPr lang="de-DE" dirty="0"/>
              <a:t> </a:t>
            </a:r>
            <a:r>
              <a:rPr lang="de-DE" dirty="0" err="1"/>
              <a:t>of</a:t>
            </a:r>
            <a:r>
              <a:rPr lang="de-DE" dirty="0"/>
              <a:t> </a:t>
            </a:r>
            <a:r>
              <a:rPr lang="de-DE" dirty="0" err="1"/>
              <a:t>its</a:t>
            </a:r>
            <a:r>
              <a:rPr lang="de-DE" dirty="0"/>
              <a:t> </a:t>
            </a:r>
            <a:r>
              <a:rPr lang="de-DE" dirty="0" err="1"/>
              <a:t>metabolism</a:t>
            </a:r>
            <a:r>
              <a:rPr lang="de-DE" dirty="0"/>
              <a:t> </a:t>
            </a:r>
            <a:r>
              <a:rPr lang="de-DE" dirty="0" err="1"/>
              <a:t>are</a:t>
            </a:r>
            <a:r>
              <a:rPr lang="de-DE" dirty="0"/>
              <a:t> </a:t>
            </a:r>
            <a:r>
              <a:rPr lang="de-DE" dirty="0" err="1"/>
              <a:t>required</a:t>
            </a:r>
            <a:r>
              <a:rPr lang="de-DE" dirty="0"/>
              <a:t> </a:t>
            </a:r>
            <a:r>
              <a:rPr lang="de-DE" dirty="0" err="1"/>
              <a:t>to</a:t>
            </a:r>
            <a:r>
              <a:rPr lang="de-DE" dirty="0"/>
              <a:t> </a:t>
            </a:r>
            <a:r>
              <a:rPr lang="de-DE" dirty="0" err="1"/>
              <a:t>make</a:t>
            </a:r>
            <a:r>
              <a:rPr lang="de-DE" dirty="0"/>
              <a:t> </a:t>
            </a:r>
            <a:r>
              <a:rPr lang="de-DE" dirty="0" err="1"/>
              <a:t>it</a:t>
            </a:r>
            <a:r>
              <a:rPr lang="de-DE" dirty="0"/>
              <a:t> a robust </a:t>
            </a:r>
            <a:r>
              <a:rPr lang="de-DE" dirty="0" err="1"/>
              <a:t>chassis</a:t>
            </a:r>
            <a:r>
              <a:rPr lang="de-DE" dirty="0"/>
              <a:t> </a:t>
            </a:r>
            <a:r>
              <a:rPr lang="de-DE" dirty="0" err="1"/>
              <a:t>strain</a:t>
            </a:r>
            <a:endParaRPr lang="de-DE" dirty="0"/>
          </a:p>
        </p:txBody>
      </p:sp>
      <p:pic>
        <p:nvPicPr>
          <p:cNvPr id="12" name="Picture 17">
            <a:extLst>
              <a:ext uri="{FF2B5EF4-FFF2-40B4-BE49-F238E27FC236}">
                <a16:creationId xmlns:a16="http://schemas.microsoft.com/office/drawing/2014/main" id="{96C7764A-F29A-19AA-5780-AF671BCDE93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809436" y="5086770"/>
            <a:ext cx="477123" cy="477123"/>
          </a:xfrm>
          <a:prstGeom prst="rect">
            <a:avLst/>
          </a:prstGeom>
        </p:spPr>
      </p:pic>
      <p:pic>
        <p:nvPicPr>
          <p:cNvPr id="23" name="Audio 22">
            <a:extLst>
              <a:ext uri="{FF2B5EF4-FFF2-40B4-BE49-F238E27FC236}">
                <a16:creationId xmlns:a16="http://schemas.microsoft.com/office/drawing/2014/main" id="{91A7734E-DDD2-47B4-5127-0446FA7B2C1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707311988"/>
      </p:ext>
    </p:extLst>
  </p:cSld>
  <p:clrMapOvr>
    <a:masterClrMapping/>
  </p:clrMapOvr>
  <mc:AlternateContent xmlns:mc="http://schemas.openxmlformats.org/markup-compatibility/2006">
    <mc:Choice xmlns:p14="http://schemas.microsoft.com/office/powerpoint/2010/main" Requires="p14">
      <p:transition spd="slow" p14:dur="2000" advTm="39304"/>
    </mc:Choice>
    <mc:Fallback>
      <p:transition spd="slow" advTm="393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EDF750E3-67AB-48D0-A18E-697C60004207}"/>
              </a:ext>
            </a:extLst>
          </p:cNvPr>
          <p:cNvSpPr>
            <a:spLocks noGrp="1"/>
          </p:cNvSpPr>
          <p:nvPr>
            <p:ph idx="1"/>
          </p:nvPr>
        </p:nvSpPr>
        <p:spPr/>
        <p:txBody>
          <a:bodyPr>
            <a:normAutofit/>
          </a:bodyPr>
          <a:lstStyle/>
          <a:p>
            <a:pPr marL="0" indent="0">
              <a:buNone/>
            </a:pPr>
            <a:r>
              <a:rPr lang="en-US" sz="2000" dirty="0"/>
              <a:t>This project has received funding from the European Union’s Horizon 2020 research and innovation </a:t>
            </a:r>
            <a:r>
              <a:rPr lang="en-US" sz="2000" dirty="0" err="1"/>
              <a:t>programme</a:t>
            </a:r>
            <a:r>
              <a:rPr lang="en-US" sz="2000" dirty="0"/>
              <a:t> under the Marie </a:t>
            </a:r>
            <a:r>
              <a:rPr lang="en-US" sz="2000" dirty="0" err="1"/>
              <a:t>Skłodowska</a:t>
            </a:r>
            <a:r>
              <a:rPr lang="en-US" sz="2000" dirty="0"/>
              <a:t>-Curie grant agreement No 955740.</a:t>
            </a:r>
          </a:p>
          <a:p>
            <a:pPr marL="0" indent="0">
              <a:buNone/>
            </a:pPr>
            <a:endParaRPr lang="de-AT" sz="2000" dirty="0"/>
          </a:p>
          <a:p>
            <a:pPr marL="0" indent="0">
              <a:spcBef>
                <a:spcPts val="0"/>
              </a:spcBef>
              <a:buNone/>
            </a:pPr>
            <a:r>
              <a:rPr lang="en-US" sz="2000" dirty="0"/>
              <a:t>This presentation reflects only the author's view, the Agency</a:t>
            </a:r>
          </a:p>
          <a:p>
            <a:pPr marL="0" indent="0">
              <a:spcBef>
                <a:spcPts val="0"/>
              </a:spcBef>
              <a:buNone/>
            </a:pPr>
            <a:r>
              <a:rPr lang="en-US" sz="2000" dirty="0"/>
              <a:t>is not responsible for any use that may be made of the information it contains.</a:t>
            </a:r>
            <a:endParaRPr lang="de-AT" sz="2000" dirty="0"/>
          </a:p>
        </p:txBody>
      </p:sp>
      <p:sp>
        <p:nvSpPr>
          <p:cNvPr id="4" name="Rechteck 3">
            <a:extLst>
              <a:ext uri="{FF2B5EF4-FFF2-40B4-BE49-F238E27FC236}">
                <a16:creationId xmlns:a16="http://schemas.microsoft.com/office/drawing/2014/main" id="{4EB179E0-5A24-4E2C-AAE0-3DE8DE57F738}"/>
              </a:ext>
            </a:extLst>
          </p:cNvPr>
          <p:cNvSpPr/>
          <p:nvPr/>
        </p:nvSpPr>
        <p:spPr>
          <a:xfrm>
            <a:off x="0" y="-11575"/>
            <a:ext cx="12192000" cy="474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Audio 15">
            <a:extLst>
              <a:ext uri="{FF2B5EF4-FFF2-40B4-BE49-F238E27FC236}">
                <a16:creationId xmlns:a16="http://schemas.microsoft.com/office/drawing/2014/main" id="{3547AC51-D89C-7BC2-8F3B-C42DF5B5CE1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977721638"/>
      </p:ext>
    </p:extLst>
  </p:cSld>
  <p:clrMapOvr>
    <a:masterClrMapping/>
  </p:clrMapOvr>
  <mc:AlternateContent xmlns:mc="http://schemas.openxmlformats.org/markup-compatibility/2006">
    <mc:Choice xmlns:p14="http://schemas.microsoft.com/office/powerpoint/2010/main" Requires="p14">
      <p:transition spd="slow" p14:dur="2000" advTm="8790"/>
    </mc:Choice>
    <mc:Fallback>
      <p:transition spd="slow" advTm="87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2CA5B1-4E6E-CD9C-D700-9689E2515180}"/>
            </a:ext>
          </a:extLst>
        </p:cNvPr>
        <p:cNvGrpSpPr/>
        <p:nvPr/>
      </p:nvGrpSpPr>
      <p:grpSpPr>
        <a:xfrm>
          <a:off x="0" y="0"/>
          <a:ext cx="0" cy="0"/>
          <a:chOff x="0" y="0"/>
          <a:chExt cx="0" cy="0"/>
        </a:xfrm>
      </p:grpSpPr>
      <p:pic>
        <p:nvPicPr>
          <p:cNvPr id="4" name="Picture 11">
            <a:extLst>
              <a:ext uri="{FF2B5EF4-FFF2-40B4-BE49-F238E27FC236}">
                <a16:creationId xmlns:a16="http://schemas.microsoft.com/office/drawing/2014/main" id="{B5CA80E0-8AFA-06F0-5C03-10F97AACCF74}"/>
              </a:ext>
            </a:extLst>
          </p:cNvPr>
          <p:cNvPicPr>
            <a:picLocks noChangeAspect="1"/>
          </p:cNvPicPr>
          <p:nvPr/>
        </p:nvPicPr>
        <p:blipFill>
          <a:blip r:embed="rId5"/>
          <a:srcRect/>
          <a:stretch>
            <a:fillRect/>
          </a:stretch>
        </p:blipFill>
        <p:spPr>
          <a:xfrm>
            <a:off x="1221261" y="1678183"/>
            <a:ext cx="9749477" cy="3501634"/>
          </a:xfrm>
          <a:prstGeom prst="rect">
            <a:avLst/>
          </a:prstGeom>
        </p:spPr>
      </p:pic>
      <p:sp>
        <p:nvSpPr>
          <p:cNvPr id="2" name="Freeform 13">
            <a:extLst>
              <a:ext uri="{FF2B5EF4-FFF2-40B4-BE49-F238E27FC236}">
                <a16:creationId xmlns:a16="http://schemas.microsoft.com/office/drawing/2014/main" id="{C6A5BF5F-68C1-1D78-B97A-DD707F71A77F}"/>
              </a:ext>
            </a:extLst>
          </p:cNvPr>
          <p:cNvSpPr>
            <a:spLocks noChangeAspect="1"/>
          </p:cNvSpPr>
          <p:nvPr/>
        </p:nvSpPr>
        <p:spPr>
          <a:xfrm>
            <a:off x="1041400" y="1777999"/>
            <a:ext cx="2404800" cy="2400301"/>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D11A1A"/>
          </a:solidFill>
        </p:spPr>
        <p:txBody>
          <a:bodyPr/>
          <a:lstStyle/>
          <a:p>
            <a:endParaRPr lang="it-IT" dirty="0"/>
          </a:p>
        </p:txBody>
      </p:sp>
      <p:pic>
        <p:nvPicPr>
          <p:cNvPr id="9" name="Audio 8">
            <a:extLst>
              <a:ext uri="{FF2B5EF4-FFF2-40B4-BE49-F238E27FC236}">
                <a16:creationId xmlns:a16="http://schemas.microsoft.com/office/drawing/2014/main" id="{F0FAFB92-F43C-D6C3-0B55-C565072042B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951004651"/>
      </p:ext>
    </p:extLst>
  </p:cSld>
  <p:clrMapOvr>
    <a:masterClrMapping/>
  </p:clrMapOvr>
  <mc:AlternateContent xmlns:mc="http://schemas.openxmlformats.org/markup-compatibility/2006">
    <mc:Choice xmlns:p14="http://schemas.microsoft.com/office/powerpoint/2010/main" Requires="p14">
      <p:transition spd="slow" p14:dur="2000" advTm="6291"/>
    </mc:Choice>
    <mc:Fallback>
      <p:transition spd="slow" advTm="62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07EB8-12DE-497A-AC03-240153794D67}"/>
              </a:ext>
            </a:extLst>
          </p:cNvPr>
          <p:cNvSpPr>
            <a:spLocks noGrp="1"/>
          </p:cNvSpPr>
          <p:nvPr>
            <p:ph type="title"/>
          </p:nvPr>
        </p:nvSpPr>
        <p:spPr>
          <a:xfrm>
            <a:off x="550664" y="107798"/>
            <a:ext cx="6774262" cy="1325563"/>
          </a:xfrm>
        </p:spPr>
        <p:txBody>
          <a:bodyPr>
            <a:normAutofit/>
          </a:bodyPr>
          <a:lstStyle/>
          <a:p>
            <a:r>
              <a:rPr lang="it-IT" sz="2800" i="1" dirty="0" err="1"/>
              <a:t>Cupriavidus</a:t>
            </a:r>
            <a:r>
              <a:rPr lang="it-IT" sz="2800" i="1" dirty="0"/>
              <a:t> </a:t>
            </a:r>
            <a:r>
              <a:rPr lang="it-IT" sz="2800" i="1" dirty="0" err="1"/>
              <a:t>necator</a:t>
            </a:r>
            <a:r>
              <a:rPr lang="it-IT" sz="2800" i="1" dirty="0"/>
              <a:t> H16</a:t>
            </a:r>
            <a:endParaRPr lang="en-GB" sz="2800" i="1" dirty="0"/>
          </a:p>
        </p:txBody>
      </p:sp>
      <p:grpSp>
        <p:nvGrpSpPr>
          <p:cNvPr id="17" name="Gruppo 16">
            <a:extLst>
              <a:ext uri="{FF2B5EF4-FFF2-40B4-BE49-F238E27FC236}">
                <a16:creationId xmlns:a16="http://schemas.microsoft.com/office/drawing/2014/main" id="{CA5930A2-2CA3-3692-D4A6-32168D26E32A}"/>
              </a:ext>
            </a:extLst>
          </p:cNvPr>
          <p:cNvGrpSpPr/>
          <p:nvPr/>
        </p:nvGrpSpPr>
        <p:grpSpPr>
          <a:xfrm>
            <a:off x="9490067" y="2969303"/>
            <a:ext cx="2052000" cy="2052000"/>
            <a:chOff x="541432" y="1272295"/>
            <a:chExt cx="2380032" cy="2380032"/>
          </a:xfrm>
        </p:grpSpPr>
        <p:sp>
          <p:nvSpPr>
            <p:cNvPr id="24" name="Oval 23">
              <a:extLst>
                <a:ext uri="{FF2B5EF4-FFF2-40B4-BE49-F238E27FC236}">
                  <a16:creationId xmlns:a16="http://schemas.microsoft.com/office/drawing/2014/main" id="{3F73BF96-EFB5-4206-A510-A41FA957ECBE}"/>
                </a:ext>
              </a:extLst>
            </p:cNvPr>
            <p:cNvSpPr/>
            <p:nvPr/>
          </p:nvSpPr>
          <p:spPr>
            <a:xfrm>
              <a:off x="541432" y="1272295"/>
              <a:ext cx="2380032" cy="2380032"/>
            </a:xfrm>
            <a:prstGeom prst="ellipse">
              <a:avLst/>
            </a:prstGeom>
            <a:solidFill>
              <a:srgbClr val="1D4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Immagine 10" descr="Immagine che contiene porcellana&#10;&#10;Descrizione generata automaticamente">
              <a:extLst>
                <a:ext uri="{FF2B5EF4-FFF2-40B4-BE49-F238E27FC236}">
                  <a16:creationId xmlns:a16="http://schemas.microsoft.com/office/drawing/2014/main" id="{F815F48F-7155-46F4-81F0-BA2C2F6CE510}"/>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4600" r="14600"/>
            <a:stretch/>
          </p:blipFill>
          <p:spPr>
            <a:xfrm>
              <a:off x="649933" y="1380796"/>
              <a:ext cx="2163030" cy="2163030"/>
            </a:xfrm>
            <a:prstGeom prst="ellipse">
              <a:avLst/>
            </a:prstGeom>
          </p:spPr>
        </p:pic>
      </p:grpSp>
      <p:sp>
        <p:nvSpPr>
          <p:cNvPr id="3" name="TextBox 2">
            <a:extLst>
              <a:ext uri="{FF2B5EF4-FFF2-40B4-BE49-F238E27FC236}">
                <a16:creationId xmlns:a16="http://schemas.microsoft.com/office/drawing/2014/main" id="{1936AF1A-A988-431B-81CD-23762B25D5F6}"/>
              </a:ext>
            </a:extLst>
          </p:cNvPr>
          <p:cNvSpPr txBox="1"/>
          <p:nvPr/>
        </p:nvSpPr>
        <p:spPr>
          <a:xfrm>
            <a:off x="3317457" y="1853510"/>
            <a:ext cx="6002452" cy="369332"/>
          </a:xfrm>
          <a:prstGeom prst="rect">
            <a:avLst/>
          </a:prstGeom>
          <a:noFill/>
        </p:spPr>
        <p:txBody>
          <a:bodyPr wrap="square" rtlCol="0">
            <a:spAutoFit/>
          </a:bodyPr>
          <a:lstStyle/>
          <a:p>
            <a:r>
              <a:rPr lang="it-IT" dirty="0"/>
              <a:t>Native producer of PHB (</a:t>
            </a:r>
            <a:r>
              <a:rPr lang="it-IT" dirty="0" err="1"/>
              <a:t>polyhydroxybutyrate</a:t>
            </a:r>
            <a:r>
              <a:rPr lang="it-IT" dirty="0"/>
              <a:t>), &gt; 70% </a:t>
            </a:r>
            <a:r>
              <a:rPr lang="it-IT" dirty="0" err="1"/>
              <a:t>biomass</a:t>
            </a:r>
            <a:endParaRPr lang="en-GB" dirty="0"/>
          </a:p>
        </p:txBody>
      </p:sp>
      <p:sp>
        <p:nvSpPr>
          <p:cNvPr id="8" name="TextBox 7">
            <a:extLst>
              <a:ext uri="{FF2B5EF4-FFF2-40B4-BE49-F238E27FC236}">
                <a16:creationId xmlns:a16="http://schemas.microsoft.com/office/drawing/2014/main" id="{697FC48B-8EC9-43E8-A0E0-12635582FE70}"/>
              </a:ext>
            </a:extLst>
          </p:cNvPr>
          <p:cNvSpPr txBox="1"/>
          <p:nvPr/>
        </p:nvSpPr>
        <p:spPr>
          <a:xfrm>
            <a:off x="3317455" y="2283971"/>
            <a:ext cx="7426723" cy="369332"/>
          </a:xfrm>
          <a:prstGeom prst="rect">
            <a:avLst/>
          </a:prstGeom>
          <a:noFill/>
        </p:spPr>
        <p:txBody>
          <a:bodyPr wrap="square" rtlCol="0">
            <a:spAutoFit/>
          </a:bodyPr>
          <a:lstStyle/>
          <a:p>
            <a:r>
              <a:rPr lang="it-IT" dirty="0" err="1"/>
              <a:t>Facultative</a:t>
            </a:r>
            <a:r>
              <a:rPr lang="it-IT" dirty="0"/>
              <a:t> </a:t>
            </a:r>
            <a:r>
              <a:rPr lang="it-IT" dirty="0" err="1"/>
              <a:t>chemolithotroph</a:t>
            </a:r>
            <a:r>
              <a:rPr lang="it-IT" dirty="0"/>
              <a:t>, </a:t>
            </a:r>
            <a:r>
              <a:rPr lang="it-IT" dirty="0" err="1"/>
              <a:t>Knallgas</a:t>
            </a:r>
            <a:r>
              <a:rPr lang="it-IT" dirty="0"/>
              <a:t> </a:t>
            </a:r>
            <a:r>
              <a:rPr lang="it-IT" dirty="0" err="1"/>
              <a:t>bacterium</a:t>
            </a:r>
            <a:r>
              <a:rPr lang="it-IT" dirty="0"/>
              <a:t> (CO</a:t>
            </a:r>
            <a:r>
              <a:rPr lang="it-IT" baseline="-25000" dirty="0"/>
              <a:t>2</a:t>
            </a:r>
            <a:r>
              <a:rPr lang="it-IT" dirty="0"/>
              <a:t>/H</a:t>
            </a:r>
            <a:r>
              <a:rPr lang="it-IT" baseline="-25000" dirty="0"/>
              <a:t>2</a:t>
            </a:r>
            <a:r>
              <a:rPr lang="it-IT" dirty="0"/>
              <a:t>/O</a:t>
            </a:r>
            <a:r>
              <a:rPr lang="it-IT" baseline="-25000" dirty="0"/>
              <a:t>2</a:t>
            </a:r>
            <a:r>
              <a:rPr lang="it-IT" dirty="0"/>
              <a:t>)</a:t>
            </a:r>
            <a:endParaRPr lang="en-GB" dirty="0"/>
          </a:p>
        </p:txBody>
      </p:sp>
      <p:sp>
        <p:nvSpPr>
          <p:cNvPr id="14" name="TextBox 13">
            <a:extLst>
              <a:ext uri="{FF2B5EF4-FFF2-40B4-BE49-F238E27FC236}">
                <a16:creationId xmlns:a16="http://schemas.microsoft.com/office/drawing/2014/main" id="{259DDDC0-45A1-42FE-8098-2B302DDBCD4C}"/>
              </a:ext>
            </a:extLst>
          </p:cNvPr>
          <p:cNvSpPr txBox="1"/>
          <p:nvPr/>
        </p:nvSpPr>
        <p:spPr>
          <a:xfrm>
            <a:off x="3317457" y="3144895"/>
            <a:ext cx="5864379" cy="369332"/>
          </a:xfrm>
          <a:prstGeom prst="rect">
            <a:avLst/>
          </a:prstGeom>
          <a:noFill/>
        </p:spPr>
        <p:txBody>
          <a:bodyPr wrap="square" rtlCol="0">
            <a:spAutoFit/>
          </a:bodyPr>
          <a:lstStyle/>
          <a:p>
            <a:r>
              <a:rPr lang="it-IT" dirty="0"/>
              <a:t>GRAS (studies for single cell protein)</a:t>
            </a:r>
            <a:endParaRPr lang="en-GB" dirty="0"/>
          </a:p>
        </p:txBody>
      </p:sp>
      <p:cxnSp>
        <p:nvCxnSpPr>
          <p:cNvPr id="5" name="Straight Connector 4">
            <a:extLst>
              <a:ext uri="{FF2B5EF4-FFF2-40B4-BE49-F238E27FC236}">
                <a16:creationId xmlns:a16="http://schemas.microsoft.com/office/drawing/2014/main" id="{678A7B2C-735B-475A-B96B-4FC2EE323310}"/>
              </a:ext>
            </a:extLst>
          </p:cNvPr>
          <p:cNvCxnSpPr>
            <a:cxnSpLocks/>
          </p:cNvCxnSpPr>
          <p:nvPr/>
        </p:nvCxnSpPr>
        <p:spPr>
          <a:xfrm>
            <a:off x="3159579" y="1440805"/>
            <a:ext cx="0" cy="2073422"/>
          </a:xfrm>
          <a:prstGeom prst="line">
            <a:avLst/>
          </a:prstGeom>
          <a:ln w="76200">
            <a:solidFill>
              <a:srgbClr val="1D4777"/>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EFFD9813-29E4-410D-BC6E-93EE6B8DC52F}"/>
              </a:ext>
            </a:extLst>
          </p:cNvPr>
          <p:cNvSpPr txBox="1"/>
          <p:nvPr/>
        </p:nvSpPr>
        <p:spPr>
          <a:xfrm>
            <a:off x="3317457" y="2714432"/>
            <a:ext cx="8224610" cy="369332"/>
          </a:xfrm>
          <a:prstGeom prst="rect">
            <a:avLst/>
          </a:prstGeom>
          <a:noFill/>
        </p:spPr>
        <p:txBody>
          <a:bodyPr wrap="square" rtlCol="0">
            <a:spAutoFit/>
          </a:bodyPr>
          <a:lstStyle/>
          <a:p>
            <a:r>
              <a:rPr lang="it-IT" dirty="0"/>
              <a:t>Heterotrophic growth on </a:t>
            </a:r>
            <a:r>
              <a:rPr lang="it-IT" dirty="0" err="1"/>
              <a:t>defined</a:t>
            </a:r>
            <a:r>
              <a:rPr lang="it-IT" dirty="0"/>
              <a:t> or complex media</a:t>
            </a:r>
            <a:endParaRPr lang="en-GB" dirty="0"/>
          </a:p>
        </p:txBody>
      </p:sp>
      <p:sp>
        <p:nvSpPr>
          <p:cNvPr id="20" name="TextBox 19">
            <a:extLst>
              <a:ext uri="{FF2B5EF4-FFF2-40B4-BE49-F238E27FC236}">
                <a16:creationId xmlns:a16="http://schemas.microsoft.com/office/drawing/2014/main" id="{C9A74317-8A12-4A40-8FA8-BEE0A80A1EF3}"/>
              </a:ext>
            </a:extLst>
          </p:cNvPr>
          <p:cNvSpPr txBox="1"/>
          <p:nvPr/>
        </p:nvSpPr>
        <p:spPr>
          <a:xfrm>
            <a:off x="3317457" y="1423049"/>
            <a:ext cx="8014938" cy="369332"/>
          </a:xfrm>
          <a:prstGeom prst="rect">
            <a:avLst/>
          </a:prstGeom>
          <a:noFill/>
        </p:spPr>
        <p:txBody>
          <a:bodyPr wrap="square" rtlCol="0">
            <a:spAutoFit/>
          </a:bodyPr>
          <a:lstStyle/>
          <a:p>
            <a:r>
              <a:rPr lang="it-IT" dirty="0"/>
              <a:t>(</a:t>
            </a:r>
            <a:r>
              <a:rPr lang="it-IT" i="1" dirty="0"/>
              <a:t>Ralstonia eutropha </a:t>
            </a:r>
            <a:r>
              <a:rPr lang="it-IT" dirty="0"/>
              <a:t>H16 / </a:t>
            </a:r>
            <a:r>
              <a:rPr lang="it-IT" i="1" dirty="0"/>
              <a:t>Wautersia eutropha </a:t>
            </a:r>
            <a:r>
              <a:rPr lang="it-IT" dirty="0"/>
              <a:t>H16 / </a:t>
            </a:r>
            <a:r>
              <a:rPr lang="it-IT" i="1" dirty="0"/>
              <a:t>Alcaligenes eutrophus </a:t>
            </a:r>
            <a:r>
              <a:rPr lang="it-IT" dirty="0"/>
              <a:t>H16)</a:t>
            </a:r>
            <a:endParaRPr lang="en-GB" dirty="0"/>
          </a:p>
        </p:txBody>
      </p:sp>
      <p:pic>
        <p:nvPicPr>
          <p:cNvPr id="18" name="Picture 11">
            <a:extLst>
              <a:ext uri="{FF2B5EF4-FFF2-40B4-BE49-F238E27FC236}">
                <a16:creationId xmlns:a16="http://schemas.microsoft.com/office/drawing/2014/main" id="{7BCB11C7-9878-628D-7D5E-E29192FABD51}"/>
              </a:ext>
            </a:extLst>
          </p:cNvPr>
          <p:cNvPicPr>
            <a:picLocks noChangeAspect="1"/>
          </p:cNvPicPr>
          <p:nvPr/>
        </p:nvPicPr>
        <p:blipFill>
          <a:blip r:embed="rId7"/>
          <a:srcRect/>
          <a:stretch>
            <a:fillRect/>
          </a:stretch>
        </p:blipFill>
        <p:spPr>
          <a:xfrm>
            <a:off x="550664" y="1263586"/>
            <a:ext cx="2230496" cy="2779434"/>
          </a:xfrm>
          <a:prstGeom prst="rect">
            <a:avLst/>
          </a:prstGeom>
        </p:spPr>
      </p:pic>
      <p:sp>
        <p:nvSpPr>
          <p:cNvPr id="36" name="CasellaDiTesto 35">
            <a:extLst>
              <a:ext uri="{FF2B5EF4-FFF2-40B4-BE49-F238E27FC236}">
                <a16:creationId xmlns:a16="http://schemas.microsoft.com/office/drawing/2014/main" id="{FF64F859-4BC7-2C37-830C-784A1C0D2141}"/>
              </a:ext>
            </a:extLst>
          </p:cNvPr>
          <p:cNvSpPr txBox="1"/>
          <p:nvPr/>
        </p:nvSpPr>
        <p:spPr>
          <a:xfrm>
            <a:off x="0" y="6473203"/>
            <a:ext cx="9590722" cy="553998"/>
          </a:xfrm>
          <a:prstGeom prst="rect">
            <a:avLst/>
          </a:prstGeom>
          <a:noFill/>
        </p:spPr>
        <p:txBody>
          <a:bodyPr wrap="square" rtlCol="0">
            <a:spAutoFit/>
          </a:bodyPr>
          <a:lstStyle/>
          <a:p>
            <a:r>
              <a:rPr lang="en-US" sz="1000" dirty="0" err="1">
                <a:solidFill>
                  <a:schemeClr val="bg1"/>
                </a:solidFill>
                <a:ea typeface="Roboto Light" panose="02000000000000000000" pitchFamily="2" charset="0"/>
              </a:rPr>
              <a:t>Panich</a:t>
            </a:r>
            <a:r>
              <a:rPr lang="en-US" sz="1000" dirty="0">
                <a:solidFill>
                  <a:schemeClr val="bg1"/>
                </a:solidFill>
                <a:ea typeface="Roboto Light" panose="02000000000000000000" pitchFamily="2" charset="0"/>
              </a:rPr>
              <a:t> J, et al. Trends </a:t>
            </a:r>
            <a:r>
              <a:rPr lang="en-US" sz="1000" dirty="0" err="1">
                <a:solidFill>
                  <a:schemeClr val="bg1"/>
                </a:solidFill>
                <a:ea typeface="Roboto Light" panose="02000000000000000000" pitchFamily="2" charset="0"/>
              </a:rPr>
              <a:t>Biotechnol</a:t>
            </a:r>
            <a:r>
              <a:rPr lang="en-US" sz="1000" dirty="0">
                <a:solidFill>
                  <a:schemeClr val="bg1"/>
                </a:solidFill>
                <a:ea typeface="Roboto Light" panose="02000000000000000000" pitchFamily="2" charset="0"/>
              </a:rPr>
              <a:t>. 2021 Apr;39(4):412-424. </a:t>
            </a:r>
            <a:r>
              <a:rPr lang="en-US" sz="1000" dirty="0" err="1">
                <a:solidFill>
                  <a:schemeClr val="bg1"/>
                </a:solidFill>
                <a:ea typeface="Roboto Light" panose="02000000000000000000" pitchFamily="2" charset="0"/>
              </a:rPr>
              <a:t>doi</a:t>
            </a:r>
            <a:r>
              <a:rPr lang="en-US" sz="1000" dirty="0">
                <a:solidFill>
                  <a:schemeClr val="bg1"/>
                </a:solidFill>
                <a:ea typeface="Roboto Light" panose="02000000000000000000" pitchFamily="2" charset="0"/>
              </a:rPr>
              <a:t>: 10.1016/j.tibtech.2021.01.001</a:t>
            </a:r>
          </a:p>
          <a:p>
            <a:r>
              <a:rPr lang="en-US" sz="1000" dirty="0">
                <a:solidFill>
                  <a:schemeClr val="bg1"/>
                </a:solidFill>
                <a:ea typeface="Roboto Light" panose="02000000000000000000" pitchFamily="2" charset="0"/>
              </a:rPr>
              <a:t>Pavan M., et al. Metabolic Engineering, 2022, ISSN 1096-7176, https://</a:t>
            </a:r>
            <a:r>
              <a:rPr lang="en-US" sz="1000" dirty="0" err="1">
                <a:solidFill>
                  <a:schemeClr val="bg1"/>
                </a:solidFill>
                <a:ea typeface="Roboto Light" panose="02000000000000000000" pitchFamily="2" charset="0"/>
              </a:rPr>
              <a:t>doi.org</a:t>
            </a:r>
            <a:r>
              <a:rPr lang="en-US" sz="1000" dirty="0">
                <a:solidFill>
                  <a:schemeClr val="bg1"/>
                </a:solidFill>
                <a:ea typeface="Roboto Light" panose="02000000000000000000" pitchFamily="2" charset="0"/>
              </a:rPr>
              <a:t>/10.1016/j.ymben.2022.01.015</a:t>
            </a:r>
          </a:p>
          <a:p>
            <a:endParaRPr lang="it-IT" sz="1000" dirty="0"/>
          </a:p>
        </p:txBody>
      </p:sp>
      <p:pic>
        <p:nvPicPr>
          <p:cNvPr id="56" name="Audio 55">
            <a:extLst>
              <a:ext uri="{FF2B5EF4-FFF2-40B4-BE49-F238E27FC236}">
                <a16:creationId xmlns:a16="http://schemas.microsoft.com/office/drawing/2014/main" id="{B6FCC37D-4A96-7318-B41F-B3F16BF36A6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639696370"/>
      </p:ext>
    </p:extLst>
  </p:cSld>
  <p:clrMapOvr>
    <a:masterClrMapping/>
  </p:clrMapOvr>
  <mc:AlternateContent xmlns:mc="http://schemas.openxmlformats.org/markup-compatibility/2006">
    <mc:Choice xmlns:p14="http://schemas.microsoft.com/office/powerpoint/2010/main" Requires="p14">
      <p:transition spd="slow" p14:dur="2000" advTm="87475"/>
    </mc:Choice>
    <mc:Fallback>
      <p:transition spd="slow" advTm="874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6"/>
                </p:tgtEl>
              </p:cMediaNode>
            </p:audio>
          </p:childTnLst>
        </p:cTn>
      </p:par>
    </p:tnLst>
  </p:timing>
  <p:extLst>
    <p:ext uri="{3A86A75C-4F4B-4683-9AE1-C65F6400EC91}">
      <p14:laserTraceLst xmlns:p14="http://schemas.microsoft.com/office/powerpoint/2010/main">
        <p14:tracePtLst>
          <p14:tracePt t="9" x="11588750" y="501650"/>
          <p14:tracePt t="301" x="11588750" y="552450"/>
          <p14:tracePt t="324" x="11537950" y="552450"/>
          <p14:tracePt t="348" x="11487150" y="552450"/>
          <p14:tracePt t="6063" x="11487150" y="501650"/>
          <p14:tracePt t="6072" x="11537950" y="304800"/>
          <p14:tracePt t="86368" x="7556500" y="152400"/>
          <p14:tracePt t="86389" x="7556500" y="203200"/>
          <p14:tracePt t="86390" x="7556500" y="254000"/>
          <p14:tracePt t="86405" x="7556500" y="355600"/>
          <p14:tracePt t="86421" x="7556500" y="406400"/>
          <p14:tracePt t="86429" x="7556500" y="450850"/>
          <p14:tracePt t="86437" x="7556500" y="501650"/>
          <p14:tracePt t="86445" x="7607300" y="552450"/>
          <p14:tracePt t="86453" x="7607300" y="603250"/>
          <p14:tracePt t="86461" x="7658100" y="603250"/>
          <p14:tracePt t="86468" x="7658100" y="654050"/>
          <p14:tracePt t="86477" x="7708900" y="654050"/>
          <p14:tracePt t="86492" x="7759700" y="654050"/>
          <p14:tracePt t="86501" x="7810500" y="654050"/>
          <p14:tracePt t="86508" x="7912100" y="654050"/>
          <p14:tracePt t="86517" x="7962900" y="654050"/>
          <p14:tracePt t="86526" x="8058150" y="654050"/>
          <p14:tracePt t="86533" x="8108950" y="654050"/>
          <p14:tracePt t="86540" x="8159750" y="603250"/>
          <p14:tracePt t="86550" x="8210550" y="603250"/>
          <p14:tracePt t="86556" x="8261350" y="603250"/>
          <p14:tracePt t="86564" x="8312150" y="552450"/>
          <p14:tracePt t="86580" x="8362950" y="552450"/>
          <p14:tracePt t="86588" x="8413750" y="501650"/>
          <p14:tracePt t="86612" x="8464550" y="501650"/>
          <p14:tracePt t="86636" x="8515350" y="501650"/>
          <p14:tracePt t="86652" x="8515350" y="450850"/>
          <p14:tracePt t="86667" x="8566150" y="450850"/>
          <p14:tracePt t="86684" x="8566150" y="406400"/>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C8D72-B137-5773-9F52-8C4DA12E39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D0F88A-4F85-FD7F-C4C8-4E8675B91176}"/>
              </a:ext>
            </a:extLst>
          </p:cNvPr>
          <p:cNvSpPr>
            <a:spLocks noGrp="1"/>
          </p:cNvSpPr>
          <p:nvPr>
            <p:ph type="title"/>
          </p:nvPr>
        </p:nvSpPr>
        <p:spPr>
          <a:xfrm>
            <a:off x="550664" y="107798"/>
            <a:ext cx="6774262" cy="1325563"/>
          </a:xfrm>
        </p:spPr>
        <p:txBody>
          <a:bodyPr>
            <a:normAutofit/>
          </a:bodyPr>
          <a:lstStyle/>
          <a:p>
            <a:r>
              <a:rPr lang="it-IT" sz="2800" i="1" dirty="0" err="1"/>
              <a:t>Cupriavidus</a:t>
            </a:r>
            <a:r>
              <a:rPr lang="it-IT" sz="2800" i="1" dirty="0"/>
              <a:t> </a:t>
            </a:r>
            <a:r>
              <a:rPr lang="it-IT" sz="2800" i="1" dirty="0" err="1"/>
              <a:t>necator</a:t>
            </a:r>
            <a:r>
              <a:rPr lang="it-IT" sz="2800" i="1" dirty="0"/>
              <a:t> H16</a:t>
            </a:r>
            <a:endParaRPr lang="en-GB" sz="2800" i="1" dirty="0"/>
          </a:p>
        </p:txBody>
      </p:sp>
      <p:grpSp>
        <p:nvGrpSpPr>
          <p:cNvPr id="17" name="Gruppo 16">
            <a:extLst>
              <a:ext uri="{FF2B5EF4-FFF2-40B4-BE49-F238E27FC236}">
                <a16:creationId xmlns:a16="http://schemas.microsoft.com/office/drawing/2014/main" id="{DC25AB1E-C0CD-CA79-FAE4-4115C78645A0}"/>
              </a:ext>
            </a:extLst>
          </p:cNvPr>
          <p:cNvGrpSpPr/>
          <p:nvPr/>
        </p:nvGrpSpPr>
        <p:grpSpPr>
          <a:xfrm>
            <a:off x="9490067" y="2969303"/>
            <a:ext cx="2052000" cy="2052000"/>
            <a:chOff x="541432" y="1272295"/>
            <a:chExt cx="2380032" cy="2380032"/>
          </a:xfrm>
        </p:grpSpPr>
        <p:sp>
          <p:nvSpPr>
            <p:cNvPr id="24" name="Oval 23">
              <a:extLst>
                <a:ext uri="{FF2B5EF4-FFF2-40B4-BE49-F238E27FC236}">
                  <a16:creationId xmlns:a16="http://schemas.microsoft.com/office/drawing/2014/main" id="{59D5CEF1-D2E8-897B-D4FF-FADAF60977BC}"/>
                </a:ext>
              </a:extLst>
            </p:cNvPr>
            <p:cNvSpPr/>
            <p:nvPr/>
          </p:nvSpPr>
          <p:spPr>
            <a:xfrm>
              <a:off x="541432" y="1272295"/>
              <a:ext cx="2380032" cy="2380032"/>
            </a:xfrm>
            <a:prstGeom prst="ellipse">
              <a:avLst/>
            </a:prstGeom>
            <a:solidFill>
              <a:srgbClr val="1D4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Immagine 10" descr="Immagine che contiene porcellana&#10;&#10;Descrizione generata automaticamente">
              <a:extLst>
                <a:ext uri="{FF2B5EF4-FFF2-40B4-BE49-F238E27FC236}">
                  <a16:creationId xmlns:a16="http://schemas.microsoft.com/office/drawing/2014/main" id="{43E95B82-AB5E-A0CB-E7A0-F7EF24D25F35}"/>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4600" r="14600"/>
            <a:stretch/>
          </p:blipFill>
          <p:spPr>
            <a:xfrm>
              <a:off x="649933" y="1380796"/>
              <a:ext cx="2163030" cy="2163030"/>
            </a:xfrm>
            <a:prstGeom prst="ellipse">
              <a:avLst/>
            </a:prstGeom>
          </p:spPr>
        </p:pic>
      </p:grpSp>
      <p:sp>
        <p:nvSpPr>
          <p:cNvPr id="3" name="TextBox 2">
            <a:extLst>
              <a:ext uri="{FF2B5EF4-FFF2-40B4-BE49-F238E27FC236}">
                <a16:creationId xmlns:a16="http://schemas.microsoft.com/office/drawing/2014/main" id="{D368AF70-78F5-32CC-F554-FB6332727D6C}"/>
              </a:ext>
            </a:extLst>
          </p:cNvPr>
          <p:cNvSpPr txBox="1"/>
          <p:nvPr/>
        </p:nvSpPr>
        <p:spPr>
          <a:xfrm>
            <a:off x="3317457" y="1853510"/>
            <a:ext cx="6002452" cy="369332"/>
          </a:xfrm>
          <a:prstGeom prst="rect">
            <a:avLst/>
          </a:prstGeom>
          <a:noFill/>
        </p:spPr>
        <p:txBody>
          <a:bodyPr wrap="square" rtlCol="0">
            <a:spAutoFit/>
          </a:bodyPr>
          <a:lstStyle/>
          <a:p>
            <a:r>
              <a:rPr lang="it-IT" dirty="0"/>
              <a:t>Native producer of PHB (</a:t>
            </a:r>
            <a:r>
              <a:rPr lang="it-IT" dirty="0" err="1"/>
              <a:t>polyhydroxybutyrate</a:t>
            </a:r>
            <a:r>
              <a:rPr lang="it-IT" dirty="0"/>
              <a:t>), &gt; 70% </a:t>
            </a:r>
            <a:r>
              <a:rPr lang="it-IT" dirty="0" err="1"/>
              <a:t>biomass</a:t>
            </a:r>
            <a:endParaRPr lang="en-GB" dirty="0"/>
          </a:p>
        </p:txBody>
      </p:sp>
      <p:sp>
        <p:nvSpPr>
          <p:cNvPr id="8" name="TextBox 7">
            <a:extLst>
              <a:ext uri="{FF2B5EF4-FFF2-40B4-BE49-F238E27FC236}">
                <a16:creationId xmlns:a16="http://schemas.microsoft.com/office/drawing/2014/main" id="{2B8560F9-8EF8-7E09-3C25-67EBC2BB9976}"/>
              </a:ext>
            </a:extLst>
          </p:cNvPr>
          <p:cNvSpPr txBox="1"/>
          <p:nvPr/>
        </p:nvSpPr>
        <p:spPr>
          <a:xfrm>
            <a:off x="3317455" y="2283971"/>
            <a:ext cx="7426723" cy="369332"/>
          </a:xfrm>
          <a:prstGeom prst="rect">
            <a:avLst/>
          </a:prstGeom>
          <a:noFill/>
        </p:spPr>
        <p:txBody>
          <a:bodyPr wrap="square" rtlCol="0">
            <a:spAutoFit/>
          </a:bodyPr>
          <a:lstStyle/>
          <a:p>
            <a:r>
              <a:rPr lang="it-IT" dirty="0" err="1"/>
              <a:t>Facultative</a:t>
            </a:r>
            <a:r>
              <a:rPr lang="it-IT" dirty="0"/>
              <a:t> </a:t>
            </a:r>
            <a:r>
              <a:rPr lang="it-IT" dirty="0" err="1"/>
              <a:t>chemolithotroph</a:t>
            </a:r>
            <a:r>
              <a:rPr lang="it-IT" dirty="0"/>
              <a:t>, </a:t>
            </a:r>
            <a:r>
              <a:rPr lang="it-IT" dirty="0" err="1"/>
              <a:t>Knallgas</a:t>
            </a:r>
            <a:r>
              <a:rPr lang="it-IT" dirty="0"/>
              <a:t> </a:t>
            </a:r>
            <a:r>
              <a:rPr lang="it-IT" dirty="0" err="1"/>
              <a:t>bacterium</a:t>
            </a:r>
            <a:r>
              <a:rPr lang="it-IT" dirty="0"/>
              <a:t> (CO</a:t>
            </a:r>
            <a:r>
              <a:rPr lang="it-IT" baseline="-25000" dirty="0"/>
              <a:t>2</a:t>
            </a:r>
            <a:r>
              <a:rPr lang="it-IT" dirty="0"/>
              <a:t>/H</a:t>
            </a:r>
            <a:r>
              <a:rPr lang="it-IT" baseline="-25000" dirty="0"/>
              <a:t>2</a:t>
            </a:r>
            <a:r>
              <a:rPr lang="it-IT" dirty="0"/>
              <a:t>/O</a:t>
            </a:r>
            <a:r>
              <a:rPr lang="it-IT" baseline="-25000" dirty="0"/>
              <a:t>2</a:t>
            </a:r>
            <a:r>
              <a:rPr lang="it-IT" dirty="0"/>
              <a:t>)</a:t>
            </a:r>
            <a:endParaRPr lang="en-GB" dirty="0"/>
          </a:p>
        </p:txBody>
      </p:sp>
      <p:sp>
        <p:nvSpPr>
          <p:cNvPr id="9" name="TextBox 8">
            <a:extLst>
              <a:ext uri="{FF2B5EF4-FFF2-40B4-BE49-F238E27FC236}">
                <a16:creationId xmlns:a16="http://schemas.microsoft.com/office/drawing/2014/main" id="{D878241A-0B97-D679-EA47-508D1808C1AC}"/>
              </a:ext>
            </a:extLst>
          </p:cNvPr>
          <p:cNvSpPr txBox="1"/>
          <p:nvPr/>
        </p:nvSpPr>
        <p:spPr>
          <a:xfrm>
            <a:off x="1184445" y="4987243"/>
            <a:ext cx="2017593" cy="369332"/>
          </a:xfrm>
          <a:prstGeom prst="rect">
            <a:avLst/>
          </a:prstGeom>
          <a:noFill/>
        </p:spPr>
        <p:txBody>
          <a:bodyPr wrap="square" rtlCol="0">
            <a:spAutoFit/>
          </a:bodyPr>
          <a:lstStyle/>
          <a:p>
            <a:r>
              <a:rPr lang="it-IT" dirty="0"/>
              <a:t>Complex genetics</a:t>
            </a:r>
            <a:endParaRPr lang="en-GB" dirty="0"/>
          </a:p>
        </p:txBody>
      </p:sp>
      <p:sp>
        <p:nvSpPr>
          <p:cNvPr id="11" name="TextBox 10">
            <a:extLst>
              <a:ext uri="{FF2B5EF4-FFF2-40B4-BE49-F238E27FC236}">
                <a16:creationId xmlns:a16="http://schemas.microsoft.com/office/drawing/2014/main" id="{56BD20FA-E9A6-5F08-F2B6-80BA0D908C93}"/>
              </a:ext>
            </a:extLst>
          </p:cNvPr>
          <p:cNvSpPr txBox="1"/>
          <p:nvPr/>
        </p:nvSpPr>
        <p:spPr>
          <a:xfrm>
            <a:off x="3317455" y="4985150"/>
            <a:ext cx="2665620" cy="369332"/>
          </a:xfrm>
          <a:prstGeom prst="rect">
            <a:avLst/>
          </a:prstGeom>
          <a:noFill/>
        </p:spPr>
        <p:txBody>
          <a:bodyPr wrap="square" rtlCol="0">
            <a:spAutoFit/>
          </a:bodyPr>
          <a:lstStyle/>
          <a:p>
            <a:r>
              <a:rPr lang="it-IT" dirty="0"/>
              <a:t>4.1 Mb chromosome</a:t>
            </a:r>
            <a:endParaRPr lang="en-GB" dirty="0"/>
          </a:p>
        </p:txBody>
      </p:sp>
      <p:sp>
        <p:nvSpPr>
          <p:cNvPr id="12" name="TextBox 11">
            <a:extLst>
              <a:ext uri="{FF2B5EF4-FFF2-40B4-BE49-F238E27FC236}">
                <a16:creationId xmlns:a16="http://schemas.microsoft.com/office/drawing/2014/main" id="{6E997BEA-FFBB-7D5B-DD6B-8D958E422475}"/>
              </a:ext>
            </a:extLst>
          </p:cNvPr>
          <p:cNvSpPr txBox="1"/>
          <p:nvPr/>
        </p:nvSpPr>
        <p:spPr>
          <a:xfrm>
            <a:off x="3317455" y="5356624"/>
            <a:ext cx="2665620" cy="369332"/>
          </a:xfrm>
          <a:prstGeom prst="rect">
            <a:avLst/>
          </a:prstGeom>
          <a:noFill/>
        </p:spPr>
        <p:txBody>
          <a:bodyPr wrap="square" rtlCol="0">
            <a:spAutoFit/>
          </a:bodyPr>
          <a:lstStyle/>
          <a:p>
            <a:r>
              <a:rPr lang="it-IT" dirty="0"/>
              <a:t>2.9 Mb chromid</a:t>
            </a:r>
            <a:endParaRPr lang="en-GB" dirty="0"/>
          </a:p>
        </p:txBody>
      </p:sp>
      <p:sp>
        <p:nvSpPr>
          <p:cNvPr id="13" name="TextBox 12">
            <a:extLst>
              <a:ext uri="{FF2B5EF4-FFF2-40B4-BE49-F238E27FC236}">
                <a16:creationId xmlns:a16="http://schemas.microsoft.com/office/drawing/2014/main" id="{47926D74-BB7F-43EE-8095-29A84BCD9204}"/>
              </a:ext>
            </a:extLst>
          </p:cNvPr>
          <p:cNvSpPr txBox="1"/>
          <p:nvPr/>
        </p:nvSpPr>
        <p:spPr>
          <a:xfrm>
            <a:off x="3317455" y="5725956"/>
            <a:ext cx="2665620" cy="369332"/>
          </a:xfrm>
          <a:prstGeom prst="rect">
            <a:avLst/>
          </a:prstGeom>
          <a:noFill/>
        </p:spPr>
        <p:txBody>
          <a:bodyPr wrap="square" rtlCol="0">
            <a:spAutoFit/>
          </a:bodyPr>
          <a:lstStyle/>
          <a:p>
            <a:r>
              <a:rPr lang="it-IT" dirty="0"/>
              <a:t>0.4 Mb megaplasmid</a:t>
            </a:r>
            <a:endParaRPr lang="en-GB" dirty="0"/>
          </a:p>
        </p:txBody>
      </p:sp>
      <p:sp>
        <p:nvSpPr>
          <p:cNvPr id="14" name="TextBox 13">
            <a:extLst>
              <a:ext uri="{FF2B5EF4-FFF2-40B4-BE49-F238E27FC236}">
                <a16:creationId xmlns:a16="http://schemas.microsoft.com/office/drawing/2014/main" id="{04C6386C-3C17-3322-ADD9-36C4CABCDDE7}"/>
              </a:ext>
            </a:extLst>
          </p:cNvPr>
          <p:cNvSpPr txBox="1"/>
          <p:nvPr/>
        </p:nvSpPr>
        <p:spPr>
          <a:xfrm>
            <a:off x="3317457" y="3144895"/>
            <a:ext cx="5864379" cy="369332"/>
          </a:xfrm>
          <a:prstGeom prst="rect">
            <a:avLst/>
          </a:prstGeom>
          <a:noFill/>
        </p:spPr>
        <p:txBody>
          <a:bodyPr wrap="square" rtlCol="0">
            <a:spAutoFit/>
          </a:bodyPr>
          <a:lstStyle/>
          <a:p>
            <a:r>
              <a:rPr lang="it-IT" dirty="0"/>
              <a:t>GRAS (studies for single cell protein)</a:t>
            </a:r>
            <a:endParaRPr lang="en-GB" dirty="0"/>
          </a:p>
        </p:txBody>
      </p:sp>
      <p:cxnSp>
        <p:nvCxnSpPr>
          <p:cNvPr id="5" name="Straight Connector 4">
            <a:extLst>
              <a:ext uri="{FF2B5EF4-FFF2-40B4-BE49-F238E27FC236}">
                <a16:creationId xmlns:a16="http://schemas.microsoft.com/office/drawing/2014/main" id="{D703F239-B14F-6242-50E8-085224B111FD}"/>
              </a:ext>
            </a:extLst>
          </p:cNvPr>
          <p:cNvCxnSpPr>
            <a:cxnSpLocks/>
          </p:cNvCxnSpPr>
          <p:nvPr/>
        </p:nvCxnSpPr>
        <p:spPr>
          <a:xfrm>
            <a:off x="3159579" y="1440805"/>
            <a:ext cx="0" cy="2073422"/>
          </a:xfrm>
          <a:prstGeom prst="line">
            <a:avLst/>
          </a:prstGeom>
          <a:ln w="76200">
            <a:solidFill>
              <a:srgbClr val="1D4777"/>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D8A37CF-D49F-BEDE-DBE7-425411630B12}"/>
              </a:ext>
            </a:extLst>
          </p:cNvPr>
          <p:cNvCxnSpPr>
            <a:cxnSpLocks/>
          </p:cNvCxnSpPr>
          <p:nvPr/>
        </p:nvCxnSpPr>
        <p:spPr>
          <a:xfrm flipH="1">
            <a:off x="3202038" y="4985150"/>
            <a:ext cx="3140" cy="1148750"/>
          </a:xfrm>
          <a:prstGeom prst="line">
            <a:avLst/>
          </a:prstGeom>
          <a:ln w="76200">
            <a:solidFill>
              <a:srgbClr val="D11B1A"/>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F09EA9E5-8DD5-438D-9567-49BFBAE29D39}"/>
              </a:ext>
            </a:extLst>
          </p:cNvPr>
          <p:cNvSpPr txBox="1"/>
          <p:nvPr/>
        </p:nvSpPr>
        <p:spPr>
          <a:xfrm>
            <a:off x="6210640" y="5135213"/>
            <a:ext cx="2391360" cy="369332"/>
          </a:xfrm>
          <a:prstGeom prst="rect">
            <a:avLst/>
          </a:prstGeom>
          <a:noFill/>
        </p:spPr>
        <p:txBody>
          <a:bodyPr wrap="none" rtlCol="0">
            <a:spAutoFit/>
          </a:bodyPr>
          <a:lstStyle/>
          <a:p>
            <a:r>
              <a:rPr lang="it-IT" dirty="0"/>
              <a:t>High %GC content: 66%</a:t>
            </a:r>
            <a:endParaRPr lang="en-GB" dirty="0"/>
          </a:p>
        </p:txBody>
      </p:sp>
      <p:sp>
        <p:nvSpPr>
          <p:cNvPr id="27" name="TextBox 26">
            <a:extLst>
              <a:ext uri="{FF2B5EF4-FFF2-40B4-BE49-F238E27FC236}">
                <a16:creationId xmlns:a16="http://schemas.microsoft.com/office/drawing/2014/main" id="{ED84367E-71AB-AB54-6DB4-B98B885FB8B1}"/>
              </a:ext>
            </a:extLst>
          </p:cNvPr>
          <p:cNvSpPr txBox="1"/>
          <p:nvPr/>
        </p:nvSpPr>
        <p:spPr>
          <a:xfrm>
            <a:off x="6208927" y="5499056"/>
            <a:ext cx="3640099" cy="369332"/>
          </a:xfrm>
          <a:prstGeom prst="rect">
            <a:avLst/>
          </a:prstGeom>
          <a:noFill/>
        </p:spPr>
        <p:txBody>
          <a:bodyPr wrap="none" rtlCol="0">
            <a:spAutoFit/>
          </a:bodyPr>
          <a:lstStyle/>
          <a:p>
            <a:r>
              <a:rPr lang="it-IT" dirty="0"/>
              <a:t>High plasmid loss and recombination</a:t>
            </a:r>
            <a:endParaRPr lang="en-GB" dirty="0"/>
          </a:p>
        </p:txBody>
      </p:sp>
      <p:sp>
        <p:nvSpPr>
          <p:cNvPr id="22" name="TextBox 21">
            <a:extLst>
              <a:ext uri="{FF2B5EF4-FFF2-40B4-BE49-F238E27FC236}">
                <a16:creationId xmlns:a16="http://schemas.microsoft.com/office/drawing/2014/main" id="{CEB8F10D-3C09-D47F-61D8-75D123490CE3}"/>
              </a:ext>
            </a:extLst>
          </p:cNvPr>
          <p:cNvSpPr txBox="1"/>
          <p:nvPr/>
        </p:nvSpPr>
        <p:spPr>
          <a:xfrm>
            <a:off x="3317457" y="2714432"/>
            <a:ext cx="8224610" cy="369332"/>
          </a:xfrm>
          <a:prstGeom prst="rect">
            <a:avLst/>
          </a:prstGeom>
          <a:noFill/>
        </p:spPr>
        <p:txBody>
          <a:bodyPr wrap="square" rtlCol="0">
            <a:spAutoFit/>
          </a:bodyPr>
          <a:lstStyle/>
          <a:p>
            <a:r>
              <a:rPr lang="it-IT" dirty="0"/>
              <a:t>Heterotrophic growth on </a:t>
            </a:r>
            <a:r>
              <a:rPr lang="it-IT" dirty="0" err="1"/>
              <a:t>defined</a:t>
            </a:r>
            <a:r>
              <a:rPr lang="it-IT" dirty="0"/>
              <a:t> or complex media</a:t>
            </a:r>
            <a:endParaRPr lang="en-GB" dirty="0"/>
          </a:p>
        </p:txBody>
      </p:sp>
      <p:sp>
        <p:nvSpPr>
          <p:cNvPr id="20" name="TextBox 19">
            <a:extLst>
              <a:ext uri="{FF2B5EF4-FFF2-40B4-BE49-F238E27FC236}">
                <a16:creationId xmlns:a16="http://schemas.microsoft.com/office/drawing/2014/main" id="{FB862E10-C54B-EC8D-5DA2-111C3A31BEA8}"/>
              </a:ext>
            </a:extLst>
          </p:cNvPr>
          <p:cNvSpPr txBox="1"/>
          <p:nvPr/>
        </p:nvSpPr>
        <p:spPr>
          <a:xfrm>
            <a:off x="3317457" y="1423049"/>
            <a:ext cx="8014938" cy="369332"/>
          </a:xfrm>
          <a:prstGeom prst="rect">
            <a:avLst/>
          </a:prstGeom>
          <a:noFill/>
        </p:spPr>
        <p:txBody>
          <a:bodyPr wrap="square" rtlCol="0">
            <a:spAutoFit/>
          </a:bodyPr>
          <a:lstStyle/>
          <a:p>
            <a:r>
              <a:rPr lang="it-IT" dirty="0"/>
              <a:t>(</a:t>
            </a:r>
            <a:r>
              <a:rPr lang="it-IT" i="1" dirty="0"/>
              <a:t>Ralstonia eutropha </a:t>
            </a:r>
            <a:r>
              <a:rPr lang="it-IT" dirty="0"/>
              <a:t>H16 / </a:t>
            </a:r>
            <a:r>
              <a:rPr lang="it-IT" i="1" dirty="0"/>
              <a:t>Wautersia eutropha </a:t>
            </a:r>
            <a:r>
              <a:rPr lang="it-IT" dirty="0"/>
              <a:t>H16 / </a:t>
            </a:r>
            <a:r>
              <a:rPr lang="it-IT" i="1" dirty="0"/>
              <a:t>Alcaligenes eutrophus </a:t>
            </a:r>
            <a:r>
              <a:rPr lang="it-IT" dirty="0"/>
              <a:t>H16)</a:t>
            </a:r>
            <a:endParaRPr lang="en-GB" dirty="0"/>
          </a:p>
        </p:txBody>
      </p:sp>
      <p:pic>
        <p:nvPicPr>
          <p:cNvPr id="18" name="Picture 11">
            <a:extLst>
              <a:ext uri="{FF2B5EF4-FFF2-40B4-BE49-F238E27FC236}">
                <a16:creationId xmlns:a16="http://schemas.microsoft.com/office/drawing/2014/main" id="{B6E4289A-AC0A-BAF5-1244-7D1270746FBA}"/>
              </a:ext>
            </a:extLst>
          </p:cNvPr>
          <p:cNvPicPr>
            <a:picLocks noChangeAspect="1"/>
          </p:cNvPicPr>
          <p:nvPr/>
        </p:nvPicPr>
        <p:blipFill>
          <a:blip r:embed="rId7"/>
          <a:srcRect/>
          <a:stretch>
            <a:fillRect/>
          </a:stretch>
        </p:blipFill>
        <p:spPr>
          <a:xfrm>
            <a:off x="550664" y="1263586"/>
            <a:ext cx="2230496" cy="2779434"/>
          </a:xfrm>
          <a:prstGeom prst="rect">
            <a:avLst/>
          </a:prstGeom>
        </p:spPr>
      </p:pic>
      <p:sp>
        <p:nvSpPr>
          <p:cNvPr id="36" name="CasellaDiTesto 35">
            <a:extLst>
              <a:ext uri="{FF2B5EF4-FFF2-40B4-BE49-F238E27FC236}">
                <a16:creationId xmlns:a16="http://schemas.microsoft.com/office/drawing/2014/main" id="{2C08E55E-EC03-5663-0479-92F591D1D562}"/>
              </a:ext>
            </a:extLst>
          </p:cNvPr>
          <p:cNvSpPr txBox="1"/>
          <p:nvPr/>
        </p:nvSpPr>
        <p:spPr>
          <a:xfrm>
            <a:off x="0" y="6473203"/>
            <a:ext cx="9590722" cy="553998"/>
          </a:xfrm>
          <a:prstGeom prst="rect">
            <a:avLst/>
          </a:prstGeom>
          <a:noFill/>
        </p:spPr>
        <p:txBody>
          <a:bodyPr wrap="square" rtlCol="0">
            <a:spAutoFit/>
          </a:bodyPr>
          <a:lstStyle/>
          <a:p>
            <a:r>
              <a:rPr lang="en-US" sz="1000" dirty="0" err="1">
                <a:solidFill>
                  <a:schemeClr val="bg1"/>
                </a:solidFill>
                <a:ea typeface="Roboto Light" panose="02000000000000000000" pitchFamily="2" charset="0"/>
              </a:rPr>
              <a:t>Panich</a:t>
            </a:r>
            <a:r>
              <a:rPr lang="en-US" sz="1000" dirty="0">
                <a:solidFill>
                  <a:schemeClr val="bg1"/>
                </a:solidFill>
                <a:ea typeface="Roboto Light" panose="02000000000000000000" pitchFamily="2" charset="0"/>
              </a:rPr>
              <a:t> J, et al. Trends </a:t>
            </a:r>
            <a:r>
              <a:rPr lang="en-US" sz="1000" dirty="0" err="1">
                <a:solidFill>
                  <a:schemeClr val="bg1"/>
                </a:solidFill>
                <a:ea typeface="Roboto Light" panose="02000000000000000000" pitchFamily="2" charset="0"/>
              </a:rPr>
              <a:t>Biotechnol</a:t>
            </a:r>
            <a:r>
              <a:rPr lang="en-US" sz="1000" dirty="0">
                <a:solidFill>
                  <a:schemeClr val="bg1"/>
                </a:solidFill>
                <a:ea typeface="Roboto Light" panose="02000000000000000000" pitchFamily="2" charset="0"/>
              </a:rPr>
              <a:t>. 2021 Apr;39(4):412-424. </a:t>
            </a:r>
            <a:r>
              <a:rPr lang="en-US" sz="1000" dirty="0" err="1">
                <a:solidFill>
                  <a:schemeClr val="bg1"/>
                </a:solidFill>
                <a:ea typeface="Roboto Light" panose="02000000000000000000" pitchFamily="2" charset="0"/>
              </a:rPr>
              <a:t>doi</a:t>
            </a:r>
            <a:r>
              <a:rPr lang="en-US" sz="1000" dirty="0">
                <a:solidFill>
                  <a:schemeClr val="bg1"/>
                </a:solidFill>
                <a:ea typeface="Roboto Light" panose="02000000000000000000" pitchFamily="2" charset="0"/>
              </a:rPr>
              <a:t>: 10.1016/j.tibtech.2021.01.001</a:t>
            </a:r>
          </a:p>
          <a:p>
            <a:r>
              <a:rPr lang="en-US" sz="1000" dirty="0">
                <a:solidFill>
                  <a:schemeClr val="bg1"/>
                </a:solidFill>
                <a:ea typeface="Roboto Light" panose="02000000000000000000" pitchFamily="2" charset="0"/>
              </a:rPr>
              <a:t>Pavan M., et al. Metabolic Engineering, 2022, ISSN 1096-7176, https://</a:t>
            </a:r>
            <a:r>
              <a:rPr lang="en-US" sz="1000" dirty="0" err="1">
                <a:solidFill>
                  <a:schemeClr val="bg1"/>
                </a:solidFill>
                <a:ea typeface="Roboto Light" panose="02000000000000000000" pitchFamily="2" charset="0"/>
              </a:rPr>
              <a:t>doi.org</a:t>
            </a:r>
            <a:r>
              <a:rPr lang="en-US" sz="1000" dirty="0">
                <a:solidFill>
                  <a:schemeClr val="bg1"/>
                </a:solidFill>
                <a:ea typeface="Roboto Light" panose="02000000000000000000" pitchFamily="2" charset="0"/>
              </a:rPr>
              <a:t>/10.1016/j.ymben.2022.01.015</a:t>
            </a:r>
          </a:p>
          <a:p>
            <a:endParaRPr lang="it-IT" sz="1000" dirty="0"/>
          </a:p>
        </p:txBody>
      </p:sp>
      <p:pic>
        <p:nvPicPr>
          <p:cNvPr id="52" name="Audio 51">
            <a:extLst>
              <a:ext uri="{FF2B5EF4-FFF2-40B4-BE49-F238E27FC236}">
                <a16:creationId xmlns:a16="http://schemas.microsoft.com/office/drawing/2014/main" id="{B1FD3CF3-35B2-A441-534F-4545D4F726D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044400108"/>
      </p:ext>
    </p:extLst>
  </p:cSld>
  <p:clrMapOvr>
    <a:masterClrMapping/>
  </p:clrMapOvr>
  <mc:AlternateContent xmlns:mc="http://schemas.openxmlformats.org/markup-compatibility/2006">
    <mc:Choice xmlns:p14="http://schemas.microsoft.com/office/powerpoint/2010/main" Requires="p14">
      <p:transition spd="slow" p14:dur="2000" advTm="28372"/>
    </mc:Choice>
    <mc:Fallback>
      <p:transition spd="slow" advTm="28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2"/>
                </p:tgtEl>
              </p:cMediaNode>
            </p:audio>
          </p:childTnLst>
        </p:cTn>
      </p:par>
    </p:tnLst>
  </p:timing>
  <p:extLst>
    <p:ext uri="{3A86A75C-4F4B-4683-9AE1-C65F6400EC91}">
      <p14:laserTraceLst xmlns:p14="http://schemas.microsoft.com/office/powerpoint/2010/main">
        <p14:tracePtLst>
          <p14:tracePt t="27827" x="9017000" y="152400"/>
          <p14:tracePt t="27845" x="9017000" y="304800"/>
          <p14:tracePt t="27851" x="9017000" y="406400"/>
          <p14:tracePt t="27857" x="9017000" y="450850"/>
          <p14:tracePt t="27865" x="9017000" y="501650"/>
          <p14:tracePt t="27873" x="9017000" y="552450"/>
          <p14:tracePt t="27888" x="9017000" y="603250"/>
          <p14:tracePt t="27912" x="9017000" y="654050"/>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F1432FC-43B0-4071-BE08-0C5CC644EB19}"/>
              </a:ext>
            </a:extLst>
          </p:cNvPr>
          <p:cNvGrpSpPr/>
          <p:nvPr/>
        </p:nvGrpSpPr>
        <p:grpSpPr>
          <a:xfrm>
            <a:off x="538561" y="418039"/>
            <a:ext cx="1884040" cy="1884040"/>
            <a:chOff x="682102" y="1507278"/>
            <a:chExt cx="2322572" cy="2322572"/>
          </a:xfrm>
        </p:grpSpPr>
        <p:sp>
          <p:nvSpPr>
            <p:cNvPr id="5" name="Oval 4">
              <a:extLst>
                <a:ext uri="{FF2B5EF4-FFF2-40B4-BE49-F238E27FC236}">
                  <a16:creationId xmlns:a16="http://schemas.microsoft.com/office/drawing/2014/main" id="{149FB1A5-9D9A-4D5C-A2AC-A245926B600D}"/>
                </a:ext>
              </a:extLst>
            </p:cNvPr>
            <p:cNvSpPr/>
            <p:nvPr/>
          </p:nvSpPr>
          <p:spPr>
            <a:xfrm>
              <a:off x="682102" y="1507278"/>
              <a:ext cx="2322572" cy="2322572"/>
            </a:xfrm>
            <a:prstGeom prst="ellipse">
              <a:avLst/>
            </a:prstGeom>
            <a:solidFill>
              <a:schemeClr val="bg1"/>
            </a:solidFill>
            <a:ln w="57150">
              <a:solidFill>
                <a:srgbClr val="1B47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B41458AF-B9DD-415B-91AA-8FF2F62CA4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2174" y="2211081"/>
              <a:ext cx="1953776" cy="960103"/>
            </a:xfrm>
            <a:prstGeom prst="rect">
              <a:avLst/>
            </a:prstGeom>
          </p:spPr>
        </p:pic>
      </p:grpSp>
      <p:grpSp>
        <p:nvGrpSpPr>
          <p:cNvPr id="7" name="Group 6">
            <a:extLst>
              <a:ext uri="{FF2B5EF4-FFF2-40B4-BE49-F238E27FC236}">
                <a16:creationId xmlns:a16="http://schemas.microsoft.com/office/drawing/2014/main" id="{2ABD2C44-ED36-42E7-90A1-8DB70A0EA2F8}"/>
              </a:ext>
            </a:extLst>
          </p:cNvPr>
          <p:cNvGrpSpPr/>
          <p:nvPr/>
        </p:nvGrpSpPr>
        <p:grpSpPr>
          <a:xfrm>
            <a:off x="8693678" y="1804937"/>
            <a:ext cx="1884040" cy="1884040"/>
            <a:chOff x="6463614" y="1555757"/>
            <a:chExt cx="2322572" cy="2322572"/>
          </a:xfrm>
        </p:grpSpPr>
        <p:sp>
          <p:nvSpPr>
            <p:cNvPr id="8" name="Oval 7">
              <a:extLst>
                <a:ext uri="{FF2B5EF4-FFF2-40B4-BE49-F238E27FC236}">
                  <a16:creationId xmlns:a16="http://schemas.microsoft.com/office/drawing/2014/main" id="{EE559B66-6B79-4368-9508-A7BE8550F876}"/>
                </a:ext>
              </a:extLst>
            </p:cNvPr>
            <p:cNvSpPr/>
            <p:nvPr/>
          </p:nvSpPr>
          <p:spPr>
            <a:xfrm>
              <a:off x="6463614" y="1555757"/>
              <a:ext cx="2322572" cy="2322572"/>
            </a:xfrm>
            <a:prstGeom prst="ellipse">
              <a:avLst/>
            </a:prstGeom>
            <a:solidFill>
              <a:schemeClr val="bg1"/>
            </a:solidFill>
            <a:ln w="57150">
              <a:solidFill>
                <a:srgbClr val="1B47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9E906188-B28B-4212-86CD-464E60C007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03058" y="2130494"/>
              <a:ext cx="1891310" cy="1142060"/>
            </a:xfrm>
            <a:prstGeom prst="rect">
              <a:avLst/>
            </a:prstGeom>
          </p:spPr>
        </p:pic>
      </p:grpSp>
      <p:grpSp>
        <p:nvGrpSpPr>
          <p:cNvPr id="10" name="Group 9">
            <a:extLst>
              <a:ext uri="{FF2B5EF4-FFF2-40B4-BE49-F238E27FC236}">
                <a16:creationId xmlns:a16="http://schemas.microsoft.com/office/drawing/2014/main" id="{312EE8C8-ECAD-4CC7-87F6-403230342971}"/>
              </a:ext>
            </a:extLst>
          </p:cNvPr>
          <p:cNvGrpSpPr/>
          <p:nvPr/>
        </p:nvGrpSpPr>
        <p:grpSpPr>
          <a:xfrm>
            <a:off x="8693678" y="4513390"/>
            <a:ext cx="1884040" cy="1884040"/>
            <a:chOff x="9115343" y="1615607"/>
            <a:chExt cx="2322572" cy="2322572"/>
          </a:xfrm>
        </p:grpSpPr>
        <p:sp>
          <p:nvSpPr>
            <p:cNvPr id="11" name="Oval 10">
              <a:extLst>
                <a:ext uri="{FF2B5EF4-FFF2-40B4-BE49-F238E27FC236}">
                  <a16:creationId xmlns:a16="http://schemas.microsoft.com/office/drawing/2014/main" id="{19D28572-7A1B-424E-A2CA-6FCF2EC6241E}"/>
                </a:ext>
              </a:extLst>
            </p:cNvPr>
            <p:cNvSpPr/>
            <p:nvPr/>
          </p:nvSpPr>
          <p:spPr>
            <a:xfrm>
              <a:off x="9115343" y="1615607"/>
              <a:ext cx="2322572" cy="2322572"/>
            </a:xfrm>
            <a:prstGeom prst="ellipse">
              <a:avLst/>
            </a:prstGeom>
            <a:solidFill>
              <a:schemeClr val="bg1"/>
            </a:solidFill>
            <a:ln w="57150">
              <a:solidFill>
                <a:srgbClr val="1B47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F0F68423-6A13-491F-8BC9-D9657A160B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81602" y="2079196"/>
              <a:ext cx="1590056" cy="1420451"/>
            </a:xfrm>
            <a:prstGeom prst="rect">
              <a:avLst/>
            </a:prstGeom>
          </p:spPr>
        </p:pic>
      </p:grpSp>
      <p:grpSp>
        <p:nvGrpSpPr>
          <p:cNvPr id="13" name="Group 12">
            <a:extLst>
              <a:ext uri="{FF2B5EF4-FFF2-40B4-BE49-F238E27FC236}">
                <a16:creationId xmlns:a16="http://schemas.microsoft.com/office/drawing/2014/main" id="{DD57AC62-AE96-4B67-A254-4BC1C34B20B0}"/>
              </a:ext>
            </a:extLst>
          </p:cNvPr>
          <p:cNvGrpSpPr/>
          <p:nvPr/>
        </p:nvGrpSpPr>
        <p:grpSpPr>
          <a:xfrm>
            <a:off x="539355" y="3196078"/>
            <a:ext cx="1884040" cy="1884040"/>
            <a:chOff x="3551366" y="1514374"/>
            <a:chExt cx="2322572" cy="2322572"/>
          </a:xfrm>
        </p:grpSpPr>
        <p:sp>
          <p:nvSpPr>
            <p:cNvPr id="14" name="Oval 13">
              <a:extLst>
                <a:ext uri="{FF2B5EF4-FFF2-40B4-BE49-F238E27FC236}">
                  <a16:creationId xmlns:a16="http://schemas.microsoft.com/office/drawing/2014/main" id="{9AB3D111-AC83-4692-9002-D5ADE87F7CF7}"/>
                </a:ext>
              </a:extLst>
            </p:cNvPr>
            <p:cNvSpPr/>
            <p:nvPr/>
          </p:nvSpPr>
          <p:spPr>
            <a:xfrm>
              <a:off x="3551366" y="1514374"/>
              <a:ext cx="2322572" cy="2322572"/>
            </a:xfrm>
            <a:prstGeom prst="ellipse">
              <a:avLst/>
            </a:prstGeom>
            <a:solidFill>
              <a:schemeClr val="bg1"/>
            </a:solidFill>
            <a:ln w="57150">
              <a:solidFill>
                <a:srgbClr val="1B47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2C79811E-2C16-455B-9574-FA8E9FA11BE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39758" y="1820608"/>
              <a:ext cx="1419875" cy="1641730"/>
            </a:xfrm>
            <a:prstGeom prst="rect">
              <a:avLst/>
            </a:prstGeom>
          </p:spPr>
        </p:pic>
      </p:grpSp>
      <p:sp>
        <p:nvSpPr>
          <p:cNvPr id="16" name="TextBox 15">
            <a:extLst>
              <a:ext uri="{FF2B5EF4-FFF2-40B4-BE49-F238E27FC236}">
                <a16:creationId xmlns:a16="http://schemas.microsoft.com/office/drawing/2014/main" id="{D9812537-6738-4667-835D-BB4C1E28DEB2}"/>
              </a:ext>
            </a:extLst>
          </p:cNvPr>
          <p:cNvSpPr txBox="1"/>
          <p:nvPr/>
        </p:nvSpPr>
        <p:spPr>
          <a:xfrm>
            <a:off x="3267969" y="913776"/>
            <a:ext cx="4602823" cy="923330"/>
          </a:xfrm>
          <a:prstGeom prst="rect">
            <a:avLst/>
          </a:prstGeom>
          <a:noFill/>
        </p:spPr>
        <p:txBody>
          <a:bodyPr wrap="square" rtlCol="0">
            <a:spAutoFit/>
          </a:bodyPr>
          <a:lstStyle/>
          <a:p>
            <a:pPr algn="ctr"/>
            <a:r>
              <a:rPr lang="it-IT" dirty="0"/>
              <a:t>Transformation is mostly performed by conjugation, especially for large expression plasmids and suicide plasmids</a:t>
            </a:r>
            <a:endParaRPr lang="en-GB" dirty="0"/>
          </a:p>
        </p:txBody>
      </p:sp>
      <p:sp>
        <p:nvSpPr>
          <p:cNvPr id="17" name="TextBox 16">
            <a:extLst>
              <a:ext uri="{FF2B5EF4-FFF2-40B4-BE49-F238E27FC236}">
                <a16:creationId xmlns:a16="http://schemas.microsoft.com/office/drawing/2014/main" id="{ECA9CEF8-A1C4-4517-BA29-419DEC683F66}"/>
              </a:ext>
            </a:extLst>
          </p:cNvPr>
          <p:cNvSpPr txBox="1"/>
          <p:nvPr/>
        </p:nvSpPr>
        <p:spPr>
          <a:xfrm>
            <a:off x="3267969" y="3918110"/>
            <a:ext cx="4602823" cy="369332"/>
          </a:xfrm>
          <a:prstGeom prst="rect">
            <a:avLst/>
          </a:prstGeom>
          <a:noFill/>
        </p:spPr>
        <p:txBody>
          <a:bodyPr wrap="square" rtlCol="0">
            <a:spAutoFit/>
          </a:bodyPr>
          <a:lstStyle/>
          <a:p>
            <a:pPr algn="ctr"/>
            <a:r>
              <a:rPr lang="it-IT" dirty="0"/>
              <a:t>No easy cloning pipeline</a:t>
            </a:r>
            <a:endParaRPr lang="en-GB" dirty="0"/>
          </a:p>
        </p:txBody>
      </p:sp>
      <p:sp>
        <p:nvSpPr>
          <p:cNvPr id="18" name="TextBox 17">
            <a:extLst>
              <a:ext uri="{FF2B5EF4-FFF2-40B4-BE49-F238E27FC236}">
                <a16:creationId xmlns:a16="http://schemas.microsoft.com/office/drawing/2014/main" id="{C43DE98A-7741-49CE-9337-42A96F163A9C}"/>
              </a:ext>
            </a:extLst>
          </p:cNvPr>
          <p:cNvSpPr txBox="1"/>
          <p:nvPr/>
        </p:nvSpPr>
        <p:spPr>
          <a:xfrm>
            <a:off x="3256728" y="2422519"/>
            <a:ext cx="4602823" cy="646331"/>
          </a:xfrm>
          <a:prstGeom prst="rect">
            <a:avLst/>
          </a:prstGeom>
          <a:noFill/>
        </p:spPr>
        <p:txBody>
          <a:bodyPr wrap="square" rtlCol="0">
            <a:spAutoFit/>
          </a:bodyPr>
          <a:lstStyle/>
          <a:p>
            <a:pPr algn="ctr"/>
            <a:r>
              <a:rPr lang="it-IT" dirty="0"/>
              <a:t>Genome engineering mostly relies on double homologous recombination</a:t>
            </a:r>
            <a:endParaRPr lang="en-GB" dirty="0"/>
          </a:p>
        </p:txBody>
      </p:sp>
      <p:sp>
        <p:nvSpPr>
          <p:cNvPr id="19" name="TextBox 18">
            <a:extLst>
              <a:ext uri="{FF2B5EF4-FFF2-40B4-BE49-F238E27FC236}">
                <a16:creationId xmlns:a16="http://schemas.microsoft.com/office/drawing/2014/main" id="{4E305A8F-9F9F-4B88-9DD3-AF191EF01D7C}"/>
              </a:ext>
            </a:extLst>
          </p:cNvPr>
          <p:cNvSpPr txBox="1"/>
          <p:nvPr/>
        </p:nvSpPr>
        <p:spPr>
          <a:xfrm>
            <a:off x="3256727" y="5203317"/>
            <a:ext cx="4602823" cy="646331"/>
          </a:xfrm>
          <a:prstGeom prst="rect">
            <a:avLst/>
          </a:prstGeom>
          <a:noFill/>
        </p:spPr>
        <p:txBody>
          <a:bodyPr wrap="square" rtlCol="0">
            <a:spAutoFit/>
          </a:bodyPr>
          <a:lstStyle/>
          <a:p>
            <a:pPr algn="ctr"/>
            <a:r>
              <a:rPr lang="it-IT" dirty="0"/>
              <a:t>Protein expression strongly depends on the protein and is not predictable</a:t>
            </a:r>
            <a:endParaRPr lang="en-GB" dirty="0"/>
          </a:p>
        </p:txBody>
      </p:sp>
      <p:sp>
        <p:nvSpPr>
          <p:cNvPr id="20" name="Rectangle 19">
            <a:extLst>
              <a:ext uri="{FF2B5EF4-FFF2-40B4-BE49-F238E27FC236}">
                <a16:creationId xmlns:a16="http://schemas.microsoft.com/office/drawing/2014/main" id="{B211CD99-CD14-404A-8B9D-DBDAF8DF1C92}"/>
              </a:ext>
            </a:extLst>
          </p:cNvPr>
          <p:cNvSpPr/>
          <p:nvPr/>
        </p:nvSpPr>
        <p:spPr>
          <a:xfrm>
            <a:off x="2826181" y="801389"/>
            <a:ext cx="5486400" cy="1119883"/>
          </a:xfrm>
          <a:prstGeom prst="rect">
            <a:avLst/>
          </a:prstGeom>
          <a:noFill/>
          <a:ln w="57150">
            <a:solidFill>
              <a:srgbClr val="1B47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 name="Straight Connector 21">
            <a:extLst>
              <a:ext uri="{FF2B5EF4-FFF2-40B4-BE49-F238E27FC236}">
                <a16:creationId xmlns:a16="http://schemas.microsoft.com/office/drawing/2014/main" id="{3B998599-A23D-4F4A-99B2-DBD4DE299119}"/>
              </a:ext>
            </a:extLst>
          </p:cNvPr>
          <p:cNvCxnSpPr>
            <a:stCxn id="5" idx="6"/>
            <a:endCxn id="20" idx="1"/>
          </p:cNvCxnSpPr>
          <p:nvPr/>
        </p:nvCxnSpPr>
        <p:spPr>
          <a:xfrm>
            <a:off x="2422601" y="1360059"/>
            <a:ext cx="403580" cy="1272"/>
          </a:xfrm>
          <a:prstGeom prst="line">
            <a:avLst/>
          </a:prstGeom>
          <a:ln w="57150">
            <a:solidFill>
              <a:srgbClr val="1B4776"/>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08328376-D751-4E00-A93E-DF4341ED7095}"/>
              </a:ext>
            </a:extLst>
          </p:cNvPr>
          <p:cNvSpPr/>
          <p:nvPr/>
        </p:nvSpPr>
        <p:spPr>
          <a:xfrm>
            <a:off x="2826181" y="2189773"/>
            <a:ext cx="5486400" cy="1119883"/>
          </a:xfrm>
          <a:prstGeom prst="rect">
            <a:avLst/>
          </a:prstGeom>
          <a:noFill/>
          <a:ln w="57150">
            <a:solidFill>
              <a:srgbClr val="1B47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244E227C-F1C0-4C4E-8464-5E3A4E68CB1B}"/>
              </a:ext>
            </a:extLst>
          </p:cNvPr>
          <p:cNvSpPr/>
          <p:nvPr/>
        </p:nvSpPr>
        <p:spPr>
          <a:xfrm>
            <a:off x="2826181" y="3578157"/>
            <a:ext cx="5486400" cy="1119883"/>
          </a:xfrm>
          <a:prstGeom prst="rect">
            <a:avLst/>
          </a:prstGeom>
          <a:noFill/>
          <a:ln w="57150">
            <a:solidFill>
              <a:srgbClr val="1B47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A891421C-DACE-4BD3-8A1F-4978DE2269CF}"/>
              </a:ext>
            </a:extLst>
          </p:cNvPr>
          <p:cNvSpPr/>
          <p:nvPr/>
        </p:nvSpPr>
        <p:spPr>
          <a:xfrm>
            <a:off x="2826181" y="4966542"/>
            <a:ext cx="5486400" cy="1119883"/>
          </a:xfrm>
          <a:prstGeom prst="rect">
            <a:avLst/>
          </a:prstGeom>
          <a:noFill/>
          <a:ln w="57150">
            <a:solidFill>
              <a:srgbClr val="1B47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 name="Straight Connector 25">
            <a:extLst>
              <a:ext uri="{FF2B5EF4-FFF2-40B4-BE49-F238E27FC236}">
                <a16:creationId xmlns:a16="http://schemas.microsoft.com/office/drawing/2014/main" id="{B2DEDB5E-BE3C-4EF0-AEC6-4C5590B07661}"/>
              </a:ext>
            </a:extLst>
          </p:cNvPr>
          <p:cNvCxnSpPr/>
          <p:nvPr/>
        </p:nvCxnSpPr>
        <p:spPr>
          <a:xfrm>
            <a:off x="8312581" y="5528641"/>
            <a:ext cx="403580" cy="1272"/>
          </a:xfrm>
          <a:prstGeom prst="line">
            <a:avLst/>
          </a:prstGeom>
          <a:ln w="57150">
            <a:solidFill>
              <a:srgbClr val="1B4776"/>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7DC5208-5860-4851-B631-089D14B2CFC4}"/>
              </a:ext>
            </a:extLst>
          </p:cNvPr>
          <p:cNvCxnSpPr/>
          <p:nvPr/>
        </p:nvCxnSpPr>
        <p:spPr>
          <a:xfrm>
            <a:off x="2401285" y="4102776"/>
            <a:ext cx="403580" cy="1272"/>
          </a:xfrm>
          <a:prstGeom prst="line">
            <a:avLst/>
          </a:prstGeom>
          <a:ln w="57150">
            <a:solidFill>
              <a:srgbClr val="1B477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2C5F2F2-D1DC-424B-A6EC-F8A1854597C0}"/>
              </a:ext>
            </a:extLst>
          </p:cNvPr>
          <p:cNvCxnSpPr/>
          <p:nvPr/>
        </p:nvCxnSpPr>
        <p:spPr>
          <a:xfrm>
            <a:off x="8294533" y="2745685"/>
            <a:ext cx="403580" cy="1272"/>
          </a:xfrm>
          <a:prstGeom prst="line">
            <a:avLst/>
          </a:prstGeom>
          <a:ln w="57150">
            <a:solidFill>
              <a:srgbClr val="1B4776"/>
            </a:solidFill>
          </a:ln>
        </p:spPr>
        <p:style>
          <a:lnRef idx="1">
            <a:schemeClr val="accent1"/>
          </a:lnRef>
          <a:fillRef idx="0">
            <a:schemeClr val="accent1"/>
          </a:fillRef>
          <a:effectRef idx="0">
            <a:schemeClr val="accent1"/>
          </a:effectRef>
          <a:fontRef idx="minor">
            <a:schemeClr val="tx1"/>
          </a:fontRef>
        </p:style>
      </p:cxnSp>
      <p:pic>
        <p:nvPicPr>
          <p:cNvPr id="50" name="Audio 49">
            <a:extLst>
              <a:ext uri="{FF2B5EF4-FFF2-40B4-BE49-F238E27FC236}">
                <a16:creationId xmlns:a16="http://schemas.microsoft.com/office/drawing/2014/main" id="{760DC6C7-0F63-9FF7-4B8B-A25DC70FF3B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048037130"/>
      </p:ext>
    </p:extLst>
  </p:cSld>
  <p:clrMapOvr>
    <a:masterClrMapping/>
  </p:clrMapOvr>
  <mc:AlternateContent xmlns:mc="http://schemas.openxmlformats.org/markup-compatibility/2006">
    <mc:Choice xmlns:p14="http://schemas.microsoft.com/office/powerpoint/2010/main" Requires="p14">
      <p:transition spd="slow" p14:dur="2000" advTm="30698"/>
    </mc:Choice>
    <mc:Fallback>
      <p:transition spd="slow" advTm="306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0"/>
                </p:tgtEl>
              </p:cMediaNode>
            </p:audio>
          </p:childTnLst>
        </p:cTn>
      </p:par>
    </p:tnLst>
  </p:timing>
  <p:extLst>
    <p:ext uri="{3A86A75C-4F4B-4683-9AE1-C65F6400EC91}">
      <p14:laserTraceLst xmlns:p14="http://schemas.microsoft.com/office/powerpoint/2010/main">
        <p14:tracePtLst>
          <p14:tracePt t="29701" x="1257300" y="3835400"/>
          <p14:tracePt t="29713" x="1257300" y="6604000"/>
          <p14:tracePt t="30186" x="5695950" y="6502400"/>
          <p14:tracePt t="30197" x="5740400" y="6356350"/>
          <p14:tracePt t="30207" x="5791200" y="6153150"/>
          <p14:tracePt t="30208" x="5892800" y="5949950"/>
          <p14:tracePt t="30216" x="5892800" y="5695950"/>
          <p14:tracePt t="30225" x="5943600" y="5594350"/>
          <p14:tracePt t="30231" x="5994400" y="5397500"/>
          <p14:tracePt t="30239" x="6096000" y="5245100"/>
          <p14:tracePt t="30248" x="6146800" y="4991100"/>
          <p14:tracePt t="30255" x="6197600" y="4838700"/>
          <p14:tracePt t="30263" x="6248400" y="4692650"/>
          <p14:tracePt t="30271" x="6299200" y="4591050"/>
          <p14:tracePt t="30279" x="6400800" y="4438650"/>
          <p14:tracePt t="30287" x="6451600" y="4337050"/>
          <p14:tracePt t="30295" x="6496050" y="4286250"/>
          <p14:tracePt t="30303" x="6546850" y="4184650"/>
          <p14:tracePt t="30311" x="6597650" y="4133850"/>
          <p14:tracePt t="30319" x="6648450" y="4083050"/>
          <p14:tracePt t="30327" x="6699250" y="4032250"/>
          <p14:tracePt t="30334" x="6699250" y="3981450"/>
          <p14:tracePt t="30343" x="6750050" y="3981450"/>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95679AB-B96B-4D02-B38B-7A6D5CFF089E}"/>
              </a:ext>
            </a:extLst>
          </p:cNvPr>
          <p:cNvGrpSpPr>
            <a:grpSpLocks noChangeAspect="1"/>
          </p:cNvGrpSpPr>
          <p:nvPr/>
        </p:nvGrpSpPr>
        <p:grpSpPr>
          <a:xfrm>
            <a:off x="481195" y="725632"/>
            <a:ext cx="994003" cy="994003"/>
            <a:chOff x="682102" y="1507278"/>
            <a:chExt cx="2322572" cy="2322572"/>
          </a:xfrm>
        </p:grpSpPr>
        <p:sp>
          <p:nvSpPr>
            <p:cNvPr id="5" name="Oval 4">
              <a:extLst>
                <a:ext uri="{FF2B5EF4-FFF2-40B4-BE49-F238E27FC236}">
                  <a16:creationId xmlns:a16="http://schemas.microsoft.com/office/drawing/2014/main" id="{D8275336-119C-4A79-BD31-16152123604D}"/>
                </a:ext>
              </a:extLst>
            </p:cNvPr>
            <p:cNvSpPr/>
            <p:nvPr/>
          </p:nvSpPr>
          <p:spPr>
            <a:xfrm>
              <a:off x="682102" y="1507278"/>
              <a:ext cx="2322572" cy="2322572"/>
            </a:xfrm>
            <a:prstGeom prst="ellipse">
              <a:avLst/>
            </a:prstGeom>
            <a:solidFill>
              <a:schemeClr val="bg1"/>
            </a:solidFill>
            <a:ln w="57150">
              <a:solidFill>
                <a:srgbClr val="1B47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F4551310-2E79-4FEB-89B7-A2E81360D6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6499" y="2188512"/>
              <a:ext cx="1953777" cy="960102"/>
            </a:xfrm>
            <a:prstGeom prst="rect">
              <a:avLst/>
            </a:prstGeom>
          </p:spPr>
        </p:pic>
      </p:grpSp>
      <p:sp>
        <p:nvSpPr>
          <p:cNvPr id="7" name="TextBox 6">
            <a:extLst>
              <a:ext uri="{FF2B5EF4-FFF2-40B4-BE49-F238E27FC236}">
                <a16:creationId xmlns:a16="http://schemas.microsoft.com/office/drawing/2014/main" id="{C74E3D26-5FB6-41B0-BA9F-40FD44FF5DF9}"/>
              </a:ext>
            </a:extLst>
          </p:cNvPr>
          <p:cNvSpPr txBox="1"/>
          <p:nvPr/>
        </p:nvSpPr>
        <p:spPr>
          <a:xfrm>
            <a:off x="3737539" y="669475"/>
            <a:ext cx="5138792" cy="369332"/>
          </a:xfrm>
          <a:prstGeom prst="rect">
            <a:avLst/>
          </a:prstGeom>
          <a:noFill/>
        </p:spPr>
        <p:txBody>
          <a:bodyPr wrap="square" rtlCol="0">
            <a:spAutoFit/>
          </a:bodyPr>
          <a:lstStyle/>
          <a:p>
            <a:r>
              <a:rPr lang="it-IT" dirty="0"/>
              <a:t>Two restriction-modification systems were identified</a:t>
            </a:r>
            <a:endParaRPr lang="en-GB" dirty="0"/>
          </a:p>
        </p:txBody>
      </p:sp>
      <p:pic>
        <p:nvPicPr>
          <p:cNvPr id="8" name="Picture 7">
            <a:extLst>
              <a:ext uri="{FF2B5EF4-FFF2-40B4-BE49-F238E27FC236}">
                <a16:creationId xmlns:a16="http://schemas.microsoft.com/office/drawing/2014/main" id="{D8532A02-AF11-48F6-B543-0C5A36CAA6A3}"/>
              </a:ext>
            </a:extLst>
          </p:cNvPr>
          <p:cNvPicPr>
            <a:picLocks noChangeAspect="1"/>
          </p:cNvPicPr>
          <p:nvPr/>
        </p:nvPicPr>
        <p:blipFill rotWithShape="1">
          <a:blip r:embed="rId7">
            <a:extLst>
              <a:ext uri="{28A0092B-C50C-407E-A947-70E740481C1C}">
                <a14:useLocalDpi xmlns:a14="http://schemas.microsoft.com/office/drawing/2010/main" val="0"/>
              </a:ext>
            </a:extLst>
          </a:blip>
          <a:srcRect t="19686" r="59588" b="5730"/>
          <a:stretch/>
        </p:blipFill>
        <p:spPr>
          <a:xfrm>
            <a:off x="2082847" y="3069410"/>
            <a:ext cx="2768980" cy="2838941"/>
          </a:xfrm>
          <a:prstGeom prst="rect">
            <a:avLst/>
          </a:prstGeom>
        </p:spPr>
      </p:pic>
      <p:sp>
        <p:nvSpPr>
          <p:cNvPr id="9" name="TextBox 8">
            <a:extLst>
              <a:ext uri="{FF2B5EF4-FFF2-40B4-BE49-F238E27FC236}">
                <a16:creationId xmlns:a16="http://schemas.microsoft.com/office/drawing/2014/main" id="{F41F05EA-B428-4D69-A86B-DD9DF5E08A9D}"/>
              </a:ext>
            </a:extLst>
          </p:cNvPr>
          <p:cNvSpPr txBox="1"/>
          <p:nvPr/>
        </p:nvSpPr>
        <p:spPr>
          <a:xfrm>
            <a:off x="1667296" y="1874854"/>
            <a:ext cx="4140486" cy="923330"/>
          </a:xfrm>
          <a:prstGeom prst="rect">
            <a:avLst/>
          </a:prstGeom>
          <a:noFill/>
        </p:spPr>
        <p:txBody>
          <a:bodyPr wrap="square" rtlCol="0">
            <a:spAutoFit/>
          </a:bodyPr>
          <a:lstStyle/>
          <a:p>
            <a:pPr algn="ctr"/>
            <a:r>
              <a:rPr lang="it-IT" b="1" dirty="0"/>
              <a:t>Type I restriction system</a:t>
            </a:r>
          </a:p>
          <a:p>
            <a:pPr algn="ctr"/>
            <a:r>
              <a:rPr lang="it-IT" dirty="0"/>
              <a:t>presence of the recognition pattern decreases efficiency 5000-fold</a:t>
            </a:r>
            <a:endParaRPr lang="en-GB" dirty="0"/>
          </a:p>
        </p:txBody>
      </p:sp>
      <p:pic>
        <p:nvPicPr>
          <p:cNvPr id="10" name="Picture 9">
            <a:extLst>
              <a:ext uri="{FF2B5EF4-FFF2-40B4-BE49-F238E27FC236}">
                <a16:creationId xmlns:a16="http://schemas.microsoft.com/office/drawing/2014/main" id="{2BA54B75-7046-47B0-A8A2-F88BF7846B9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5999" y="3069410"/>
            <a:ext cx="4642973" cy="2933415"/>
          </a:xfrm>
          <a:prstGeom prst="rect">
            <a:avLst/>
          </a:prstGeom>
        </p:spPr>
      </p:pic>
      <p:sp>
        <p:nvSpPr>
          <p:cNvPr id="11" name="TextBox 10">
            <a:extLst>
              <a:ext uri="{FF2B5EF4-FFF2-40B4-BE49-F238E27FC236}">
                <a16:creationId xmlns:a16="http://schemas.microsoft.com/office/drawing/2014/main" id="{E155C6ED-C8BE-42F6-A8D9-9674B0E78FAB}"/>
              </a:ext>
            </a:extLst>
          </p:cNvPr>
          <p:cNvSpPr txBox="1"/>
          <p:nvPr/>
        </p:nvSpPr>
        <p:spPr>
          <a:xfrm>
            <a:off x="6433504" y="1878530"/>
            <a:ext cx="4140486" cy="923330"/>
          </a:xfrm>
          <a:prstGeom prst="rect">
            <a:avLst/>
          </a:prstGeom>
          <a:noFill/>
        </p:spPr>
        <p:txBody>
          <a:bodyPr wrap="square" rtlCol="0">
            <a:spAutoFit/>
          </a:bodyPr>
          <a:lstStyle/>
          <a:p>
            <a:pPr algn="ctr"/>
            <a:r>
              <a:rPr lang="it-IT" b="1" dirty="0"/>
              <a:t>Type IV restriction system</a:t>
            </a:r>
          </a:p>
          <a:p>
            <a:pPr algn="ctr"/>
            <a:r>
              <a:rPr lang="it-IT" dirty="0"/>
              <a:t>using de-methylated DNA completely recovered electroporation efficiency</a:t>
            </a:r>
            <a:endParaRPr lang="en-GB" dirty="0"/>
          </a:p>
        </p:txBody>
      </p:sp>
      <p:sp>
        <p:nvSpPr>
          <p:cNvPr id="12" name="Rectangle 11">
            <a:extLst>
              <a:ext uri="{FF2B5EF4-FFF2-40B4-BE49-F238E27FC236}">
                <a16:creationId xmlns:a16="http://schemas.microsoft.com/office/drawing/2014/main" id="{C247FD90-36FB-4310-AB3A-DE0C9C15C29B}"/>
              </a:ext>
            </a:extLst>
          </p:cNvPr>
          <p:cNvSpPr/>
          <p:nvPr/>
        </p:nvSpPr>
        <p:spPr>
          <a:xfrm>
            <a:off x="3563735" y="485649"/>
            <a:ext cx="5486400" cy="736985"/>
          </a:xfrm>
          <a:prstGeom prst="rect">
            <a:avLst/>
          </a:prstGeom>
          <a:noFill/>
          <a:ln w="57150">
            <a:solidFill>
              <a:srgbClr val="1B47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1A41BBA4-0C8A-43E3-B88A-20C442439744}"/>
              </a:ext>
            </a:extLst>
          </p:cNvPr>
          <p:cNvCxnSpPr/>
          <p:nvPr/>
        </p:nvCxnSpPr>
        <p:spPr>
          <a:xfrm>
            <a:off x="3883631" y="1222634"/>
            <a:ext cx="0" cy="534252"/>
          </a:xfrm>
          <a:prstGeom prst="straightConnector1">
            <a:avLst/>
          </a:prstGeom>
          <a:ln w="57150">
            <a:solidFill>
              <a:srgbClr val="1B4776"/>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87DFAEA-42E9-4A0A-9F71-43F45D327C87}"/>
              </a:ext>
            </a:extLst>
          </p:cNvPr>
          <p:cNvCxnSpPr/>
          <p:nvPr/>
        </p:nvCxnSpPr>
        <p:spPr>
          <a:xfrm>
            <a:off x="8700498" y="1222634"/>
            <a:ext cx="0" cy="534252"/>
          </a:xfrm>
          <a:prstGeom prst="straightConnector1">
            <a:avLst/>
          </a:prstGeom>
          <a:ln w="57150">
            <a:solidFill>
              <a:srgbClr val="1B4776"/>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EAFF6F9B-056C-48B1-8207-10DE61099D64}"/>
              </a:ext>
            </a:extLst>
          </p:cNvPr>
          <p:cNvSpPr txBox="1"/>
          <p:nvPr/>
        </p:nvSpPr>
        <p:spPr>
          <a:xfrm>
            <a:off x="4229282" y="6003859"/>
            <a:ext cx="4155305" cy="369332"/>
          </a:xfrm>
          <a:prstGeom prst="rect">
            <a:avLst/>
          </a:prstGeom>
          <a:noFill/>
        </p:spPr>
        <p:txBody>
          <a:bodyPr wrap="none" rtlCol="0">
            <a:spAutoFit/>
          </a:bodyPr>
          <a:lstStyle/>
          <a:p>
            <a:r>
              <a:rPr lang="it-IT" dirty="0"/>
              <a:t>Both predicted systems were then deleted</a:t>
            </a:r>
            <a:endParaRPr lang="en-GB" dirty="0"/>
          </a:p>
        </p:txBody>
      </p:sp>
      <p:pic>
        <p:nvPicPr>
          <p:cNvPr id="33" name="Audio 32">
            <a:extLst>
              <a:ext uri="{FF2B5EF4-FFF2-40B4-BE49-F238E27FC236}">
                <a16:creationId xmlns:a16="http://schemas.microsoft.com/office/drawing/2014/main" id="{7397EC75-2745-C8EC-AD8F-DD10D943677B}"/>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1165137625"/>
      </p:ext>
    </p:extLst>
  </p:cSld>
  <p:clrMapOvr>
    <a:masterClrMapping/>
  </p:clrMapOvr>
  <mc:AlternateContent xmlns:mc="http://schemas.openxmlformats.org/markup-compatibility/2006">
    <mc:Choice xmlns:p14="http://schemas.microsoft.com/office/powerpoint/2010/main" Requires="p14">
      <p:transition spd="slow" p14:dur="2000" advTm="55573"/>
    </mc:Choice>
    <mc:Fallback>
      <p:transition spd="slow" advTm="555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3"/>
                </p:tgtEl>
              </p:cMediaNode>
            </p:audio>
          </p:childTnLst>
        </p:cTn>
      </p:par>
    </p:tnLst>
  </p:timing>
  <p:extLst>
    <p:ext uri="{3A86A75C-4F4B-4683-9AE1-C65F6400EC91}">
      <p14:laserTraceLst xmlns:p14="http://schemas.microsoft.com/office/powerpoint/2010/main">
        <p14:tracePtLst>
          <p14:tracePt t="9774" x="9067800" y="304800"/>
          <p14:tracePt t="9783" x="9067800" y="254000"/>
          <p14:tracePt t="9790" x="9067800" y="152400"/>
          <p14:tracePt t="9798" x="9067800" y="101600"/>
          <p14:tracePt t="9808" x="9118600" y="50800"/>
          <p14:tracePt t="23303" x="9271000" y="50800"/>
          <p14:tracePt t="23315" x="9271000" y="101600"/>
          <p14:tracePt t="23328" x="9271000" y="152400"/>
          <p14:tracePt t="23341" x="9271000" y="203200"/>
          <p14:tracePt t="23349" x="9271000" y="254000"/>
          <p14:tracePt t="23359" x="9271000" y="355600"/>
          <p14:tracePt t="23373" x="9271000" y="406400"/>
          <p14:tracePt t="23382" x="9271000" y="450850"/>
          <p14:tracePt t="23388" x="9271000" y="501650"/>
          <p14:tracePt t="23404" x="9271000" y="552450"/>
          <p14:tracePt t="23428" x="9271000" y="603250"/>
          <p14:tracePt t="23492" x="9271000" y="654050"/>
          <p14:tracePt t="24520" x="9271000" y="603250"/>
          <p14:tracePt t="24529" x="9271000" y="254000"/>
          <p14:tracePt t="35391" x="8864600" y="101600"/>
          <p14:tracePt t="35401" x="8813800" y="101600"/>
          <p14:tracePt t="35409" x="8813800" y="203200"/>
          <p14:tracePt t="35420" x="8813800" y="304800"/>
          <p14:tracePt t="35428" x="8813800" y="355600"/>
          <p14:tracePt t="35437" x="8763000" y="406400"/>
          <p14:tracePt t="35443" x="8763000" y="450850"/>
          <p14:tracePt t="35459" x="8718550" y="501650"/>
          <p14:tracePt t="35467" x="8718550" y="552450"/>
          <p14:tracePt t="35475" x="8718550" y="603250"/>
          <p14:tracePt t="35491" x="8667750" y="654050"/>
          <p14:tracePt t="36323" x="8667750" y="501650"/>
          <p14:tracePt t="36331" x="8667750" y="50800"/>
          <p14:tracePt t="49501" x="10629900" y="101600"/>
          <p14:tracePt t="49513" x="10579100" y="203200"/>
          <p14:tracePt t="49520" x="10579100" y="254000"/>
          <p14:tracePt t="49524" x="10528300" y="254000"/>
          <p14:tracePt t="49533" x="10528300" y="304800"/>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DC23185B-9C21-4431-9809-E03531EEE7CE}"/>
              </a:ext>
            </a:extLst>
          </p:cNvPr>
          <p:cNvGrpSpPr>
            <a:grpSpLocks noChangeAspect="1"/>
          </p:cNvGrpSpPr>
          <p:nvPr/>
        </p:nvGrpSpPr>
        <p:grpSpPr>
          <a:xfrm>
            <a:off x="442310" y="749750"/>
            <a:ext cx="997200" cy="997200"/>
            <a:chOff x="3551366" y="1514374"/>
            <a:chExt cx="2322572" cy="2322572"/>
          </a:xfrm>
        </p:grpSpPr>
        <p:sp>
          <p:nvSpPr>
            <p:cNvPr id="18" name="Oval 17">
              <a:extLst>
                <a:ext uri="{FF2B5EF4-FFF2-40B4-BE49-F238E27FC236}">
                  <a16:creationId xmlns:a16="http://schemas.microsoft.com/office/drawing/2014/main" id="{8C034E64-8BBD-4DDF-985C-39BEA0C6D7C3}"/>
                </a:ext>
              </a:extLst>
            </p:cNvPr>
            <p:cNvSpPr/>
            <p:nvPr/>
          </p:nvSpPr>
          <p:spPr>
            <a:xfrm>
              <a:off x="3551366" y="1514374"/>
              <a:ext cx="2322572" cy="2322572"/>
            </a:xfrm>
            <a:prstGeom prst="ellipse">
              <a:avLst/>
            </a:prstGeom>
            <a:solidFill>
              <a:schemeClr val="bg1"/>
            </a:solidFill>
            <a:ln w="57150">
              <a:solidFill>
                <a:srgbClr val="1B47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6F3651CE-6227-4C81-A384-384EF19A61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2714" y="1854794"/>
              <a:ext cx="1419876" cy="1641729"/>
            </a:xfrm>
            <a:prstGeom prst="rect">
              <a:avLst/>
            </a:prstGeom>
          </p:spPr>
        </p:pic>
      </p:grpSp>
      <p:sp>
        <p:nvSpPr>
          <p:cNvPr id="22" name="TextBox 21">
            <a:extLst>
              <a:ext uri="{FF2B5EF4-FFF2-40B4-BE49-F238E27FC236}">
                <a16:creationId xmlns:a16="http://schemas.microsoft.com/office/drawing/2014/main" id="{3C5EECDE-E6FE-4968-8C9F-CFE11297C444}"/>
              </a:ext>
            </a:extLst>
          </p:cNvPr>
          <p:cNvSpPr txBox="1"/>
          <p:nvPr/>
        </p:nvSpPr>
        <p:spPr>
          <a:xfrm>
            <a:off x="2851388" y="572721"/>
            <a:ext cx="1292341" cy="461665"/>
          </a:xfrm>
          <a:prstGeom prst="rect">
            <a:avLst/>
          </a:prstGeom>
          <a:noFill/>
        </p:spPr>
        <p:txBody>
          <a:bodyPr wrap="none" rtlCol="0">
            <a:spAutoFit/>
          </a:bodyPr>
          <a:lstStyle/>
          <a:p>
            <a:r>
              <a:rPr lang="it-IT" sz="2400" b="1" dirty="0"/>
              <a:t>pMVRha</a:t>
            </a:r>
            <a:endParaRPr lang="en-GB" sz="2400" b="1" dirty="0"/>
          </a:p>
        </p:txBody>
      </p:sp>
      <p:sp>
        <p:nvSpPr>
          <p:cNvPr id="23" name="TextBox 22">
            <a:extLst>
              <a:ext uri="{FF2B5EF4-FFF2-40B4-BE49-F238E27FC236}">
                <a16:creationId xmlns:a16="http://schemas.microsoft.com/office/drawing/2014/main" id="{3265B3EC-CA9E-4E17-87DA-D325B8968AC5}"/>
              </a:ext>
            </a:extLst>
          </p:cNvPr>
          <p:cNvSpPr txBox="1"/>
          <p:nvPr/>
        </p:nvSpPr>
        <p:spPr>
          <a:xfrm>
            <a:off x="3087694" y="1034386"/>
            <a:ext cx="3739793" cy="1708160"/>
          </a:xfrm>
          <a:prstGeom prst="rect">
            <a:avLst/>
          </a:prstGeom>
          <a:noFill/>
        </p:spPr>
        <p:txBody>
          <a:bodyPr wrap="square" rtlCol="0">
            <a:spAutoFit/>
          </a:bodyPr>
          <a:lstStyle/>
          <a:p>
            <a:pPr marL="285750" indent="-285750">
              <a:spcAft>
                <a:spcPts val="600"/>
              </a:spcAft>
              <a:buFontTx/>
              <a:buChar char="-"/>
            </a:pPr>
            <a:r>
              <a:rPr lang="it-IT" dirty="0"/>
              <a:t>Golden Gate compatible</a:t>
            </a:r>
          </a:p>
          <a:p>
            <a:pPr marL="285750" indent="-285750">
              <a:spcAft>
                <a:spcPts val="600"/>
              </a:spcAft>
              <a:buFontTx/>
              <a:buChar char="-"/>
            </a:pPr>
            <a:r>
              <a:rPr lang="it-IT" dirty="0"/>
              <a:t>MoClo compatible</a:t>
            </a:r>
          </a:p>
          <a:p>
            <a:pPr marL="285750" indent="-285750">
              <a:spcAft>
                <a:spcPts val="600"/>
              </a:spcAft>
              <a:buFontTx/>
              <a:buChar char="-"/>
            </a:pPr>
            <a:r>
              <a:rPr lang="it-IT" dirty="0"/>
              <a:t>GOI is cloned under the control of an inducible promoter (rhamnose)</a:t>
            </a:r>
          </a:p>
          <a:p>
            <a:pPr marL="285750" indent="-285750">
              <a:spcAft>
                <a:spcPts val="600"/>
              </a:spcAft>
              <a:buFontTx/>
              <a:buChar char="-"/>
            </a:pPr>
            <a:r>
              <a:rPr lang="it-IT" b="1" dirty="0">
                <a:solidFill>
                  <a:srgbClr val="DD0E82"/>
                </a:solidFill>
              </a:rPr>
              <a:t>Pink</a:t>
            </a:r>
            <a:r>
              <a:rPr lang="it-IT" dirty="0"/>
              <a:t>-</a:t>
            </a:r>
            <a:r>
              <a:rPr lang="it-IT" b="1" dirty="0"/>
              <a:t>white</a:t>
            </a:r>
            <a:r>
              <a:rPr lang="it-IT" dirty="0"/>
              <a:t> cloning screening</a:t>
            </a:r>
            <a:endParaRPr lang="en-GB" dirty="0"/>
          </a:p>
        </p:txBody>
      </p:sp>
      <p:pic>
        <p:nvPicPr>
          <p:cNvPr id="28" name="Picture 27">
            <a:extLst>
              <a:ext uri="{FF2B5EF4-FFF2-40B4-BE49-F238E27FC236}">
                <a16:creationId xmlns:a16="http://schemas.microsoft.com/office/drawing/2014/main" id="{AF7DC4D8-783A-40C8-A565-6DD2B7CAA8D3}"/>
              </a:ext>
            </a:extLst>
          </p:cNvPr>
          <p:cNvPicPr>
            <a:picLocks noChangeAspect="1"/>
          </p:cNvPicPr>
          <p:nvPr/>
        </p:nvPicPr>
        <p:blipFill>
          <a:blip r:embed="rId6"/>
          <a:stretch>
            <a:fillRect/>
          </a:stretch>
        </p:blipFill>
        <p:spPr>
          <a:xfrm>
            <a:off x="7645898" y="636569"/>
            <a:ext cx="3440600" cy="2792431"/>
          </a:xfrm>
          <a:prstGeom prst="rect">
            <a:avLst/>
          </a:prstGeom>
        </p:spPr>
      </p:pic>
      <p:pic>
        <p:nvPicPr>
          <p:cNvPr id="36" name="Graphic 35">
            <a:extLst>
              <a:ext uri="{FF2B5EF4-FFF2-40B4-BE49-F238E27FC236}">
                <a16:creationId xmlns:a16="http://schemas.microsoft.com/office/drawing/2014/main" id="{27E24C69-CA31-49F1-8443-FD76AC149D95}"/>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43336" t="50000"/>
          <a:stretch/>
        </p:blipFill>
        <p:spPr>
          <a:xfrm>
            <a:off x="345896" y="3204211"/>
            <a:ext cx="4695513" cy="3106141"/>
          </a:xfrm>
          <a:prstGeom prst="rect">
            <a:avLst/>
          </a:prstGeom>
        </p:spPr>
      </p:pic>
      <p:pic>
        <p:nvPicPr>
          <p:cNvPr id="38" name="Picture 37">
            <a:extLst>
              <a:ext uri="{FF2B5EF4-FFF2-40B4-BE49-F238E27FC236}">
                <a16:creationId xmlns:a16="http://schemas.microsoft.com/office/drawing/2014/main" id="{963E16DD-9E12-49E1-ABE9-A7FEFA66BF31}"/>
              </a:ext>
            </a:extLst>
          </p:cNvPr>
          <p:cNvPicPr>
            <a:picLocks noChangeAspect="1"/>
          </p:cNvPicPr>
          <p:nvPr/>
        </p:nvPicPr>
        <p:blipFill rotWithShape="1">
          <a:blip r:embed="rId9"/>
          <a:srcRect l="44831" t="31439" r="33995" b="30918"/>
          <a:stretch/>
        </p:blipFill>
        <p:spPr>
          <a:xfrm>
            <a:off x="5281369" y="3429000"/>
            <a:ext cx="2124569" cy="2124569"/>
          </a:xfrm>
          <a:prstGeom prst="ellipse">
            <a:avLst/>
          </a:prstGeom>
        </p:spPr>
      </p:pic>
      <p:sp>
        <p:nvSpPr>
          <p:cNvPr id="39" name="TextBox 38">
            <a:extLst>
              <a:ext uri="{FF2B5EF4-FFF2-40B4-BE49-F238E27FC236}">
                <a16:creationId xmlns:a16="http://schemas.microsoft.com/office/drawing/2014/main" id="{CB85EDF0-3EE9-4679-8E17-92BC3C3C9388}"/>
              </a:ext>
            </a:extLst>
          </p:cNvPr>
          <p:cNvSpPr txBox="1"/>
          <p:nvPr/>
        </p:nvSpPr>
        <p:spPr>
          <a:xfrm>
            <a:off x="8978360" y="4231403"/>
            <a:ext cx="2989780" cy="923330"/>
          </a:xfrm>
          <a:prstGeom prst="rect">
            <a:avLst/>
          </a:prstGeom>
          <a:noFill/>
        </p:spPr>
        <p:txBody>
          <a:bodyPr wrap="square" rtlCol="0">
            <a:spAutoFit/>
          </a:bodyPr>
          <a:lstStyle/>
          <a:p>
            <a:r>
              <a:rPr lang="it-IT" dirty="0"/>
              <a:t>From template to protein expression in </a:t>
            </a:r>
            <a:r>
              <a:rPr lang="it-IT" i="1" dirty="0"/>
              <a:t>C. necator </a:t>
            </a:r>
            <a:r>
              <a:rPr lang="it-IT" dirty="0"/>
              <a:t>H16 in </a:t>
            </a:r>
            <a:r>
              <a:rPr lang="en-GB" b="1" i="0" dirty="0">
                <a:solidFill>
                  <a:srgbClr val="1F1F1F"/>
                </a:solidFill>
                <a:effectLst/>
                <a:latin typeface="Google Sans"/>
              </a:rPr>
              <a:t>&lt; 2 weeks</a:t>
            </a:r>
            <a:endParaRPr lang="en-GB" b="1" dirty="0"/>
          </a:p>
        </p:txBody>
      </p:sp>
      <p:sp>
        <p:nvSpPr>
          <p:cNvPr id="40" name="Rectangle 39">
            <a:extLst>
              <a:ext uri="{FF2B5EF4-FFF2-40B4-BE49-F238E27FC236}">
                <a16:creationId xmlns:a16="http://schemas.microsoft.com/office/drawing/2014/main" id="{C325DBFE-C3BC-4BB1-9D03-29C268ECBC0E}"/>
              </a:ext>
            </a:extLst>
          </p:cNvPr>
          <p:cNvSpPr/>
          <p:nvPr/>
        </p:nvSpPr>
        <p:spPr>
          <a:xfrm>
            <a:off x="8856324" y="4099921"/>
            <a:ext cx="3111815" cy="1198650"/>
          </a:xfrm>
          <a:prstGeom prst="rect">
            <a:avLst/>
          </a:prstGeom>
          <a:noFill/>
          <a:ln w="57150">
            <a:solidFill>
              <a:srgbClr val="1B47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Audio 25">
            <a:extLst>
              <a:ext uri="{FF2B5EF4-FFF2-40B4-BE49-F238E27FC236}">
                <a16:creationId xmlns:a16="http://schemas.microsoft.com/office/drawing/2014/main" id="{797BF6B5-FC59-811D-FB52-8711E57FED2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202107780"/>
      </p:ext>
    </p:extLst>
  </p:cSld>
  <p:clrMapOvr>
    <a:masterClrMapping/>
  </p:clrMapOvr>
  <mc:AlternateContent xmlns:mc="http://schemas.openxmlformats.org/markup-compatibility/2006">
    <mc:Choice xmlns:p14="http://schemas.microsoft.com/office/powerpoint/2010/main" Requires="p14">
      <p:transition spd="slow" p14:dur="2000" advTm="44940"/>
    </mc:Choice>
    <mc:Fallback>
      <p:transition spd="slow" advTm="44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extLst>
    <p:ext uri="{3A86A75C-4F4B-4683-9AE1-C65F6400EC91}">
      <p14:laserTraceLst xmlns:p14="http://schemas.microsoft.com/office/powerpoint/2010/main">
        <p14:tracePtLst>
          <p14:tracePt t="44374" x="10528300" y="254000"/>
          <p14:tracePt t="44391" x="10426700" y="406400"/>
          <p14:tracePt t="44393" x="10229850" y="501650"/>
          <p14:tracePt t="44398" x="10128250" y="654050"/>
          <p14:tracePt t="44404" x="9874250" y="857250"/>
          <p14:tracePt t="44411" x="9772650" y="908050"/>
          <p14:tracePt t="44420" x="9569450" y="1060450"/>
          <p14:tracePt t="44426" x="9372600" y="1212850"/>
          <p14:tracePt t="44434" x="9271000" y="1308100"/>
          <p14:tracePt t="44443" x="9118600" y="1409700"/>
          <p14:tracePt t="44450" x="9067800" y="1409700"/>
          <p14:tracePt t="44458" x="9017000" y="1460500"/>
          <p14:tracePt t="44466" x="8915400" y="1511300"/>
          <p14:tracePt t="44474" x="8864600" y="1562100"/>
          <p14:tracePt t="44490" x="8813800" y="1562100"/>
          <p14:tracePt t="44498" x="8813800" y="1612900"/>
          <p14:tracePt t="44506" x="8763000" y="1663700"/>
          <p14:tracePt t="44515" x="8718550" y="1663700"/>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1">
            <a:extLst>
              <a:ext uri="{FF2B5EF4-FFF2-40B4-BE49-F238E27FC236}">
                <a16:creationId xmlns:a16="http://schemas.microsoft.com/office/drawing/2014/main" id="{B3B531F1-AFBC-25B8-E60D-B4DF1DAEE857}"/>
              </a:ext>
            </a:extLst>
          </p:cNvPr>
          <p:cNvSpPr txBox="1"/>
          <p:nvPr/>
        </p:nvSpPr>
        <p:spPr>
          <a:xfrm>
            <a:off x="208817" y="537835"/>
            <a:ext cx="8818440" cy="523220"/>
          </a:xfrm>
          <a:prstGeom prst="rect">
            <a:avLst/>
          </a:prstGeom>
          <a:noFill/>
        </p:spPr>
        <p:txBody>
          <a:bodyPr wrap="none" rtlCol="0">
            <a:spAutoFit/>
          </a:bodyPr>
          <a:lstStyle/>
          <a:p>
            <a:r>
              <a:rPr lang="it-IT" sz="2800" b="1" dirty="0" err="1">
                <a:latin typeface="Century Gothic" panose="020B0502020202020204" pitchFamily="34" charset="0"/>
              </a:rPr>
              <a:t>Overproduction</a:t>
            </a:r>
            <a:r>
              <a:rPr lang="it-IT" sz="2800" b="1" dirty="0">
                <a:latin typeface="Century Gothic" panose="020B0502020202020204" pitchFamily="34" charset="0"/>
              </a:rPr>
              <a:t> of L-</a:t>
            </a:r>
            <a:r>
              <a:rPr lang="it-IT" sz="2800" b="1" dirty="0" err="1">
                <a:latin typeface="Century Gothic" panose="020B0502020202020204" pitchFamily="34" charset="0"/>
              </a:rPr>
              <a:t>methionine</a:t>
            </a:r>
            <a:r>
              <a:rPr lang="it-IT" sz="2800" b="1" dirty="0">
                <a:latin typeface="Century Gothic" panose="020B0502020202020204" pitchFamily="34" charset="0"/>
              </a:rPr>
              <a:t> in </a:t>
            </a:r>
            <a:r>
              <a:rPr lang="it-IT" sz="2800" b="1" i="1" dirty="0">
                <a:latin typeface="Century Gothic" panose="020B0502020202020204" pitchFamily="34" charset="0"/>
              </a:rPr>
              <a:t>C. </a:t>
            </a:r>
            <a:r>
              <a:rPr lang="it-IT" sz="2800" b="1" i="1" dirty="0" err="1">
                <a:latin typeface="Century Gothic" panose="020B0502020202020204" pitchFamily="34" charset="0"/>
              </a:rPr>
              <a:t>necator</a:t>
            </a:r>
            <a:r>
              <a:rPr lang="it-IT" sz="2800" b="1" dirty="0">
                <a:latin typeface="Century Gothic" panose="020B0502020202020204" pitchFamily="34" charset="0"/>
              </a:rPr>
              <a:t> H16</a:t>
            </a:r>
            <a:endParaRPr lang="en-GB" sz="2800" b="1" dirty="0">
              <a:latin typeface="Century Gothic" panose="020B0502020202020204" pitchFamily="34" charset="0"/>
            </a:endParaRPr>
          </a:p>
        </p:txBody>
      </p:sp>
      <p:pic>
        <p:nvPicPr>
          <p:cNvPr id="8" name="Picture 17">
            <a:extLst>
              <a:ext uri="{FF2B5EF4-FFF2-40B4-BE49-F238E27FC236}">
                <a16:creationId xmlns:a16="http://schemas.microsoft.com/office/drawing/2014/main" id="{54DA44D2-39C4-6D67-AAB5-49F6A2300E0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92630" y="1633979"/>
            <a:ext cx="477123" cy="477123"/>
          </a:xfrm>
          <a:prstGeom prst="rect">
            <a:avLst/>
          </a:prstGeom>
        </p:spPr>
      </p:pic>
      <p:sp>
        <p:nvSpPr>
          <p:cNvPr id="9" name="TextBox 21">
            <a:extLst>
              <a:ext uri="{FF2B5EF4-FFF2-40B4-BE49-F238E27FC236}">
                <a16:creationId xmlns:a16="http://schemas.microsoft.com/office/drawing/2014/main" id="{FCD15DA0-D57C-4BD2-A81C-C318F2BA6CAA}"/>
              </a:ext>
            </a:extLst>
          </p:cNvPr>
          <p:cNvSpPr txBox="1"/>
          <p:nvPr/>
        </p:nvSpPr>
        <p:spPr>
          <a:xfrm>
            <a:off x="1024190" y="1729139"/>
            <a:ext cx="4078937" cy="369332"/>
          </a:xfrm>
          <a:prstGeom prst="rect">
            <a:avLst/>
          </a:prstGeom>
          <a:noFill/>
        </p:spPr>
        <p:txBody>
          <a:bodyPr wrap="none" rtlCol="0">
            <a:spAutoFit/>
          </a:bodyPr>
          <a:lstStyle/>
          <a:p>
            <a:r>
              <a:rPr lang="it-IT" dirty="0"/>
              <a:t>Production under </a:t>
            </a:r>
            <a:r>
              <a:rPr lang="it-IT" dirty="0" err="1"/>
              <a:t>autotrophic</a:t>
            </a:r>
            <a:r>
              <a:rPr lang="it-IT" dirty="0"/>
              <a:t> </a:t>
            </a:r>
            <a:r>
              <a:rPr lang="it-IT" dirty="0" err="1"/>
              <a:t>conditions</a:t>
            </a:r>
            <a:endParaRPr lang="en-GB" dirty="0"/>
          </a:p>
        </p:txBody>
      </p:sp>
      <p:pic>
        <p:nvPicPr>
          <p:cNvPr id="10" name="Picture 17">
            <a:extLst>
              <a:ext uri="{FF2B5EF4-FFF2-40B4-BE49-F238E27FC236}">
                <a16:creationId xmlns:a16="http://schemas.microsoft.com/office/drawing/2014/main" id="{0E3D3351-5293-1225-AC21-6801F10177F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83356" y="2448557"/>
            <a:ext cx="477123" cy="477123"/>
          </a:xfrm>
          <a:prstGeom prst="rect">
            <a:avLst/>
          </a:prstGeom>
        </p:spPr>
      </p:pic>
      <p:sp>
        <p:nvSpPr>
          <p:cNvPr id="11" name="TextBox 21">
            <a:extLst>
              <a:ext uri="{FF2B5EF4-FFF2-40B4-BE49-F238E27FC236}">
                <a16:creationId xmlns:a16="http://schemas.microsoft.com/office/drawing/2014/main" id="{AD2C1B55-C655-1195-0176-9BEDF11F5840}"/>
              </a:ext>
            </a:extLst>
          </p:cNvPr>
          <p:cNvSpPr txBox="1"/>
          <p:nvPr/>
        </p:nvSpPr>
        <p:spPr>
          <a:xfrm>
            <a:off x="1014916" y="2543717"/>
            <a:ext cx="4174156" cy="369332"/>
          </a:xfrm>
          <a:prstGeom prst="rect">
            <a:avLst/>
          </a:prstGeom>
          <a:noFill/>
        </p:spPr>
        <p:txBody>
          <a:bodyPr wrap="none" rtlCol="0">
            <a:spAutoFit/>
          </a:bodyPr>
          <a:lstStyle/>
          <a:p>
            <a:r>
              <a:rPr lang="it-IT" dirty="0" err="1"/>
              <a:t>Synthesis</a:t>
            </a:r>
            <a:r>
              <a:rPr lang="it-IT" dirty="0"/>
              <a:t> of isotope-</a:t>
            </a:r>
            <a:r>
              <a:rPr lang="it-IT" dirty="0" err="1"/>
              <a:t>labelled</a:t>
            </a:r>
            <a:r>
              <a:rPr lang="it-IT" dirty="0"/>
              <a:t> L-</a:t>
            </a:r>
            <a:r>
              <a:rPr lang="it-IT" dirty="0" err="1"/>
              <a:t>methionine</a:t>
            </a:r>
            <a:endParaRPr lang="en-GB" dirty="0"/>
          </a:p>
        </p:txBody>
      </p:sp>
      <p:pic>
        <p:nvPicPr>
          <p:cNvPr id="14" name="Grafik 17">
            <a:extLst>
              <a:ext uri="{FF2B5EF4-FFF2-40B4-BE49-F238E27FC236}">
                <a16:creationId xmlns:a16="http://schemas.microsoft.com/office/drawing/2014/main" id="{78DE5A43-780F-F660-5A37-054FE6F66FE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86936" y="3045820"/>
            <a:ext cx="1344172" cy="383180"/>
          </a:xfrm>
          <a:prstGeom prst="rect">
            <a:avLst/>
          </a:prstGeom>
        </p:spPr>
      </p:pic>
      <p:sp>
        <p:nvSpPr>
          <p:cNvPr id="2" name="Textfeld 3">
            <a:extLst>
              <a:ext uri="{FF2B5EF4-FFF2-40B4-BE49-F238E27FC236}">
                <a16:creationId xmlns:a16="http://schemas.microsoft.com/office/drawing/2014/main" id="{44548F4B-CA5D-C9A7-A461-E9F61CCCC06B}"/>
              </a:ext>
            </a:extLst>
          </p:cNvPr>
          <p:cNvSpPr txBox="1"/>
          <p:nvPr/>
        </p:nvSpPr>
        <p:spPr>
          <a:xfrm>
            <a:off x="3512128" y="4798845"/>
            <a:ext cx="7241380" cy="1534203"/>
          </a:xfrm>
          <a:prstGeom prst="rect">
            <a:avLst/>
          </a:prstGeom>
          <a:noFill/>
        </p:spPr>
        <p:txBody>
          <a:bodyPr wrap="square" rtlCol="0">
            <a:spAutoFit/>
          </a:bodyPr>
          <a:lstStyle/>
          <a:p>
            <a:pPr algn="r">
              <a:lnSpc>
                <a:spcPct val="150000"/>
              </a:lnSpc>
            </a:pPr>
            <a:r>
              <a:rPr lang="en-GB" sz="1600" b="1" dirty="0">
                <a:latin typeface="Aptos" panose="020B0004020202020204" pitchFamily="34" charset="0"/>
              </a:rPr>
              <a:t>L-met </a:t>
            </a:r>
            <a:r>
              <a:rPr lang="en-GB" sz="1600" dirty="0">
                <a:latin typeface="Aptos" panose="020B0004020202020204" pitchFamily="34" charset="0"/>
              </a:rPr>
              <a:t>= L-methionine</a:t>
            </a:r>
          </a:p>
          <a:p>
            <a:pPr algn="r">
              <a:lnSpc>
                <a:spcPct val="150000"/>
              </a:lnSpc>
            </a:pPr>
            <a:r>
              <a:rPr lang="en-GB" sz="1600" b="1" dirty="0">
                <a:latin typeface="Aptos" panose="020B0004020202020204" pitchFamily="34" charset="0"/>
              </a:rPr>
              <a:t>SH</a:t>
            </a:r>
            <a:r>
              <a:rPr lang="en-GB" sz="1600" dirty="0">
                <a:latin typeface="Aptos" panose="020B0004020202020204" pitchFamily="34" charset="0"/>
              </a:rPr>
              <a:t> = soluble hydrogenase</a:t>
            </a:r>
          </a:p>
          <a:p>
            <a:pPr algn="r">
              <a:lnSpc>
                <a:spcPct val="150000"/>
              </a:lnSpc>
            </a:pPr>
            <a:r>
              <a:rPr lang="en-GB" sz="1600" b="1" dirty="0">
                <a:latin typeface="Aptos" panose="020B0004020202020204" pitchFamily="34" charset="0"/>
              </a:rPr>
              <a:t>MBH</a:t>
            </a:r>
            <a:r>
              <a:rPr lang="en-GB" sz="1600" dirty="0">
                <a:latin typeface="Aptos" panose="020B0004020202020204" pitchFamily="34" charset="0"/>
              </a:rPr>
              <a:t> = membrane bound hydrogenase </a:t>
            </a:r>
          </a:p>
          <a:p>
            <a:pPr algn="r">
              <a:lnSpc>
                <a:spcPct val="150000"/>
              </a:lnSpc>
            </a:pPr>
            <a:r>
              <a:rPr lang="en-GB" sz="1600" b="1" dirty="0">
                <a:latin typeface="Aptos" panose="020B0004020202020204" pitchFamily="34" charset="0"/>
              </a:rPr>
              <a:t>RuBisCO</a:t>
            </a:r>
            <a:r>
              <a:rPr lang="en-GB" sz="1600" dirty="0">
                <a:latin typeface="Aptos" panose="020B0004020202020204" pitchFamily="34" charset="0"/>
              </a:rPr>
              <a:t> = Ribulose-1,5-bisphosphate carboxylase/oxygenase</a:t>
            </a:r>
            <a:endParaRPr lang="en-GB" sz="1600" b="1" dirty="0">
              <a:latin typeface="Aptos" panose="020B0004020202020204" pitchFamily="34" charset="0"/>
            </a:endParaRPr>
          </a:p>
        </p:txBody>
      </p:sp>
      <p:pic>
        <p:nvPicPr>
          <p:cNvPr id="6" name="Grafik 10" descr="Ein Bild, das Text, Screenshot, Diagramm, Kreis enthält.&#10;&#10;Automatisch generierte Beschreibung">
            <a:extLst>
              <a:ext uri="{FF2B5EF4-FFF2-40B4-BE49-F238E27FC236}">
                <a16:creationId xmlns:a16="http://schemas.microsoft.com/office/drawing/2014/main" id="{03D6DE6F-338E-BD29-178C-71D8837E323F}"/>
              </a:ext>
            </a:extLst>
          </p:cNvPr>
          <p:cNvPicPr>
            <a:picLocks noChangeAspect="1"/>
          </p:cNvPicPr>
          <p:nvPr/>
        </p:nvPicPr>
        <p:blipFill>
          <a:blip r:embed="rId9"/>
          <a:stretch>
            <a:fillRect/>
          </a:stretch>
        </p:blipFill>
        <p:spPr>
          <a:xfrm>
            <a:off x="6096000" y="933942"/>
            <a:ext cx="5446478" cy="4382622"/>
          </a:xfrm>
          <a:prstGeom prst="rect">
            <a:avLst/>
          </a:prstGeom>
        </p:spPr>
      </p:pic>
      <p:pic>
        <p:nvPicPr>
          <p:cNvPr id="28" name="Audio 27">
            <a:extLst>
              <a:ext uri="{FF2B5EF4-FFF2-40B4-BE49-F238E27FC236}">
                <a16:creationId xmlns:a16="http://schemas.microsoft.com/office/drawing/2014/main" id="{0461530A-A972-D9D3-7372-8DE1D45149D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30122284"/>
      </p:ext>
    </p:extLst>
  </p:cSld>
  <p:clrMapOvr>
    <a:masterClrMapping/>
  </p:clrMapOvr>
  <mc:AlternateContent xmlns:mc="http://schemas.openxmlformats.org/markup-compatibility/2006">
    <mc:Choice xmlns:p14="http://schemas.microsoft.com/office/powerpoint/2010/main" Requires="p14">
      <p:transition spd="slow" p14:dur="2000" advTm="46481"/>
    </mc:Choice>
    <mc:Fallback>
      <p:transition spd="slow" advTm="464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3.9|11.9"/>
</p:tagLst>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12031</TotalTime>
  <Words>2604</Words>
  <Application>Microsoft Macintosh PowerPoint</Application>
  <PresentationFormat>Widescreen</PresentationFormat>
  <Paragraphs>170</Paragraphs>
  <Slides>21</Slides>
  <Notes>20</Notes>
  <HiddenSlides>0</HiddenSlides>
  <MMClips>21</MMClips>
  <ScaleCrop>false</ScaleCrop>
  <HeadingPairs>
    <vt:vector size="6" baseType="variant">
      <vt:variant>
        <vt:lpstr>Caratteri utilizzati</vt:lpstr>
      </vt:variant>
      <vt:variant>
        <vt:i4>11</vt:i4>
      </vt:variant>
      <vt:variant>
        <vt:lpstr>Tema</vt:lpstr>
      </vt:variant>
      <vt:variant>
        <vt:i4>1</vt:i4>
      </vt:variant>
      <vt:variant>
        <vt:lpstr>Titoli diapositive</vt:lpstr>
      </vt:variant>
      <vt:variant>
        <vt:i4>21</vt:i4>
      </vt:variant>
    </vt:vector>
  </HeadingPairs>
  <TitlesOfParts>
    <vt:vector size="33" baseType="lpstr">
      <vt:lpstr>Aptos</vt:lpstr>
      <vt:lpstr>Arial</vt:lpstr>
      <vt:lpstr>Calibri</vt:lpstr>
      <vt:lpstr>Century Gothic</vt:lpstr>
      <vt:lpstr>Google Sans</vt:lpstr>
      <vt:lpstr>Helvetica</vt:lpstr>
      <vt:lpstr>Roboto</vt:lpstr>
      <vt:lpstr>Roboto Light</vt:lpstr>
      <vt:lpstr>Roboto Medium</vt:lpstr>
      <vt:lpstr>Segoe UI Semilight</vt:lpstr>
      <vt:lpstr>Wingdings</vt:lpstr>
      <vt:lpstr>Office</vt:lpstr>
      <vt:lpstr>Presentazione standard di PowerPoint</vt:lpstr>
      <vt:lpstr>Presentazione standard di PowerPoint</vt:lpstr>
      <vt:lpstr>Presentazione standard di PowerPoint</vt:lpstr>
      <vt:lpstr>Cupriavidus necator H16</vt:lpstr>
      <vt:lpstr>Cupriavidus necator H16</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Sandy Schmidt</dc:creator>
  <cp:lastModifiedBy>Riccardo Clerici</cp:lastModifiedBy>
  <cp:revision>173</cp:revision>
  <dcterms:created xsi:type="dcterms:W3CDTF">2021-01-11T08:22:45Z</dcterms:created>
  <dcterms:modified xsi:type="dcterms:W3CDTF">2024-12-19T20:47:21Z</dcterms:modified>
</cp:coreProperties>
</file>